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70" d="100"/>
          <a:sy n="70" d="100"/>
        </p:scale>
        <p:origin x="-1080" y="-96"/>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610"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0657202-FCE0-4A1B-A69D-7145424767AB}" type="datetimeFigureOut">
              <a:rPr lang="en-US" smtClean="0"/>
              <a:pPr/>
              <a:t>5/7/2013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2FE303-8363-4065-9EDB-E5BE130E70E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37F74EF4-ABD7-453E-BFFE-3D48DCD24BCE}" type="datetimeFigureOut">
              <a:rPr lang="en-US" smtClean="0"/>
              <a:pPr/>
              <a:t>5/7/2013</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C5618866-F93E-4468-BD69-6EB8122099D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 name="Picture 10" descr="LT_DiagonalCheckeredGrunge_01.jpg"/>
          <p:cNvPicPr>
            <a:picLocks noChangeAspect="1"/>
          </p:cNvPicPr>
          <p:nvPr userDrawn="1"/>
        </p:nvPicPr>
        <p:blipFill>
          <a:blip r:embed="rId13" cstate="print">
            <a:lum bright="-10000" contrast="-30000"/>
          </a:blip>
          <a:stretch>
            <a:fillRect/>
          </a:stretch>
        </p:blipFill>
        <p:spPr>
          <a:xfrm>
            <a:off x="1" y="0"/>
            <a:ext cx="9143999" cy="6858000"/>
          </a:xfrm>
          <a:prstGeom prst="rect">
            <a:avLst/>
          </a:prstGeom>
        </p:spPr>
      </p:pic>
      <p:pic>
        <p:nvPicPr>
          <p:cNvPr id="10" name="Picture 9" descr="banner_red.png"/>
          <p:cNvPicPr>
            <a:picLocks noChangeAspect="1"/>
          </p:cNvPicPr>
          <p:nvPr userDrawn="1"/>
        </p:nvPicPr>
        <p:blipFill>
          <a:blip r:embed="rId14" cstate="print">
            <a:duotone>
              <a:prstClr val="black"/>
              <a:schemeClr val="accent5">
                <a:tint val="45000"/>
                <a:satMod val="400000"/>
              </a:schemeClr>
            </a:duotone>
            <a:lum/>
          </a:blip>
          <a:srcRect l="27711" r="14458" b="34412"/>
          <a:stretch>
            <a:fillRect/>
          </a:stretch>
        </p:blipFill>
        <p:spPr>
          <a:xfrm flipV="1">
            <a:off x="0" y="0"/>
            <a:ext cx="9144000" cy="2033324"/>
          </a:xfrm>
          <a:prstGeom prst="rect">
            <a:avLst/>
          </a:prstGeom>
          <a:effectLst>
            <a:outerShdw blurRad="50800" dist="127000" dir="5400000" algn="t" rotWithShape="0">
              <a:prstClr val="black">
                <a:alpha val="40000"/>
              </a:prstClr>
            </a:outerShdw>
          </a:effectLst>
        </p:spPr>
      </p:pic>
      <p:sp>
        <p:nvSpPr>
          <p:cNvPr id="2" name="Title Placeholder 1"/>
          <p:cNvSpPr>
            <a:spLocks noGrp="1"/>
          </p:cNvSpPr>
          <p:nvPr>
            <p:ph type="title"/>
          </p:nvPr>
        </p:nvSpPr>
        <p:spPr>
          <a:xfrm>
            <a:off x="228600" y="533400"/>
            <a:ext cx="6858000" cy="14478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2209800"/>
            <a:ext cx="8229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chemeClr val="bg1"/>
          </a:solidFill>
          <a:latin typeface="Tempus Sans ITC" pitchFamily="82"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b="1"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1" kern="1200">
          <a:solidFill>
            <a:schemeClr val="bg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b="1" kern="1200">
          <a:solidFill>
            <a:schemeClr val="bg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b="1"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rmAutofit lnSpcReduction="10000"/>
          </a:bodyPr>
          <a:lstStyle/>
          <a:p>
            <a:pPr marL="857250" indent="-857250">
              <a:buAutoNum type="romanUcPeriod"/>
            </a:pPr>
            <a:r>
              <a:rPr lang="en-US" sz="3600" dirty="0" smtClean="0"/>
              <a:t>What </a:t>
            </a:r>
            <a:r>
              <a:rPr lang="en-US" sz="3600" dirty="0"/>
              <a:t>Was the Thief Requesting</a:t>
            </a:r>
            <a:r>
              <a:rPr lang="en-US" sz="3600" dirty="0" smtClean="0"/>
              <a:t>?</a:t>
            </a:r>
          </a:p>
          <a:p>
            <a:pPr lvl="1">
              <a:buFont typeface="Arial" pitchFamily="34" charset="0"/>
              <a:buChar char="•"/>
            </a:pPr>
            <a:r>
              <a:rPr lang="en-US" sz="3200" i="1" dirty="0"/>
              <a:t>Did the man understand that Jesus, in death would assume dominion over a spiritual kingdom? </a:t>
            </a:r>
            <a:endParaRPr lang="en-US" sz="1800" dirty="0"/>
          </a:p>
          <a:p>
            <a:pPr lvl="1">
              <a:buFont typeface="Arial" pitchFamily="34" charset="0"/>
              <a:buChar char="•"/>
            </a:pPr>
            <a:r>
              <a:rPr lang="en-US" sz="3200" i="1" dirty="0"/>
              <a:t>Did he imagine that Jesus would attain this </a:t>
            </a:r>
            <a:r>
              <a:rPr lang="en-US" sz="3200" i="1" dirty="0" smtClean="0"/>
              <a:t>dominion </a:t>
            </a:r>
            <a:r>
              <a:rPr lang="en-US" sz="3200" i="1" dirty="0"/>
              <a:t>through resurrection? </a:t>
            </a:r>
            <a:endParaRPr lang="en-US" sz="1800" dirty="0"/>
          </a:p>
          <a:p>
            <a:pPr lvl="1">
              <a:buFont typeface="Arial" pitchFamily="34" charset="0"/>
              <a:buChar char="•"/>
            </a:pPr>
            <a:r>
              <a:rPr lang="en-US" sz="3200" i="1" dirty="0" smtClean="0"/>
              <a:t>Did he hope that Jesus would bring him to life again also, so that he could reign with Jesus in this kingdom?</a:t>
            </a:r>
            <a:endParaRPr lang="en-US" sz="32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par>
                                <p:cTn id="10" presetID="10" presetClass="entr" presetSubtype="0" fill="hold" nodeType="with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fade">
                                      <p:cBhvr>
                                        <p:cTn id="12" dur="20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29"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000"/>
                                        <p:tgtEl>
                                          <p:spTgt spid="3">
                                            <p:txEl>
                                              <p:pRg st="1" end="1"/>
                                            </p:txEl>
                                          </p:spTgt>
                                        </p:tgtEl>
                                      </p:cBhvr>
                                    </p:animEffect>
                                    <p:anim calcmode="lin" valueType="num">
                                      <p:cBhvr>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Effect transition="in" filter="fade">
                                      <p:cBhvr>
                                        <p:cTn id="31" dur="1000"/>
                                        <p:tgtEl>
                                          <p:spTgt spid="3">
                                            <p:txEl>
                                              <p:pRg st="2" end="2"/>
                                            </p:txEl>
                                          </p:spTgt>
                                        </p:tgtEl>
                                      </p:cBhvr>
                                    </p:animEffect>
                                    <p:anim calcmode="lin" valueType="num">
                                      <p:cBhvr>
                                        <p:cTn id="3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rmAutofit/>
          </a:bodyPr>
          <a:lstStyle/>
          <a:p>
            <a:pPr marL="857250" indent="-857250">
              <a:lnSpc>
                <a:spcPct val="90000"/>
              </a:lnSpc>
              <a:buNone/>
            </a:pPr>
            <a:r>
              <a:rPr lang="en-US" sz="3600" dirty="0"/>
              <a:t>II. We All Want God to Remember Us. </a:t>
            </a:r>
            <a:endParaRPr lang="en-US" sz="3600" dirty="0" smtClean="0"/>
          </a:p>
          <a:p>
            <a:pPr marL="914400" lvl="1" indent="-514350">
              <a:buFont typeface="+mj-lt"/>
              <a:buAutoNum type="alphaUcPeriod"/>
            </a:pPr>
            <a:r>
              <a:rPr lang="en-US" sz="3200" dirty="0"/>
              <a:t> Samson, in his anguish cried out to the Lord (Judges 16:28). </a:t>
            </a:r>
            <a:endParaRPr lang="en-US" sz="1800" dirty="0"/>
          </a:p>
          <a:p>
            <a:pPr marL="914400" lvl="1" indent="-514350">
              <a:buFont typeface="+mj-lt"/>
              <a:buAutoNum type="alphaUcPeriod"/>
            </a:pPr>
            <a:r>
              <a:rPr lang="en-US" sz="3200" dirty="0"/>
              <a:t> Hannah, in despair over her childlessness, begged the Lord not to forget her (1 Samuel 1:11).</a:t>
            </a:r>
            <a:endParaRPr lang="en-US" sz="1800" dirty="0"/>
          </a:p>
          <a:p>
            <a:pPr marL="914400" lvl="1" indent="-514350">
              <a:buFont typeface="+mj-lt"/>
              <a:buAutoNum type="alphaUcPeriod"/>
            </a:pPr>
            <a:r>
              <a:rPr lang="en-US" sz="3200" dirty="0"/>
              <a:t> Job, like many of us feared that God would forget his limitations (Job 10:9).</a:t>
            </a:r>
            <a:endParaRPr lang="en-US" sz="3200" dirty="0" smtClean="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rmAutofit fontScale="92500" lnSpcReduction="10000"/>
          </a:bodyPr>
          <a:lstStyle/>
          <a:p>
            <a:pPr marL="857250" indent="-857250">
              <a:buNone/>
            </a:pPr>
            <a:r>
              <a:rPr lang="en-US" sz="3900" dirty="0"/>
              <a:t>II. We All Want God to Remember Us. </a:t>
            </a:r>
            <a:endParaRPr lang="en-US" sz="3900" dirty="0" smtClean="0"/>
          </a:p>
          <a:p>
            <a:pPr marL="914400" lvl="1" indent="-514350">
              <a:buFont typeface="+mj-lt"/>
              <a:buAutoNum type="alphaUcPeriod" startAt="4"/>
            </a:pPr>
            <a:r>
              <a:rPr lang="en-US" sz="3200" dirty="0"/>
              <a:t> David, in many Psalms expressed his desire that God remember him  (Psalm 132:1). </a:t>
            </a:r>
            <a:endParaRPr lang="en-US" sz="1800" dirty="0"/>
          </a:p>
          <a:p>
            <a:pPr marL="1371600" lvl="2" indent="-457200">
              <a:buFont typeface="+mj-lt"/>
              <a:buAutoNum type="arabicPeriod"/>
            </a:pPr>
            <a:r>
              <a:rPr lang="en-US" sz="2800" dirty="0"/>
              <a:t>He asked that God remember His promises (Psalm 119:49). </a:t>
            </a:r>
            <a:endParaRPr lang="en-US" sz="1600" dirty="0"/>
          </a:p>
          <a:p>
            <a:pPr marL="1371600" lvl="2" indent="-457200">
              <a:buFont typeface="+mj-lt"/>
              <a:buAutoNum type="arabicPeriod"/>
            </a:pPr>
            <a:r>
              <a:rPr lang="en-US" sz="2800" dirty="0"/>
              <a:t> In the face of enemies or in recognition of his own faults fears that God’s mercy may be exhausted (Psalm 25:6). </a:t>
            </a:r>
            <a:endParaRPr lang="en-US" sz="1600" dirty="0"/>
          </a:p>
          <a:p>
            <a:pPr marL="1371600" lvl="2" indent="-457200">
              <a:buFont typeface="+mj-lt"/>
              <a:buAutoNum type="arabicPeriod"/>
            </a:pPr>
            <a:r>
              <a:rPr lang="en-US" sz="2800" dirty="0"/>
              <a:t>Like the thief on the cross, David wants the Lord to remember him with salvation (Psalm 106:4). </a:t>
            </a:r>
            <a:endParaRPr lang="en-US" sz="16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Autofit/>
          </a:bodyPr>
          <a:lstStyle/>
          <a:p>
            <a:pPr marL="857250" indent="-857250">
              <a:buNone/>
            </a:pPr>
            <a:r>
              <a:rPr lang="en-US" sz="3600" dirty="0"/>
              <a:t>III. God Remembers His People</a:t>
            </a:r>
            <a:r>
              <a:rPr lang="en-US" sz="3600" dirty="0" smtClean="0"/>
              <a:t>.</a:t>
            </a:r>
          </a:p>
          <a:p>
            <a:pPr lvl="0">
              <a:buNone/>
            </a:pPr>
            <a:r>
              <a:rPr lang="en-US" sz="2800" dirty="0" smtClean="0"/>
              <a:t>A. God </a:t>
            </a:r>
            <a:r>
              <a:rPr lang="en-US" sz="2800" dirty="0"/>
              <a:t>promised Noah that the rainbow which He set in the sky would be a sign of the covenant that He made not to destroy the earth again by water (Genesis 9:15). </a:t>
            </a:r>
            <a:endParaRPr lang="en-US" sz="16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Autofit/>
          </a:bodyPr>
          <a:lstStyle/>
          <a:p>
            <a:pPr marL="857250" indent="-857250">
              <a:buNone/>
            </a:pPr>
            <a:r>
              <a:rPr lang="en-US" sz="3600" dirty="0"/>
              <a:t>III. God Remembers His People</a:t>
            </a:r>
            <a:r>
              <a:rPr lang="en-US" sz="3600" dirty="0" smtClean="0"/>
              <a:t>.</a:t>
            </a:r>
          </a:p>
          <a:p>
            <a:pPr lvl="0">
              <a:buNone/>
            </a:pPr>
            <a:r>
              <a:rPr lang="en-US" sz="2800" dirty="0" smtClean="0"/>
              <a:t>B. In </a:t>
            </a:r>
            <a:r>
              <a:rPr lang="en-US" sz="2800" dirty="0"/>
              <a:t>the Law of Moses, God promised that when the Israelites had turned away from His Law, but confessed their sin, He would remember them (Leviticus 26:42). </a:t>
            </a:r>
            <a:endParaRPr lang="en-US" sz="1800" dirty="0"/>
          </a:p>
          <a:p>
            <a:pPr lvl="1">
              <a:buNone/>
            </a:pPr>
            <a:r>
              <a:rPr lang="en-US" sz="2600" dirty="0" smtClean="0"/>
              <a:t>1.  </a:t>
            </a:r>
            <a:r>
              <a:rPr lang="en-US" sz="2600" dirty="0"/>
              <a:t>Even though Israel would fail to remember and keep the covenant that they made with God, He promised that He would not break the covenant He made with the Israelites in the wilderness (Leviticus 26:45). </a:t>
            </a:r>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Autofit/>
          </a:bodyPr>
          <a:lstStyle/>
          <a:p>
            <a:pPr marL="857250" indent="-857250">
              <a:buNone/>
            </a:pPr>
            <a:r>
              <a:rPr lang="en-US" sz="3600" dirty="0"/>
              <a:t>III. God Remembers His People</a:t>
            </a:r>
            <a:r>
              <a:rPr lang="en-US" sz="3600" dirty="0" smtClean="0"/>
              <a:t>.</a:t>
            </a:r>
          </a:p>
          <a:p>
            <a:pPr lvl="0">
              <a:buNone/>
            </a:pPr>
            <a:r>
              <a:rPr lang="en-US" sz="2800" dirty="0" smtClean="0"/>
              <a:t>B. In </a:t>
            </a:r>
            <a:r>
              <a:rPr lang="en-US" sz="2800" dirty="0"/>
              <a:t>the Law of Moses, God promised that when the Israelites had turned away from His Law, but confessed their sin, He would remember them (Leviticus 26:42). </a:t>
            </a:r>
            <a:endParaRPr lang="en-US" sz="1800" dirty="0"/>
          </a:p>
          <a:p>
            <a:pPr marL="971550" lvl="1" indent="-514350">
              <a:buFont typeface="+mj-lt"/>
              <a:buAutoNum type="arabicPeriod" startAt="2"/>
            </a:pPr>
            <a:r>
              <a:rPr lang="en-US" dirty="0"/>
              <a:t>This early relationship which God had with Israel He likens to a betrothal (Jeremiah 2:2). </a:t>
            </a:r>
            <a:endParaRPr lang="en-US" sz="1800" dirty="0" smtClean="0"/>
          </a:p>
          <a:p>
            <a:pPr marL="971550" lvl="1" indent="-514350">
              <a:buFont typeface="+mj-lt"/>
              <a:buAutoNum type="arabicPeriod" startAt="2"/>
            </a:pPr>
            <a:r>
              <a:rPr lang="en-US" dirty="0" smtClean="0"/>
              <a:t>Israel </a:t>
            </a:r>
            <a:r>
              <a:rPr lang="en-US" dirty="0"/>
              <a:t>then, was like a child for which the Lord cared (Ezekiel 16:60-61a).</a:t>
            </a:r>
            <a:endParaRPr lang="en-US" sz="44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rmAutofit/>
          </a:bodyPr>
          <a:lstStyle/>
          <a:p>
            <a:pPr marL="857250" indent="-857250">
              <a:buFont typeface="+mj-lt"/>
              <a:buAutoNum type="romanUcPeriod" startAt="4"/>
            </a:pPr>
            <a:r>
              <a:rPr lang="en-US" sz="4000" dirty="0" smtClean="0"/>
              <a:t>We Must Remember God.</a:t>
            </a:r>
          </a:p>
          <a:p>
            <a:pPr marL="914400" lvl="1" indent="-514350">
              <a:buFont typeface="+mj-lt"/>
              <a:buAutoNum type="alphaUcPeriod"/>
            </a:pPr>
            <a:r>
              <a:rPr lang="en-US" sz="3200" dirty="0"/>
              <a:t> The exiles in Babylon, feared they would forget their covenant with God (Psalm 137:6). </a:t>
            </a:r>
            <a:endParaRPr lang="en-US" sz="1800" dirty="0"/>
          </a:p>
          <a:p>
            <a:pPr marL="914400" lvl="1" indent="-514350">
              <a:buFont typeface="+mj-lt"/>
              <a:buAutoNum type="alphaUcPeriod"/>
            </a:pPr>
            <a:r>
              <a:rPr lang="en-US" sz="3200" dirty="0"/>
              <a:t> </a:t>
            </a:r>
            <a:r>
              <a:rPr lang="en-US" sz="3200" dirty="0" err="1"/>
              <a:t>Asaph</a:t>
            </a:r>
            <a:r>
              <a:rPr lang="en-US" sz="3200" dirty="0"/>
              <a:t> determines to remember God’s “wonder” (Psalm 77:11). </a:t>
            </a:r>
            <a:endParaRPr lang="en-US" sz="44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6781800" cy="1447800"/>
          </a:xfrm>
        </p:spPr>
        <p:txBody>
          <a:bodyPr>
            <a:normAutofit/>
          </a:bodyPr>
          <a:lstStyle/>
          <a:p>
            <a:r>
              <a:rPr lang="en-US" sz="5000" dirty="0" smtClean="0"/>
              <a:t>“Lord, Remember Me”</a:t>
            </a:r>
            <a:endParaRPr lang="en-US" sz="5000" dirty="0"/>
          </a:p>
        </p:txBody>
      </p:sp>
      <p:sp>
        <p:nvSpPr>
          <p:cNvPr id="3" name="Content Placeholder 2"/>
          <p:cNvSpPr>
            <a:spLocks noGrp="1"/>
          </p:cNvSpPr>
          <p:nvPr>
            <p:ph idx="1"/>
          </p:nvPr>
        </p:nvSpPr>
        <p:spPr/>
        <p:txBody>
          <a:bodyPr>
            <a:normAutofit/>
          </a:bodyPr>
          <a:lstStyle/>
          <a:p>
            <a:pPr marL="857250" indent="-857250">
              <a:buFont typeface="+mj-lt"/>
              <a:buAutoNum type="romanUcPeriod" startAt="4"/>
            </a:pPr>
            <a:r>
              <a:rPr lang="en-US" sz="4000" dirty="0" smtClean="0"/>
              <a:t>We Must Remember God.</a:t>
            </a:r>
          </a:p>
          <a:p>
            <a:pPr marL="914400" lvl="1" indent="-514350">
              <a:buFont typeface="+mj-lt"/>
              <a:buAutoNum type="alphaUcPeriod" startAt="3"/>
            </a:pPr>
            <a:r>
              <a:rPr lang="en-US" sz="3200" dirty="0" smtClean="0"/>
              <a:t>Although </a:t>
            </a:r>
            <a:r>
              <a:rPr lang="en-US" sz="3200" dirty="0"/>
              <a:t>David prayed that the Lord would remember him, he acknowledged his own responsibility to remember the Lord (Psalm 63:6-7). </a:t>
            </a:r>
            <a:endParaRPr lang="en-US" sz="1800" dirty="0"/>
          </a:p>
          <a:p>
            <a:pPr marL="914400" lvl="1" indent="-514350">
              <a:buFont typeface="+mj-lt"/>
              <a:buAutoNum type="alphaUcPeriod" startAt="3"/>
            </a:pPr>
            <a:r>
              <a:rPr lang="en-US" sz="3200" dirty="0"/>
              <a:t> This must happen at all times and all places (Psalm 42:6). </a:t>
            </a:r>
            <a:endParaRPr lang="en-US" sz="4400" dirty="0"/>
          </a:p>
        </p:txBody>
      </p:sp>
      <p:pic>
        <p:nvPicPr>
          <p:cNvPr id="2050" name="Picture 2" descr="StringOnFinger"/>
          <p:cNvPicPr>
            <a:picLocks noChangeAspect="1" noChangeArrowheads="1"/>
          </p:cNvPicPr>
          <p:nvPr/>
        </p:nvPicPr>
        <p:blipFill>
          <a:blip r:embed="rId2" cstate="print"/>
          <a:srcRect/>
          <a:stretch>
            <a:fillRect/>
          </a:stretch>
        </p:blipFill>
        <p:spPr bwMode="auto">
          <a:xfrm>
            <a:off x="6934200" y="304800"/>
            <a:ext cx="1790216" cy="1607958"/>
          </a:xfrm>
          <a:prstGeom prst="rect">
            <a:avLst/>
          </a:prstGeom>
          <a:noFill/>
          <a:ln w="9525">
            <a:noFill/>
            <a:miter lim="800000"/>
            <a:headEnd/>
            <a:tailEnd/>
          </a:ln>
          <a:effectLst>
            <a:outerShdw blurRad="50800" dist="38100" dir="8100000" algn="tr"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529</Words>
  <Application>Microsoft Office PowerPoint</Application>
  <PresentationFormat>On-screen Show (4:3)</PresentationFormat>
  <Paragraphs>36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“Lord, Remember Me”</vt:lpstr>
      <vt:lpstr>“Lord, Remember Me”</vt:lpstr>
      <vt:lpstr>“Lord, Remember Me”</vt:lpstr>
      <vt:lpstr>“Lord, Remember Me”</vt:lpstr>
      <vt:lpstr>“Lord, Remember Me”</vt:lpstr>
      <vt:lpstr>“Lord, Remember Me”</vt:lpstr>
      <vt:lpstr>“Lord, Remember Me”</vt:lpstr>
      <vt:lpstr>“Lord, Remember Me”</vt:lpstr>
    </vt:vector>
  </TitlesOfParts>
  <Company>Olsen Park church of Christ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OlsenParkLaptop</dc:creator>
  <cp:lastModifiedBy>OlsenParkLaptop</cp:lastModifiedBy>
  <cp:revision>4</cp:revision>
  <dcterms:created xsi:type="dcterms:W3CDTF">2013-05-03T15:23:15Z</dcterms:created>
  <dcterms:modified xsi:type="dcterms:W3CDTF">2013-05-07T21:27:17Z</dcterms:modified>
</cp:coreProperties>
</file>