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3" r:id="rId1"/>
  </p:sldMasterIdLst>
  <p:sldIdLst>
    <p:sldId id="257" r:id="rId2"/>
    <p:sldId id="263" r:id="rId3"/>
    <p:sldId id="270" r:id="rId4"/>
    <p:sldId id="264" r:id="rId5"/>
    <p:sldId id="272" r:id="rId6"/>
    <p:sldId id="278" r:id="rId7"/>
    <p:sldId id="265" r:id="rId8"/>
    <p:sldId id="271" r:id="rId9"/>
    <p:sldId id="266" r:id="rId10"/>
    <p:sldId id="279" r:id="rId11"/>
    <p:sldId id="273" r:id="rId12"/>
    <p:sldId id="274" r:id="rId13"/>
    <p:sldId id="275" r:id="rId14"/>
  </p:sldIdLst>
  <p:sldSz cx="9144000" cy="6858000" type="screen4x3"/>
  <p:notesSz cx="6858000" cy="9144000"/>
  <p:embeddedFontLst>
    <p:embeddedFont>
      <p:font typeface="Comic Sans MS" pitchFamily="66" charset="0"/>
      <p:regular r:id="rId15"/>
      <p:bold r:id="rId16"/>
    </p:embeddedFont>
    <p:embeddedFont>
      <p:font typeface="Optane" pitchFamily="2" charset="2"/>
      <p:regular r:id="rId17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66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5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2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9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8229600" cy="11430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819400"/>
            <a:ext cx="41910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04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505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34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E594217-B17F-4ACC-A22A-8A3DC4742C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2D9275-D010-42E4-B8AC-DCA2876F78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304800"/>
            <a:ext cx="17526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304800"/>
            <a:ext cx="51054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C3ACD-70D8-4AF4-B6D4-CA09EDB895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B1A835-6910-486E-9CFA-B3AF00C563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02C5D-E893-4522-BF6B-90A727FE6C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524000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1524000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94FF78-D732-4A3A-A65B-9AC3431AC2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852171-0AD7-4271-AE70-5AF7217F2D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8DD030-8A60-426A-B30D-5688F69B01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D81148-E7FA-4281-9031-F62D0ECF53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5D322-895F-4002-91DC-61C7C2717E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411F3F-F150-45AD-97FD-2C6E3D406E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04800"/>
            <a:ext cx="7010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524000"/>
            <a:ext cx="7010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050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16413" y="6400800"/>
            <a:ext cx="2084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94A42E30-21FD-43CB-8DA7-881E7BC743B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spd="med">
    <p:fade/>
  </p:transition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dirty="0">
                <a:latin typeface="Comic Sans MS" pitchFamily="66" charset="0"/>
              </a:rPr>
              <a:t>Responsibilities Within</a:t>
            </a:r>
            <a:br>
              <a:rPr lang="en-US" sz="4800" dirty="0">
                <a:latin typeface="Comic Sans MS" pitchFamily="66" charset="0"/>
              </a:rPr>
            </a:br>
            <a:r>
              <a:rPr lang="en-US" sz="4800" dirty="0">
                <a:latin typeface="Comic Sans MS" pitchFamily="66" charset="0"/>
              </a:rPr>
              <a:t>A Local Church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343400" y="4343400"/>
            <a:ext cx="4495800" cy="1066800"/>
          </a:xfrm>
        </p:spPr>
        <p:txBody>
          <a:bodyPr/>
          <a:lstStyle/>
          <a:p>
            <a:r>
              <a:rPr lang="en-US" sz="2800" i="1" dirty="0"/>
              <a:t>Fulfilling My Obligations Whether Others Do or Not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2590800" y="2057400"/>
            <a:ext cx="54102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600"/>
              <a:t>“Therefore let us pursue the things which make for peace and the things by which one may edify another.”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2987957" y="533400"/>
            <a:ext cx="401263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4400" b="1" dirty="0">
                <a:solidFill>
                  <a:schemeClr val="accent2"/>
                </a:solidFill>
              </a:rPr>
              <a:t>Romans 14:19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304800"/>
            <a:ext cx="7162800" cy="838200"/>
          </a:xfrm>
        </p:spPr>
        <p:txBody>
          <a:bodyPr/>
          <a:lstStyle/>
          <a:p>
            <a:r>
              <a:rPr lang="en-US" sz="3600" spc="-100" dirty="0"/>
              <a:t>IV. Work Toward Peace </a:t>
            </a:r>
            <a:r>
              <a:rPr lang="en-US" sz="3600" spc="-100" dirty="0" smtClean="0"/>
              <a:t>and Unity.</a:t>
            </a:r>
            <a:endParaRPr lang="en-US" sz="3600" spc="-100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Learn to work together (1 Cor. </a:t>
            </a:r>
            <a:r>
              <a:rPr lang="en-US" sz="2800" dirty="0" smtClean="0"/>
              <a:t>12:12-27).</a:t>
            </a:r>
            <a:endParaRPr lang="en-US" sz="2800" dirty="0"/>
          </a:p>
          <a:p>
            <a:r>
              <a:rPr lang="en-US" sz="2800" dirty="0" smtClean="0"/>
              <a:t>Communicate.</a:t>
            </a:r>
            <a:endParaRPr lang="en-US" sz="2800" dirty="0"/>
          </a:p>
          <a:p>
            <a:pPr lvl="1"/>
            <a:r>
              <a:rPr lang="en-US" sz="2400" dirty="0" smtClean="0"/>
              <a:t>It is </a:t>
            </a:r>
            <a:r>
              <a:rPr lang="en-US" sz="2400" dirty="0"/>
              <a:t>e</a:t>
            </a:r>
            <a:r>
              <a:rPr lang="en-US" sz="2400" dirty="0" smtClean="0"/>
              <a:t>ssential </a:t>
            </a:r>
            <a:r>
              <a:rPr lang="en-US" sz="2400" dirty="0"/>
              <a:t>to any </a:t>
            </a:r>
            <a:r>
              <a:rPr lang="en-US" sz="2400" dirty="0" smtClean="0"/>
              <a:t>relationship.</a:t>
            </a:r>
            <a:endParaRPr lang="en-US" sz="2400" dirty="0"/>
          </a:p>
          <a:p>
            <a:pPr lvl="1"/>
            <a:r>
              <a:rPr lang="en-US" sz="2400" dirty="0" smtClean="0"/>
              <a:t>We can solve </a:t>
            </a:r>
            <a:r>
              <a:rPr lang="en-US" sz="2400" dirty="0"/>
              <a:t>problems by </a:t>
            </a:r>
            <a:r>
              <a:rPr lang="en-US" sz="2400" dirty="0" smtClean="0"/>
              <a:t>communication.</a:t>
            </a:r>
            <a:endParaRPr lang="en-US" sz="2400" dirty="0"/>
          </a:p>
          <a:p>
            <a:r>
              <a:rPr lang="en-US" sz="2800" dirty="0" smtClean="0"/>
              <a:t>Forbear with one another </a:t>
            </a:r>
            <a:r>
              <a:rPr lang="en-US" sz="2800" dirty="0"/>
              <a:t>(Col. </a:t>
            </a:r>
            <a:r>
              <a:rPr lang="en-US" sz="2800" dirty="0" smtClean="0"/>
              <a:t>3:12-14).</a:t>
            </a:r>
            <a:endParaRPr lang="en-US" sz="2800" dirty="0"/>
          </a:p>
          <a:p>
            <a:r>
              <a:rPr lang="en-US" sz="2800" dirty="0" smtClean="0"/>
              <a:t>We can’t </a:t>
            </a:r>
            <a:r>
              <a:rPr lang="en-US" sz="2800" dirty="0"/>
              <a:t>be stubborn </a:t>
            </a:r>
            <a:r>
              <a:rPr lang="en-US" sz="2800" dirty="0" smtClean="0"/>
              <a:t>or </a:t>
            </a:r>
            <a:r>
              <a:rPr lang="en-US" sz="2800" dirty="0"/>
              <a:t>self </a:t>
            </a:r>
            <a:r>
              <a:rPr lang="en-US" sz="2800" dirty="0" smtClean="0"/>
              <a:t>willed.</a:t>
            </a:r>
            <a:endParaRPr lang="en-US" sz="2800" dirty="0"/>
          </a:p>
          <a:p>
            <a:pPr lvl="1"/>
            <a:r>
              <a:rPr lang="en-US" sz="2400" dirty="0"/>
              <a:t>Matt. </a:t>
            </a:r>
            <a:r>
              <a:rPr lang="en-US" sz="2400" dirty="0" smtClean="0"/>
              <a:t>7:12</a:t>
            </a:r>
            <a:r>
              <a:rPr lang="en-US" sz="2400" dirty="0"/>
              <a:t>; </a:t>
            </a:r>
            <a:r>
              <a:rPr lang="en-US" sz="2400" dirty="0" smtClean="0"/>
              <a:t>Titus </a:t>
            </a:r>
            <a:r>
              <a:rPr lang="en-US" sz="2400" dirty="0"/>
              <a:t>1:7; 3 </a:t>
            </a:r>
            <a:r>
              <a:rPr lang="en-US" sz="2400" dirty="0" smtClean="0"/>
              <a:t>John 9.</a:t>
            </a:r>
            <a:endParaRPr lang="en-US" sz="2400" dirty="0"/>
          </a:p>
          <a:p>
            <a:pPr lvl="1"/>
            <a:r>
              <a:rPr lang="en-US" sz="2400" dirty="0" smtClean="0"/>
              <a:t>Don’t </a:t>
            </a:r>
            <a:r>
              <a:rPr lang="en-US" sz="2400" dirty="0"/>
              <a:t>refuse to yield, </a:t>
            </a:r>
            <a:r>
              <a:rPr lang="en-US" sz="2400" dirty="0" smtClean="0"/>
              <a:t>but listen and </a:t>
            </a:r>
            <a:r>
              <a:rPr lang="en-US" sz="2400" dirty="0"/>
              <a:t>work things </a:t>
            </a:r>
            <a:r>
              <a:rPr lang="en-US" sz="2400" dirty="0" smtClean="0"/>
              <a:t>out.</a:t>
            </a:r>
            <a:endParaRPr lang="en-US" sz="24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04800"/>
            <a:ext cx="8229600" cy="1143000"/>
          </a:xfrm>
          <a:noFill/>
          <a:ln/>
        </p:spPr>
        <p:txBody>
          <a:bodyPr/>
          <a:lstStyle/>
          <a:p>
            <a:pPr algn="ctr"/>
            <a:r>
              <a:rPr lang="en-US" sz="4800" dirty="0">
                <a:latin typeface="Comic Sans MS" pitchFamily="66" charset="0"/>
              </a:rPr>
              <a:t>Responsibilities Within</a:t>
            </a:r>
            <a:br>
              <a:rPr lang="en-US" sz="4800" dirty="0">
                <a:latin typeface="Comic Sans MS" pitchFamily="66" charset="0"/>
              </a:rPr>
            </a:br>
            <a:r>
              <a:rPr lang="en-US" sz="4800" dirty="0">
                <a:latin typeface="Comic Sans MS" pitchFamily="66" charset="0"/>
              </a:rPr>
              <a:t>A Local Church</a:t>
            </a:r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2438400" y="2438400"/>
            <a:ext cx="6019800" cy="53340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en-US" sz="2800">
                <a:latin typeface="Optane" pitchFamily="2" charset="2"/>
              </a:rPr>
              <a:t>I. Attend</a:t>
            </a:r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2438400" y="4267200"/>
            <a:ext cx="6019800" cy="53340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en-US" sz="2800" dirty="0">
                <a:latin typeface="Optane" pitchFamily="2" charset="2"/>
              </a:rPr>
              <a:t>IV. Work Toward Peace </a:t>
            </a:r>
            <a:r>
              <a:rPr lang="en-US" sz="2800" dirty="0" smtClean="0">
                <a:latin typeface="Optane" pitchFamily="2" charset="2"/>
              </a:rPr>
              <a:t>and </a:t>
            </a:r>
            <a:r>
              <a:rPr lang="en-US" sz="2800" dirty="0">
                <a:latin typeface="Optane" pitchFamily="2" charset="2"/>
              </a:rPr>
              <a:t>Unity</a:t>
            </a:r>
          </a:p>
        </p:txBody>
      </p:sp>
      <p:sp>
        <p:nvSpPr>
          <p:cNvPr id="36871" name="AutoShape 7"/>
          <p:cNvSpPr>
            <a:spLocks noChangeArrowheads="1"/>
          </p:cNvSpPr>
          <p:nvPr/>
        </p:nvSpPr>
        <p:spPr bwMode="auto">
          <a:xfrm>
            <a:off x="2438400" y="4876800"/>
            <a:ext cx="6019800" cy="53340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en-US" sz="2800" dirty="0">
                <a:latin typeface="Optane" pitchFamily="2" charset="2"/>
              </a:rPr>
              <a:t>V. Be Kind </a:t>
            </a:r>
            <a:r>
              <a:rPr lang="en-US" sz="2800" dirty="0" smtClean="0">
                <a:latin typeface="Optane" pitchFamily="2" charset="2"/>
              </a:rPr>
              <a:t>and </a:t>
            </a:r>
            <a:r>
              <a:rPr lang="en-US" sz="2800" dirty="0">
                <a:latin typeface="Optane" pitchFamily="2" charset="2"/>
              </a:rPr>
              <a:t>Friendly</a:t>
            </a: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2438400" y="3048000"/>
            <a:ext cx="6019800" cy="53340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en-US" sz="2800" dirty="0" smtClean="0">
                <a:latin typeface="Optane" pitchFamily="2" charset="2"/>
              </a:rPr>
              <a:t>II. Consider One Another</a:t>
            </a:r>
            <a:endParaRPr lang="en-US" sz="2800" dirty="0">
              <a:latin typeface="Optane" pitchFamily="2" charset="2"/>
            </a:endParaRPr>
          </a:p>
        </p:txBody>
      </p:sp>
      <p:sp>
        <p:nvSpPr>
          <p:cNvPr id="11" name="AutoShape 5"/>
          <p:cNvSpPr>
            <a:spLocks noChangeArrowheads="1"/>
          </p:cNvSpPr>
          <p:nvPr/>
        </p:nvSpPr>
        <p:spPr bwMode="auto">
          <a:xfrm>
            <a:off x="2438400" y="3657600"/>
            <a:ext cx="6019800" cy="53340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en-US" sz="2800" dirty="0" smtClean="0">
                <a:latin typeface="Optane" pitchFamily="2" charset="2"/>
              </a:rPr>
              <a:t>III. Contribute</a:t>
            </a:r>
            <a:endParaRPr lang="en-US" sz="2800" dirty="0">
              <a:latin typeface="Optane" pitchFamily="2" charset="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V. Be Kind </a:t>
            </a:r>
            <a:r>
              <a:rPr lang="en-US" dirty="0" smtClean="0"/>
              <a:t>and Friendly.</a:t>
            </a:r>
            <a:endParaRPr 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676400"/>
            <a:ext cx="7010400" cy="4419600"/>
          </a:xfrm>
        </p:spPr>
        <p:txBody>
          <a:bodyPr/>
          <a:lstStyle/>
          <a:p>
            <a:r>
              <a:rPr lang="en-US" sz="2800" dirty="0" smtClean="0"/>
              <a:t>It is a command </a:t>
            </a:r>
            <a:r>
              <a:rPr lang="en-US" sz="2800" dirty="0"/>
              <a:t>(Eph. </a:t>
            </a:r>
            <a:r>
              <a:rPr lang="en-US" sz="2800" dirty="0" smtClean="0"/>
              <a:t>4:31-32).</a:t>
            </a:r>
            <a:endParaRPr lang="en-US" sz="2800" dirty="0"/>
          </a:p>
          <a:p>
            <a:r>
              <a:rPr lang="en-US" sz="2800" dirty="0" smtClean="0"/>
              <a:t>It is what I must be—not just because others are that way to me!</a:t>
            </a:r>
            <a:endParaRPr lang="en-US" sz="2800" dirty="0"/>
          </a:p>
          <a:p>
            <a:r>
              <a:rPr lang="en-US" sz="2800" dirty="0" smtClean="0"/>
              <a:t>It is part </a:t>
            </a:r>
            <a:r>
              <a:rPr lang="en-US" sz="2800" dirty="0"/>
              <a:t>of love (1 Cor. 13:4</a:t>
            </a:r>
            <a:r>
              <a:rPr lang="en-US" sz="2800" dirty="0" smtClean="0"/>
              <a:t>).</a:t>
            </a:r>
            <a:endParaRPr lang="en-US" sz="2800" dirty="0"/>
          </a:p>
          <a:p>
            <a:r>
              <a:rPr lang="en-US" sz="2800" dirty="0"/>
              <a:t>Prov. 18:24</a:t>
            </a:r>
          </a:p>
          <a:p>
            <a:r>
              <a:rPr lang="en-US" sz="2800" dirty="0"/>
              <a:t>Greet one another (</a:t>
            </a:r>
            <a:r>
              <a:rPr lang="en-US" sz="2800" dirty="0" smtClean="0"/>
              <a:t>Rom. </a:t>
            </a:r>
            <a:r>
              <a:rPr lang="en-US" sz="2800" dirty="0"/>
              <a:t>16:16; 2 </a:t>
            </a:r>
            <a:r>
              <a:rPr lang="en-US" sz="2800" dirty="0" smtClean="0"/>
              <a:t>Cor. 13:12).</a:t>
            </a:r>
            <a:endParaRPr lang="en-US" sz="2800" dirty="0"/>
          </a:p>
          <a:p>
            <a:r>
              <a:rPr lang="en-US" sz="2800" dirty="0"/>
              <a:t>In what </a:t>
            </a:r>
            <a:r>
              <a:rPr lang="en-US" sz="2800" dirty="0" smtClean="0"/>
              <a:t>I say </a:t>
            </a:r>
            <a:r>
              <a:rPr lang="en-US" sz="2800" dirty="0"/>
              <a:t>to </a:t>
            </a:r>
            <a:r>
              <a:rPr lang="en-US" sz="2800" dirty="0" smtClean="0"/>
              <a:t>and </a:t>
            </a:r>
            <a:r>
              <a:rPr lang="en-US" sz="2800" dirty="0"/>
              <a:t>about others (Col. 4:6</a:t>
            </a:r>
            <a:r>
              <a:rPr lang="en-US" sz="2800" dirty="0" smtClean="0"/>
              <a:t>).</a:t>
            </a:r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457200" y="304800"/>
            <a:ext cx="8229600" cy="1143000"/>
          </a:xfrm>
          <a:noFill/>
          <a:ln/>
        </p:spPr>
        <p:txBody>
          <a:bodyPr/>
          <a:lstStyle/>
          <a:p>
            <a:pPr algn="ctr"/>
            <a:r>
              <a:rPr lang="en-US" sz="4800" dirty="0">
                <a:latin typeface="Comic Sans MS" pitchFamily="66" charset="0"/>
              </a:rPr>
              <a:t>Responsibilities Within</a:t>
            </a:r>
            <a:br>
              <a:rPr lang="en-US" sz="4800" dirty="0">
                <a:latin typeface="Comic Sans MS" pitchFamily="66" charset="0"/>
              </a:rPr>
            </a:br>
            <a:r>
              <a:rPr lang="en-US" sz="4800" dirty="0">
                <a:latin typeface="Comic Sans MS" pitchFamily="66" charset="0"/>
              </a:rPr>
              <a:t>A Local Church</a:t>
            </a:r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auto">
          <a:xfrm>
            <a:off x="2438400" y="2438400"/>
            <a:ext cx="6019800" cy="53340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en-US" sz="2800">
                <a:latin typeface="Optane" pitchFamily="2" charset="2"/>
              </a:rPr>
              <a:t>I. Attend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I. </a:t>
            </a:r>
            <a:r>
              <a:rPr lang="en-US" dirty="0" smtClean="0"/>
              <a:t>Attend.</a:t>
            </a: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600200"/>
            <a:ext cx="7162800" cy="4495800"/>
          </a:xfrm>
        </p:spPr>
        <p:txBody>
          <a:bodyPr/>
          <a:lstStyle/>
          <a:p>
            <a:r>
              <a:rPr lang="en-US" dirty="0" smtClean="0"/>
              <a:t>Command not </a:t>
            </a:r>
            <a:r>
              <a:rPr lang="en-US" dirty="0"/>
              <a:t>to forsake (Heb. </a:t>
            </a:r>
            <a:r>
              <a:rPr lang="en-US" dirty="0" smtClean="0"/>
              <a:t>10:19-27).</a:t>
            </a:r>
            <a:endParaRPr lang="en-US" dirty="0"/>
          </a:p>
          <a:p>
            <a:r>
              <a:rPr lang="en-US" dirty="0" smtClean="0"/>
              <a:t>Our Presence encourages—Our absence discourages </a:t>
            </a:r>
            <a:r>
              <a:rPr lang="en-US" dirty="0"/>
              <a:t>(Heb. 10:24f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 smtClean="0"/>
              <a:t>It encourages us.</a:t>
            </a:r>
          </a:p>
          <a:p>
            <a:r>
              <a:rPr lang="en-US" dirty="0" smtClean="0"/>
              <a:t>It encourages others.</a:t>
            </a:r>
            <a:endParaRPr lang="en-US" dirty="0"/>
          </a:p>
          <a:p>
            <a:r>
              <a:rPr lang="en-US" dirty="0"/>
              <a:t>If one regularly </a:t>
            </a:r>
            <a:r>
              <a:rPr lang="en-US" dirty="0" smtClean="0"/>
              <a:t>misses –all could!</a:t>
            </a:r>
            <a:endParaRPr lang="en-US" dirty="0"/>
          </a:p>
          <a:p>
            <a:r>
              <a:rPr lang="en-US" dirty="0"/>
              <a:t>If one </a:t>
            </a:r>
            <a:r>
              <a:rPr lang="en-US" dirty="0" smtClean="0"/>
              <a:t>is gone often–all could!</a:t>
            </a: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04800"/>
            <a:ext cx="8229600" cy="1143000"/>
          </a:xfrm>
          <a:noFill/>
          <a:ln/>
        </p:spPr>
        <p:txBody>
          <a:bodyPr/>
          <a:lstStyle/>
          <a:p>
            <a:pPr algn="ctr"/>
            <a:r>
              <a:rPr lang="en-US" sz="4800" dirty="0">
                <a:latin typeface="Comic Sans MS" pitchFamily="66" charset="0"/>
              </a:rPr>
              <a:t>Responsibilities Within</a:t>
            </a:r>
            <a:br>
              <a:rPr lang="en-US" sz="4800" dirty="0">
                <a:latin typeface="Comic Sans MS" pitchFamily="66" charset="0"/>
              </a:rPr>
            </a:br>
            <a:r>
              <a:rPr lang="en-US" sz="4800" dirty="0">
                <a:latin typeface="Comic Sans MS" pitchFamily="66" charset="0"/>
              </a:rPr>
              <a:t>A Local Church</a:t>
            </a: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2438400" y="2438400"/>
            <a:ext cx="6019800" cy="53340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en-US" sz="2800">
                <a:latin typeface="Optane" pitchFamily="2" charset="2"/>
              </a:rPr>
              <a:t>I. Attend</a:t>
            </a: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2438400" y="3048000"/>
            <a:ext cx="6019800" cy="53340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en-US" sz="2800" dirty="0">
                <a:latin typeface="Optane" pitchFamily="2" charset="2"/>
              </a:rPr>
              <a:t>II. </a:t>
            </a:r>
            <a:r>
              <a:rPr lang="en-US" sz="2800" dirty="0" smtClean="0">
                <a:latin typeface="Optane" pitchFamily="2" charset="2"/>
              </a:rPr>
              <a:t>Consider One Another</a:t>
            </a:r>
            <a:endParaRPr lang="en-US" sz="2800" dirty="0">
              <a:latin typeface="Optane" pitchFamily="2" charset="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</a:t>
            </a:r>
            <a:r>
              <a:rPr lang="en-US" dirty="0"/>
              <a:t>. Consider One Another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52600" y="2209800"/>
            <a:ext cx="7010400" cy="3886200"/>
          </a:xfrm>
        </p:spPr>
        <p:txBody>
          <a:bodyPr/>
          <a:lstStyle/>
          <a:p>
            <a:r>
              <a:rPr lang="en-US" sz="2800" dirty="0" smtClean="0"/>
              <a:t>Hebrews </a:t>
            </a:r>
            <a:r>
              <a:rPr lang="en-US" sz="2800" dirty="0"/>
              <a:t>10:24 –</a:t>
            </a:r>
          </a:p>
          <a:p>
            <a:r>
              <a:rPr lang="en-US" sz="2800" dirty="0" smtClean="0"/>
              <a:t>Meaning: To </a:t>
            </a:r>
            <a:r>
              <a:rPr lang="en-US" sz="2800" dirty="0"/>
              <a:t>think about, regard, </a:t>
            </a:r>
            <a:r>
              <a:rPr lang="en-US" sz="2800" dirty="0" smtClean="0"/>
              <a:t>be thoughtful of, </a:t>
            </a:r>
            <a:r>
              <a:rPr lang="en-US" sz="2800" dirty="0"/>
              <a:t>look at closely, turn over in mind, observe fully.</a:t>
            </a:r>
          </a:p>
          <a:p>
            <a:r>
              <a:rPr lang="en-US" sz="2800" dirty="0"/>
              <a:t>Reason: </a:t>
            </a:r>
            <a:r>
              <a:rPr lang="en-US" sz="2800" dirty="0" smtClean="0"/>
              <a:t>To promote </a:t>
            </a:r>
            <a:r>
              <a:rPr lang="en-US" sz="2800" dirty="0"/>
              <a:t>love </a:t>
            </a:r>
            <a:r>
              <a:rPr lang="en-US" sz="2800" dirty="0" smtClean="0"/>
              <a:t>and </a:t>
            </a:r>
            <a:r>
              <a:rPr lang="en-US" sz="2800" dirty="0"/>
              <a:t>good works!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</a:t>
            </a:r>
            <a:r>
              <a:rPr lang="en-US" dirty="0"/>
              <a:t>. Consider One </a:t>
            </a:r>
            <a:r>
              <a:rPr lang="en-US" dirty="0" smtClean="0"/>
              <a:t>Another.</a:t>
            </a:r>
            <a:endParaRPr lang="en-US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981200"/>
            <a:ext cx="7010400" cy="4114800"/>
          </a:xfrm>
        </p:spPr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Wear other’s shoes for </a:t>
            </a:r>
            <a:r>
              <a:rPr lang="en-US" b="1" dirty="0" smtClean="0">
                <a:solidFill>
                  <a:schemeClr val="accent2"/>
                </a:solidFill>
              </a:rPr>
              <a:t>while.</a:t>
            </a:r>
            <a:endParaRPr lang="en-US" b="1" dirty="0">
              <a:solidFill>
                <a:schemeClr val="accent2"/>
              </a:solidFill>
            </a:endParaRPr>
          </a:p>
          <a:p>
            <a:pPr lvl="1"/>
            <a:r>
              <a:rPr lang="en-US" dirty="0"/>
              <a:t>Matt. 7:12</a:t>
            </a:r>
          </a:p>
          <a:p>
            <a:pPr lvl="1"/>
            <a:r>
              <a:rPr lang="en-US" dirty="0"/>
              <a:t>Phil. 2:4</a:t>
            </a:r>
          </a:p>
          <a:p>
            <a:r>
              <a:rPr lang="en-US" b="1" dirty="0">
                <a:solidFill>
                  <a:schemeClr val="accent2"/>
                </a:solidFill>
              </a:rPr>
              <a:t>Try to understand</a:t>
            </a:r>
            <a:r>
              <a:rPr lang="en-US" dirty="0"/>
              <a:t> </a:t>
            </a:r>
            <a:r>
              <a:rPr lang="en-US" dirty="0" smtClean="0"/>
              <a:t>one another.</a:t>
            </a:r>
            <a:endParaRPr lang="en-US" dirty="0"/>
          </a:p>
          <a:p>
            <a:pPr lvl="1"/>
            <a:r>
              <a:rPr lang="en-US" dirty="0"/>
              <a:t>Give </a:t>
            </a:r>
            <a:r>
              <a:rPr lang="en-US" dirty="0" smtClean="0"/>
              <a:t>the benefit </a:t>
            </a:r>
            <a:r>
              <a:rPr lang="en-US" dirty="0"/>
              <a:t>of </a:t>
            </a:r>
            <a:r>
              <a:rPr lang="en-US" dirty="0" smtClean="0"/>
              <a:t>doubt.</a:t>
            </a:r>
            <a:endParaRPr lang="en-US" dirty="0"/>
          </a:p>
          <a:p>
            <a:pPr lvl="1"/>
            <a:r>
              <a:rPr lang="en-US" dirty="0" smtClean="0"/>
              <a:t>There are many differences </a:t>
            </a:r>
            <a:r>
              <a:rPr lang="en-US" dirty="0"/>
              <a:t>in </a:t>
            </a:r>
            <a:r>
              <a:rPr lang="en-US" dirty="0" smtClean="0"/>
              <a:t>people (1 Cor. 12:12).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04800"/>
            <a:ext cx="8229600" cy="1143000"/>
          </a:xfrm>
          <a:noFill/>
          <a:ln/>
        </p:spPr>
        <p:txBody>
          <a:bodyPr/>
          <a:lstStyle/>
          <a:p>
            <a:pPr algn="ctr"/>
            <a:r>
              <a:rPr lang="en-US" sz="4800" dirty="0">
                <a:latin typeface="Comic Sans MS" pitchFamily="66" charset="0"/>
              </a:rPr>
              <a:t>Responsibilities Within</a:t>
            </a:r>
            <a:br>
              <a:rPr lang="en-US" sz="4800" dirty="0">
                <a:latin typeface="Comic Sans MS" pitchFamily="66" charset="0"/>
              </a:rPr>
            </a:br>
            <a:r>
              <a:rPr lang="en-US" sz="4800" dirty="0">
                <a:latin typeface="Comic Sans MS" pitchFamily="66" charset="0"/>
              </a:rPr>
              <a:t>A Local Church</a:t>
            </a: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2438400" y="2438400"/>
            <a:ext cx="6019800" cy="53340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en-US" sz="2800">
                <a:latin typeface="Optane" pitchFamily="2" charset="2"/>
              </a:rPr>
              <a:t>I. Attend</a:t>
            </a: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2438400" y="3048000"/>
            <a:ext cx="6019800" cy="53340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en-US" sz="2800" dirty="0" smtClean="0">
                <a:latin typeface="Optane" pitchFamily="2" charset="2"/>
              </a:rPr>
              <a:t>II. Consider One Another</a:t>
            </a:r>
            <a:endParaRPr lang="en-US" sz="2800" dirty="0">
              <a:latin typeface="Optane" pitchFamily="2" charset="2"/>
            </a:endParaRPr>
          </a:p>
        </p:txBody>
      </p:sp>
      <p:sp>
        <p:nvSpPr>
          <p:cNvPr id="14" name="AutoShape 5"/>
          <p:cNvSpPr>
            <a:spLocks noChangeArrowheads="1"/>
          </p:cNvSpPr>
          <p:nvPr/>
        </p:nvSpPr>
        <p:spPr bwMode="auto">
          <a:xfrm>
            <a:off x="2438400" y="3657600"/>
            <a:ext cx="6019800" cy="53340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en-US" sz="2800" dirty="0" smtClean="0">
                <a:latin typeface="Optane" pitchFamily="2" charset="2"/>
              </a:rPr>
              <a:t>III. Contribute</a:t>
            </a:r>
            <a:endParaRPr lang="en-US" sz="2800" dirty="0">
              <a:latin typeface="Optane" pitchFamily="2" charset="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</a:t>
            </a:r>
            <a:r>
              <a:rPr lang="en-US" dirty="0"/>
              <a:t>. </a:t>
            </a:r>
            <a:r>
              <a:rPr lang="en-US" dirty="0" smtClean="0"/>
              <a:t>Contribute.</a:t>
            </a:r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2133600"/>
            <a:ext cx="7010400" cy="3962400"/>
          </a:xfrm>
        </p:spPr>
        <p:txBody>
          <a:bodyPr/>
          <a:lstStyle/>
          <a:p>
            <a:r>
              <a:rPr lang="en-US" dirty="0"/>
              <a:t>It is </a:t>
            </a:r>
            <a:r>
              <a:rPr lang="en-US" dirty="0" smtClean="0"/>
              <a:t>a command </a:t>
            </a:r>
            <a:r>
              <a:rPr lang="en-US" dirty="0"/>
              <a:t>(1 Cor. 16:1-2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/>
              <a:t>It is an act of worship </a:t>
            </a:r>
            <a:r>
              <a:rPr lang="en-US" dirty="0" smtClean="0"/>
              <a:t>(Phil. 4:18).</a:t>
            </a:r>
            <a:endParaRPr lang="en-US" dirty="0"/>
          </a:p>
          <a:p>
            <a:r>
              <a:rPr lang="en-US" dirty="0"/>
              <a:t>How a local church </a:t>
            </a:r>
            <a:r>
              <a:rPr lang="en-US" dirty="0" smtClean="0"/>
              <a:t>functions.</a:t>
            </a:r>
            <a:endParaRPr lang="en-US" dirty="0"/>
          </a:p>
          <a:p>
            <a:r>
              <a:rPr lang="en-US" dirty="0" smtClean="0"/>
              <a:t>Can I withhold </a:t>
            </a:r>
            <a:r>
              <a:rPr lang="en-US" dirty="0"/>
              <a:t>contribution </a:t>
            </a:r>
            <a:r>
              <a:rPr lang="en-US" dirty="0" smtClean="0"/>
              <a:t>because I disagree with something?</a:t>
            </a:r>
            <a:endParaRPr lang="en-US" dirty="0"/>
          </a:p>
          <a:p>
            <a:r>
              <a:rPr lang="en-US" dirty="0" smtClean="0"/>
              <a:t>Can I have “partial membership”?</a:t>
            </a: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04800"/>
            <a:ext cx="8229600" cy="1143000"/>
          </a:xfrm>
          <a:noFill/>
          <a:ln/>
        </p:spPr>
        <p:txBody>
          <a:bodyPr/>
          <a:lstStyle/>
          <a:p>
            <a:pPr algn="ctr"/>
            <a:r>
              <a:rPr lang="en-US" sz="4800" dirty="0">
                <a:latin typeface="Comic Sans MS" pitchFamily="66" charset="0"/>
              </a:rPr>
              <a:t>Responsibilities Within</a:t>
            </a:r>
            <a:br>
              <a:rPr lang="en-US" sz="4800" dirty="0">
                <a:latin typeface="Comic Sans MS" pitchFamily="66" charset="0"/>
              </a:rPr>
            </a:br>
            <a:r>
              <a:rPr lang="en-US" sz="4800" dirty="0">
                <a:latin typeface="Comic Sans MS" pitchFamily="66" charset="0"/>
              </a:rPr>
              <a:t>A Local Church</a:t>
            </a:r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auto">
          <a:xfrm>
            <a:off x="2438400" y="2438400"/>
            <a:ext cx="6019800" cy="53340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en-US" sz="2800">
                <a:latin typeface="Optane" pitchFamily="2" charset="2"/>
              </a:rPr>
              <a:t>I. Attend</a:t>
            </a: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2438400" y="3048000"/>
            <a:ext cx="6019800" cy="53340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en-US" sz="2800" dirty="0" smtClean="0">
                <a:latin typeface="Optane" pitchFamily="2" charset="2"/>
              </a:rPr>
              <a:t>II. Consider One Another</a:t>
            </a:r>
            <a:endParaRPr lang="en-US" sz="2800" dirty="0">
              <a:latin typeface="Optane" pitchFamily="2" charset="2"/>
            </a:endParaRPr>
          </a:p>
        </p:txBody>
      </p:sp>
      <p:sp>
        <p:nvSpPr>
          <p:cNvPr id="11" name="AutoShape 5"/>
          <p:cNvSpPr>
            <a:spLocks noChangeArrowheads="1"/>
          </p:cNvSpPr>
          <p:nvPr/>
        </p:nvSpPr>
        <p:spPr bwMode="auto">
          <a:xfrm>
            <a:off x="2438400" y="3657600"/>
            <a:ext cx="6019800" cy="53340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en-US" sz="2800" dirty="0" smtClean="0">
                <a:latin typeface="Optane" pitchFamily="2" charset="2"/>
              </a:rPr>
              <a:t>III. Contribute</a:t>
            </a:r>
            <a:endParaRPr lang="en-US" sz="2800" dirty="0">
              <a:latin typeface="Optane" pitchFamily="2" charset="2"/>
            </a:endParaRPr>
          </a:p>
        </p:txBody>
      </p:sp>
      <p:sp>
        <p:nvSpPr>
          <p:cNvPr id="12" name="AutoShape 6"/>
          <p:cNvSpPr>
            <a:spLocks noChangeArrowheads="1"/>
          </p:cNvSpPr>
          <p:nvPr/>
        </p:nvSpPr>
        <p:spPr bwMode="auto">
          <a:xfrm>
            <a:off x="2438400" y="4267200"/>
            <a:ext cx="6019800" cy="533400"/>
          </a:xfrm>
          <a:prstGeom prst="roundRect">
            <a:avLst>
              <a:gd name="adj" fmla="val 25463"/>
            </a:avLst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en-US" sz="2800" dirty="0">
                <a:latin typeface="Optane" pitchFamily="2" charset="2"/>
              </a:rPr>
              <a:t>IV. Work Toward Peace </a:t>
            </a:r>
            <a:r>
              <a:rPr lang="en-US" sz="2800" dirty="0" smtClean="0">
                <a:latin typeface="Optane" pitchFamily="2" charset="2"/>
              </a:rPr>
              <a:t>and </a:t>
            </a:r>
            <a:r>
              <a:rPr lang="en-US" sz="2800" dirty="0">
                <a:latin typeface="Optane" pitchFamily="2" charset="2"/>
              </a:rPr>
              <a:t>Unity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Chalk design template">
  <a:themeElements>
    <a:clrScheme name="Chalk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halk desig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halk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1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Chalk design template</Template>
  <TotalTime>1004</TotalTime>
  <Words>429</Words>
  <Application>Microsoft Office PowerPoint</Application>
  <PresentationFormat>On-screen Show (4:3)</PresentationFormat>
  <Paragraphs>64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Comic Sans MS</vt:lpstr>
      <vt:lpstr>Optane</vt:lpstr>
      <vt:lpstr>Chalk design template</vt:lpstr>
      <vt:lpstr>Responsibilities Within A Local Church</vt:lpstr>
      <vt:lpstr>Responsibilities Within A Local Church</vt:lpstr>
      <vt:lpstr>I. Attend.</vt:lpstr>
      <vt:lpstr>Responsibilities Within A Local Church</vt:lpstr>
      <vt:lpstr>II. Consider One Another</vt:lpstr>
      <vt:lpstr>II. Consider One Another.</vt:lpstr>
      <vt:lpstr>Responsibilities Within A Local Church</vt:lpstr>
      <vt:lpstr>III. Contribute.</vt:lpstr>
      <vt:lpstr>Responsibilities Within A Local Church</vt:lpstr>
      <vt:lpstr>Slide 10</vt:lpstr>
      <vt:lpstr>IV. Work Toward Peace and Unity.</vt:lpstr>
      <vt:lpstr>Responsibilities Within A Local Church</vt:lpstr>
      <vt:lpstr>V. Be Kind and Friendly.</vt:lpstr>
    </vt:vector>
  </TitlesOfParts>
  <Company>El Bethel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Donnie V. Rader</dc:creator>
  <cp:lastModifiedBy>OlsenParkLaptop</cp:lastModifiedBy>
  <cp:revision>19</cp:revision>
  <dcterms:created xsi:type="dcterms:W3CDTF">2004-06-12T19:03:49Z</dcterms:created>
  <dcterms:modified xsi:type="dcterms:W3CDTF">2013-04-08T20:32:14Z</dcterms:modified>
</cp:coreProperties>
</file>