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embeddedFontLst>
    <p:embeddedFont>
      <p:font typeface="Calibri" pitchFamily="34" charset="0"/>
      <p:regular r:id="rId8"/>
      <p:bold r:id="rId9"/>
      <p:italic r:id="rId10"/>
      <p:boldItalic r:id="rId11"/>
    </p:embeddedFont>
    <p:embeddedFont>
      <p:font typeface="Georgia" pitchFamily="18" charset="0"/>
      <p:regular r:id="rId12"/>
      <p:bold r:id="rId13"/>
      <p:italic r:id="rId14"/>
      <p:boldItalic r:id="rId15"/>
    </p:embeddedFont>
    <p:embeddedFont>
      <p:font typeface="Monotype Corsiva" pitchFamily="66" charset="0"/>
      <p: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6633"/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5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7814-C8FB-480B-A3F9-D7CCB1A27E5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38E9-090C-4529-A5C3-F455497B3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7814-C8FB-480B-A3F9-D7CCB1A27E5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38E9-090C-4529-A5C3-F455497B3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7814-C8FB-480B-A3F9-D7CCB1A27E5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38E9-090C-4529-A5C3-F455497B3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7814-C8FB-480B-A3F9-D7CCB1A27E5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38E9-090C-4529-A5C3-F455497B3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7814-C8FB-480B-A3F9-D7CCB1A27E5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38E9-090C-4529-A5C3-F455497B3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7814-C8FB-480B-A3F9-D7CCB1A27E5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38E9-090C-4529-A5C3-F455497B3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7814-C8FB-480B-A3F9-D7CCB1A27E5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38E9-090C-4529-A5C3-F455497B3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7814-C8FB-480B-A3F9-D7CCB1A27E5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38E9-090C-4529-A5C3-F455497B3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7814-C8FB-480B-A3F9-D7CCB1A27E5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38E9-090C-4529-A5C3-F455497B3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7814-C8FB-480B-A3F9-D7CCB1A27E5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38E9-090C-4529-A5C3-F455497B3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7814-C8FB-480B-A3F9-D7CCB1A27E5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538E9-090C-4529-A5C3-F455497B3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77814-C8FB-480B-A3F9-D7CCB1A27E5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538E9-090C-4529-A5C3-F455497B3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2667000" cy="6858000"/>
          </a:xfrm>
          <a:prstGeom prst="rect">
            <a:avLst/>
          </a:prstGeom>
          <a:solidFill>
            <a:srgbClr val="A50021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228600" y="1724415"/>
            <a:ext cx="2819400" cy="5046597"/>
            <a:chOff x="228600" y="2133600"/>
            <a:chExt cx="2341401" cy="4191000"/>
          </a:xfrm>
        </p:grpSpPr>
        <p:pic>
          <p:nvPicPr>
            <p:cNvPr id="4" name="Picture 3" descr="Merneptah.jpg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28600" y="2133600"/>
              <a:ext cx="2341401" cy="419100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  <a:softEdge rad="31750"/>
            </a:effectLst>
          </p:spPr>
        </p:pic>
        <p:pic>
          <p:nvPicPr>
            <p:cNvPr id="9" name="Picture 8" descr="Merneptah.jpg"/>
            <p:cNvPicPr>
              <a:picLocks noChangeAspect="1"/>
            </p:cNvPicPr>
            <p:nvPr/>
          </p:nvPicPr>
          <p:blipFill>
            <a:blip r:embed="rId2" cstate="print"/>
            <a:srcRect l="32545" t="85454" r="44674" b="7273"/>
            <a:stretch>
              <a:fillRect/>
            </a:stretch>
          </p:blipFill>
          <p:spPr>
            <a:xfrm>
              <a:off x="990600" y="5715000"/>
              <a:ext cx="533400" cy="304800"/>
            </a:xfrm>
            <a:prstGeom prst="rect">
              <a:avLst/>
            </a:prstGeom>
          </p:spPr>
        </p:pic>
      </p:grpSp>
      <p:pic>
        <p:nvPicPr>
          <p:cNvPr id="11" name="Picture 10" descr="Merneptah.jpg"/>
          <p:cNvPicPr>
            <a:picLocks noChangeAspect="1"/>
          </p:cNvPicPr>
          <p:nvPr/>
        </p:nvPicPr>
        <p:blipFill>
          <a:blip r:embed="rId2" cstate="print"/>
          <a:srcRect l="55326" t="87272" r="15384" b="7273"/>
          <a:stretch>
            <a:fillRect/>
          </a:stretch>
        </p:blipFill>
        <p:spPr>
          <a:xfrm>
            <a:off x="1143000" y="6096000"/>
            <a:ext cx="685800" cy="228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0999"/>
            <a:ext cx="3200400" cy="1219201"/>
          </a:xfrm>
          <a:blipFill>
            <a:blip r:embed="rId3" cstate="print"/>
            <a:tile tx="0" ty="0" sx="100000" sy="100000" flip="none" algn="tl"/>
          </a:blipFill>
          <a:ln w="1905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tIns="731520" bIns="731520"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The Stele of </a:t>
            </a:r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Merneptah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 II</a:t>
            </a:r>
            <a:r>
              <a:rPr lang="en-US" sz="18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/>
            </a:r>
            <a:br>
              <a:rPr lang="en-US" sz="18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</a:br>
            <a:r>
              <a:rPr lang="en-US" sz="20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(ca. 1220 BC)</a:t>
            </a:r>
            <a:endParaRPr lang="en-US" sz="2000" b="1" i="1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457200"/>
            <a:ext cx="4648200" cy="6096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Georgia" pitchFamily="18" charset="0"/>
              </a:rPr>
              <a:t>“Great rejoicing has arisen in Egypt, jubilation has issued from the towns of T0-Meri [another name for Egypt]; they recount the victories which </a:t>
            </a:r>
            <a:r>
              <a:rPr lang="en-US" sz="2400" b="1" dirty="0" err="1" smtClean="0">
                <a:solidFill>
                  <a:schemeClr val="bg1"/>
                </a:solidFill>
                <a:latin typeface="Georgia" pitchFamily="18" charset="0"/>
              </a:rPr>
              <a:t>Merne-ptah</a:t>
            </a:r>
            <a:r>
              <a:rPr lang="en-US" sz="2400" b="1" dirty="0" smtClean="0">
                <a:solidFill>
                  <a:schemeClr val="bg1"/>
                </a:solidFill>
                <a:latin typeface="Georgia" pitchFamily="18" charset="0"/>
              </a:rPr>
              <a:t>  wrought in </a:t>
            </a:r>
            <a:r>
              <a:rPr lang="en-US" sz="2400" b="1" dirty="0" err="1" smtClean="0">
                <a:solidFill>
                  <a:schemeClr val="bg1"/>
                </a:solidFill>
                <a:latin typeface="Georgia" pitchFamily="18" charset="0"/>
              </a:rPr>
              <a:t>Tehnu</a:t>
            </a:r>
            <a:r>
              <a:rPr lang="en-US" sz="2400" b="1" dirty="0" smtClean="0">
                <a:solidFill>
                  <a:schemeClr val="bg1"/>
                </a:solidFill>
                <a:latin typeface="Georgia" pitchFamily="18" charset="0"/>
              </a:rPr>
              <a:t> [i.e. </a:t>
            </a:r>
            <a:r>
              <a:rPr lang="en-US" sz="2400" b="1" dirty="0" err="1" smtClean="0">
                <a:solidFill>
                  <a:schemeClr val="bg1"/>
                </a:solidFill>
                <a:latin typeface="Georgia" pitchFamily="18" charset="0"/>
              </a:rPr>
              <a:t>Lybia</a:t>
            </a:r>
            <a:r>
              <a:rPr lang="en-US" sz="2400" b="1" dirty="0" smtClean="0">
                <a:solidFill>
                  <a:schemeClr val="bg1"/>
                </a:solidFill>
                <a:latin typeface="Georgia" pitchFamily="18" charset="0"/>
              </a:rPr>
              <a:t>]. How beloved he is, the victorious ruler! How exalted is the king among the gods!” (Thomas) “…The princes lie prostrate, saying, ‘Mercy!’ No one raises his head among the Nine-Bows [an Egyptian idiom for subjugated peoples…”</a:t>
            </a:r>
            <a:endParaRPr lang="en-US" sz="2400" b="1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2667000" cy="6858000"/>
          </a:xfrm>
          <a:prstGeom prst="rect">
            <a:avLst/>
          </a:prstGeom>
          <a:solidFill>
            <a:srgbClr val="A50021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228600" y="1724415"/>
            <a:ext cx="2819400" cy="5046597"/>
            <a:chOff x="228600" y="2133600"/>
            <a:chExt cx="2341401" cy="4191000"/>
          </a:xfrm>
        </p:grpSpPr>
        <p:pic>
          <p:nvPicPr>
            <p:cNvPr id="4" name="Picture 3" descr="Merneptah.jpg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28600" y="2133600"/>
              <a:ext cx="2341401" cy="419100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  <a:softEdge rad="31750"/>
            </a:effectLst>
          </p:spPr>
        </p:pic>
        <p:pic>
          <p:nvPicPr>
            <p:cNvPr id="9" name="Picture 8" descr="Merneptah.jpg"/>
            <p:cNvPicPr>
              <a:picLocks noChangeAspect="1"/>
            </p:cNvPicPr>
            <p:nvPr/>
          </p:nvPicPr>
          <p:blipFill>
            <a:blip r:embed="rId2" cstate="print"/>
            <a:srcRect l="32545" t="85454" r="44674" b="7273"/>
            <a:stretch>
              <a:fillRect/>
            </a:stretch>
          </p:blipFill>
          <p:spPr>
            <a:xfrm>
              <a:off x="990600" y="5715000"/>
              <a:ext cx="533400" cy="304800"/>
            </a:xfrm>
            <a:prstGeom prst="rect">
              <a:avLst/>
            </a:prstGeom>
          </p:spPr>
        </p:pic>
      </p:grpSp>
      <p:pic>
        <p:nvPicPr>
          <p:cNvPr id="11" name="Picture 10" descr="Merneptah.jpg"/>
          <p:cNvPicPr>
            <a:picLocks noChangeAspect="1"/>
          </p:cNvPicPr>
          <p:nvPr/>
        </p:nvPicPr>
        <p:blipFill>
          <a:blip r:embed="rId2" cstate="print"/>
          <a:srcRect l="55326" t="87272" r="15384" b="7273"/>
          <a:stretch>
            <a:fillRect/>
          </a:stretch>
        </p:blipFill>
        <p:spPr>
          <a:xfrm>
            <a:off x="1143000" y="6096000"/>
            <a:ext cx="685800" cy="228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0999"/>
            <a:ext cx="3200400" cy="1219201"/>
          </a:xfrm>
          <a:blipFill>
            <a:blip r:embed="rId3" cstate="print"/>
            <a:tile tx="0" ty="0" sx="100000" sy="100000" flip="none" algn="tl"/>
          </a:blipFill>
          <a:ln w="1905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tIns="731520" bIns="731520"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The Stele of </a:t>
            </a:r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Merneptah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 II</a:t>
            </a:r>
            <a:r>
              <a:rPr lang="en-US" sz="18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/>
            </a:r>
            <a:br>
              <a:rPr lang="en-US" sz="18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</a:br>
            <a:r>
              <a:rPr lang="en-US" sz="20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(ca. 1220 BC)</a:t>
            </a:r>
            <a:endParaRPr lang="en-US" sz="2000" b="1" i="1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1066800"/>
            <a:ext cx="4648200" cy="54864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Georgia" pitchFamily="18" charset="0"/>
              </a:rPr>
              <a:t>“…Desolation is for </a:t>
            </a:r>
            <a:r>
              <a:rPr lang="en-US" sz="2400" b="1" dirty="0" err="1" smtClean="0">
                <a:solidFill>
                  <a:schemeClr val="bg1"/>
                </a:solidFill>
                <a:latin typeface="Georgia" pitchFamily="18" charset="0"/>
              </a:rPr>
              <a:t>Tehenu</a:t>
            </a:r>
            <a:r>
              <a:rPr lang="en-US" sz="2400" b="1" dirty="0" smtClean="0">
                <a:solidFill>
                  <a:schemeClr val="bg1"/>
                </a:solidFill>
                <a:latin typeface="Georgia" pitchFamily="18" charset="0"/>
              </a:rPr>
              <a:t> [i.e. </a:t>
            </a:r>
            <a:r>
              <a:rPr lang="en-US" sz="2400" b="1" dirty="0" err="1" smtClean="0">
                <a:solidFill>
                  <a:schemeClr val="bg1"/>
                </a:solidFill>
                <a:latin typeface="Georgia" pitchFamily="18" charset="0"/>
              </a:rPr>
              <a:t>Lybia</a:t>
            </a:r>
            <a:r>
              <a:rPr lang="en-US" sz="2400" b="1" dirty="0" smtClean="0">
                <a:solidFill>
                  <a:schemeClr val="bg1"/>
                </a:solidFill>
                <a:latin typeface="Georgia" pitchFamily="18" charset="0"/>
              </a:rPr>
              <a:t>]. </a:t>
            </a:r>
            <a:r>
              <a:rPr lang="en-US" sz="2400" b="1" dirty="0" err="1" smtClean="0">
                <a:solidFill>
                  <a:schemeClr val="bg1"/>
                </a:solidFill>
                <a:latin typeface="Georgia" pitchFamily="18" charset="0"/>
              </a:rPr>
              <a:t>Hatti</a:t>
            </a:r>
            <a:r>
              <a:rPr lang="en-US" sz="2400" b="1" dirty="0" smtClean="0">
                <a:solidFill>
                  <a:schemeClr val="bg1"/>
                </a:solidFill>
                <a:latin typeface="Georgia" pitchFamily="18" charset="0"/>
              </a:rPr>
              <a:t> [i.e. the Hittite Empire] is pacified. Plundered is Canaan with every evil; carried off is Ashkelon; seized upon is Gezer. </a:t>
            </a:r>
            <a:r>
              <a:rPr lang="en-US" sz="2400" b="1" dirty="0" err="1" smtClean="0">
                <a:solidFill>
                  <a:schemeClr val="bg1"/>
                </a:solidFill>
                <a:latin typeface="Georgia" pitchFamily="18" charset="0"/>
              </a:rPr>
              <a:t>Yanoam</a:t>
            </a:r>
            <a:r>
              <a:rPr lang="en-US" sz="2400" b="1" dirty="0" smtClean="0">
                <a:solidFill>
                  <a:schemeClr val="bg1"/>
                </a:solidFill>
                <a:latin typeface="Georgia" pitchFamily="18" charset="0"/>
              </a:rPr>
              <a:t> [an unknown town] is made as that which does not exist… All lands together , they are pacified; everyone who was restless, has been bound by the king” (Pritchard).</a:t>
            </a:r>
            <a:endParaRPr lang="en-US" sz="2400" b="1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2667000" cy="6858000"/>
          </a:xfrm>
          <a:prstGeom prst="rect">
            <a:avLst/>
          </a:prstGeom>
          <a:solidFill>
            <a:srgbClr val="A50021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228600" y="1724415"/>
            <a:ext cx="2819400" cy="5046597"/>
            <a:chOff x="228600" y="2133600"/>
            <a:chExt cx="2341401" cy="4191000"/>
          </a:xfrm>
        </p:grpSpPr>
        <p:pic>
          <p:nvPicPr>
            <p:cNvPr id="4" name="Picture 3" descr="Merneptah.jpg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28600" y="2133600"/>
              <a:ext cx="2341401" cy="419100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  <a:softEdge rad="31750"/>
            </a:effectLst>
          </p:spPr>
        </p:pic>
        <p:pic>
          <p:nvPicPr>
            <p:cNvPr id="9" name="Picture 8" descr="Merneptah.jpg"/>
            <p:cNvPicPr>
              <a:picLocks noChangeAspect="1"/>
            </p:cNvPicPr>
            <p:nvPr/>
          </p:nvPicPr>
          <p:blipFill>
            <a:blip r:embed="rId2" cstate="print"/>
            <a:srcRect l="32545" t="85454" r="44674" b="7273"/>
            <a:stretch>
              <a:fillRect/>
            </a:stretch>
          </p:blipFill>
          <p:spPr>
            <a:xfrm>
              <a:off x="990600" y="5715000"/>
              <a:ext cx="533400" cy="3048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0999"/>
            <a:ext cx="3200400" cy="1219201"/>
          </a:xfrm>
          <a:blipFill>
            <a:blip r:embed="rId3" cstate="print"/>
            <a:tile tx="0" ty="0" sx="100000" sy="100000" flip="none" algn="tl"/>
          </a:blipFill>
          <a:ln w="1905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tIns="731520" bIns="731520">
            <a:noAutofit/>
          </a:bodyPr>
          <a:lstStyle/>
          <a:p>
            <a:pPr>
              <a:spcBef>
                <a:spcPts val="1800"/>
              </a:spcBef>
            </a:pPr>
            <a:r>
              <a:rPr lang="en-US" sz="24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The Stele of </a:t>
            </a:r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Merneptah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 II</a:t>
            </a:r>
            <a:r>
              <a:rPr lang="en-US" sz="18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/>
            </a:r>
            <a:br>
              <a:rPr lang="en-US" sz="18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</a:br>
            <a:r>
              <a:rPr lang="en-US" sz="20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(ca. 1220 BC)</a:t>
            </a:r>
            <a:endParaRPr lang="en-US" sz="2000" b="1" i="1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990600"/>
            <a:ext cx="4648200" cy="5562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Georgia" pitchFamily="18" charset="0"/>
              </a:rPr>
              <a:t>“Israel lies desolate, its seed is no more.”</a:t>
            </a:r>
          </a:p>
          <a:p>
            <a:endParaRPr lang="en-US" sz="4000" b="1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en-US" sz="4000" b="1" dirty="0">
              <a:solidFill>
                <a:schemeClr val="bg1"/>
              </a:solidFill>
              <a:latin typeface="Georgia" pitchFamily="18" charset="0"/>
            </a:endParaRPr>
          </a:p>
          <a:p>
            <a:endParaRPr lang="en-US" sz="4000" b="1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5" name="Picture 4" descr="IsraelHieroglyph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600" y="3200400"/>
            <a:ext cx="2971800" cy="2159198"/>
          </a:xfrm>
          <a:prstGeom prst="rect">
            <a:avLst/>
          </a:prstGeom>
        </p:spPr>
      </p:pic>
      <p:pic>
        <p:nvPicPr>
          <p:cNvPr id="15" name="Picture 14" descr="Red Arrow drawing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</a:blip>
          <a:stretch>
            <a:fillRect/>
          </a:stretch>
        </p:blipFill>
        <p:spPr>
          <a:xfrm rot="8100000">
            <a:off x="1082562" y="3534210"/>
            <a:ext cx="4131544" cy="1971451"/>
          </a:xfrm>
          <a:prstGeom prst="rect">
            <a:avLst/>
          </a:prstGeom>
          <a:effectLst>
            <a:outerShdw blurRad="50800" dist="1397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6" name="TextBox 15"/>
          <p:cNvSpPr txBox="1"/>
          <p:nvPr/>
        </p:nvSpPr>
        <p:spPr>
          <a:xfrm>
            <a:off x="4572000" y="56388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The Oldest Reference to Israel Outside of the Bible</a:t>
            </a:r>
          </a:p>
          <a:p>
            <a:pPr algn="ctr"/>
            <a:endParaRPr lang="en-US" sz="2400" i="1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2667000" cy="6858000"/>
          </a:xfrm>
          <a:prstGeom prst="rect">
            <a:avLst/>
          </a:prstGeom>
          <a:solidFill>
            <a:srgbClr val="A50021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9"/>
          <p:cNvGrpSpPr/>
          <p:nvPr/>
        </p:nvGrpSpPr>
        <p:grpSpPr>
          <a:xfrm>
            <a:off x="228600" y="1724415"/>
            <a:ext cx="2819400" cy="5046597"/>
            <a:chOff x="228600" y="2133600"/>
            <a:chExt cx="2341401" cy="4191000"/>
          </a:xfrm>
        </p:grpSpPr>
        <p:pic>
          <p:nvPicPr>
            <p:cNvPr id="4" name="Picture 3" descr="Merneptah.jpg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28600" y="2133600"/>
              <a:ext cx="2341401" cy="419100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  <a:softEdge rad="31750"/>
            </a:effectLst>
          </p:spPr>
        </p:pic>
        <p:pic>
          <p:nvPicPr>
            <p:cNvPr id="9" name="Picture 8" descr="Merneptah.jpg"/>
            <p:cNvPicPr>
              <a:picLocks noChangeAspect="1"/>
            </p:cNvPicPr>
            <p:nvPr/>
          </p:nvPicPr>
          <p:blipFill>
            <a:blip r:embed="rId2" cstate="print"/>
            <a:srcRect l="32545" t="85454" r="44674" b="7273"/>
            <a:stretch>
              <a:fillRect/>
            </a:stretch>
          </p:blipFill>
          <p:spPr>
            <a:xfrm>
              <a:off x="990600" y="5715000"/>
              <a:ext cx="533400" cy="304800"/>
            </a:xfrm>
            <a:prstGeom prst="rect">
              <a:avLst/>
            </a:prstGeom>
          </p:spPr>
        </p:pic>
      </p:grpSp>
      <p:pic>
        <p:nvPicPr>
          <p:cNvPr id="11" name="Picture 10" descr="Merneptah.jpg"/>
          <p:cNvPicPr>
            <a:picLocks noChangeAspect="1"/>
          </p:cNvPicPr>
          <p:nvPr/>
        </p:nvPicPr>
        <p:blipFill>
          <a:blip r:embed="rId2" cstate="print"/>
          <a:srcRect l="55326" t="87272" r="15384" b="7273"/>
          <a:stretch>
            <a:fillRect/>
          </a:stretch>
        </p:blipFill>
        <p:spPr>
          <a:xfrm>
            <a:off x="1143000" y="6096000"/>
            <a:ext cx="685800" cy="2286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2514600"/>
            <a:ext cx="5486400" cy="40386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Abraham                               (Gen. 22:15-18).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Israel                                     (Gen. 28:10-14; 32:28).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In Egypt                              (Exod. 1:1-11).</a:t>
            </a:r>
          </a:p>
          <a:p>
            <a:pPr>
              <a:spcBef>
                <a:spcPts val="1800"/>
              </a:spcBef>
            </a:pPr>
            <a:endParaRPr lang="en-US" b="1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Georgia" pitchFamily="18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88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Monotype Corsiva" pitchFamily="66" charset="0"/>
              </a:rPr>
              <a:t>The Seed of Israel</a:t>
            </a:r>
            <a:endParaRPr lang="en-US" sz="8800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2667000" cy="6858000"/>
          </a:xfrm>
          <a:prstGeom prst="rect">
            <a:avLst/>
          </a:prstGeom>
          <a:solidFill>
            <a:srgbClr val="A50021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/>
          <p:nvPr/>
        </p:nvGrpSpPr>
        <p:grpSpPr>
          <a:xfrm>
            <a:off x="228600" y="1724415"/>
            <a:ext cx="2819400" cy="5046597"/>
            <a:chOff x="228600" y="2133600"/>
            <a:chExt cx="2341401" cy="4191000"/>
          </a:xfrm>
        </p:grpSpPr>
        <p:pic>
          <p:nvPicPr>
            <p:cNvPr id="4" name="Picture 3" descr="Merneptah.jpg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28600" y="2133600"/>
              <a:ext cx="2341401" cy="419100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  <a:softEdge rad="31750"/>
            </a:effectLst>
          </p:spPr>
        </p:pic>
        <p:pic>
          <p:nvPicPr>
            <p:cNvPr id="9" name="Picture 8" descr="Merneptah.jpg"/>
            <p:cNvPicPr>
              <a:picLocks noChangeAspect="1"/>
            </p:cNvPicPr>
            <p:nvPr/>
          </p:nvPicPr>
          <p:blipFill>
            <a:blip r:embed="rId2" cstate="print"/>
            <a:srcRect l="32545" t="85454" r="44674" b="7273"/>
            <a:stretch>
              <a:fillRect/>
            </a:stretch>
          </p:blipFill>
          <p:spPr>
            <a:xfrm>
              <a:off x="990600" y="5715000"/>
              <a:ext cx="533400" cy="304800"/>
            </a:xfrm>
            <a:prstGeom prst="rect">
              <a:avLst/>
            </a:prstGeom>
          </p:spPr>
        </p:pic>
      </p:grpSp>
      <p:pic>
        <p:nvPicPr>
          <p:cNvPr id="11" name="Picture 10" descr="Merneptah.jpg"/>
          <p:cNvPicPr>
            <a:picLocks noChangeAspect="1"/>
          </p:cNvPicPr>
          <p:nvPr/>
        </p:nvPicPr>
        <p:blipFill>
          <a:blip r:embed="rId2" cstate="print"/>
          <a:srcRect l="55326" t="87272" r="15384" b="7273"/>
          <a:stretch>
            <a:fillRect/>
          </a:stretch>
        </p:blipFill>
        <p:spPr>
          <a:xfrm>
            <a:off x="1143000" y="6096000"/>
            <a:ext cx="685800" cy="2286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2057400"/>
            <a:ext cx="5486400" cy="44958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Sons of Abraham                      (Gal. 3:5-9, 13-18).</a:t>
            </a:r>
          </a:p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Fleshly Israel (1 Cor. 10:18).</a:t>
            </a:r>
          </a:p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Israel of God (Gal. 6:15-16).</a:t>
            </a:r>
          </a:p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Not All Israel (Rom. 9:6-8).</a:t>
            </a:r>
          </a:p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Jew Inwardly                    (Rom. 2:25-29).</a:t>
            </a:r>
          </a:p>
        </p:txBody>
      </p:sp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88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Monotype Corsiva" pitchFamily="66" charset="0"/>
              </a:rPr>
              <a:t>The Seed of Israel</a:t>
            </a:r>
            <a:endParaRPr lang="en-US" sz="8800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2667000" cy="6858000"/>
          </a:xfrm>
          <a:prstGeom prst="rect">
            <a:avLst/>
          </a:prstGeom>
          <a:solidFill>
            <a:srgbClr val="A50021"/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/>
          <p:nvPr/>
        </p:nvGrpSpPr>
        <p:grpSpPr>
          <a:xfrm>
            <a:off x="228600" y="1724415"/>
            <a:ext cx="2819400" cy="5046597"/>
            <a:chOff x="228600" y="2133600"/>
            <a:chExt cx="2341401" cy="4191000"/>
          </a:xfrm>
        </p:grpSpPr>
        <p:pic>
          <p:nvPicPr>
            <p:cNvPr id="4" name="Picture 3" descr="Merneptah.jpg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28600" y="2133600"/>
              <a:ext cx="2341401" cy="4191000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  <a:softEdge rad="31750"/>
            </a:effectLst>
          </p:spPr>
        </p:pic>
        <p:pic>
          <p:nvPicPr>
            <p:cNvPr id="9" name="Picture 8" descr="Merneptah.jpg"/>
            <p:cNvPicPr>
              <a:picLocks noChangeAspect="1"/>
            </p:cNvPicPr>
            <p:nvPr/>
          </p:nvPicPr>
          <p:blipFill>
            <a:blip r:embed="rId2" cstate="print"/>
            <a:srcRect l="32545" t="85454" r="44674" b="7273"/>
            <a:stretch>
              <a:fillRect/>
            </a:stretch>
          </p:blipFill>
          <p:spPr>
            <a:xfrm>
              <a:off x="990600" y="5715000"/>
              <a:ext cx="533400" cy="304800"/>
            </a:xfrm>
            <a:prstGeom prst="rect">
              <a:avLst/>
            </a:prstGeom>
          </p:spPr>
        </p:pic>
      </p:grpSp>
      <p:pic>
        <p:nvPicPr>
          <p:cNvPr id="11" name="Picture 10" descr="Merneptah.jpg"/>
          <p:cNvPicPr>
            <a:picLocks noChangeAspect="1"/>
          </p:cNvPicPr>
          <p:nvPr/>
        </p:nvPicPr>
        <p:blipFill>
          <a:blip r:embed="rId2" cstate="print"/>
          <a:srcRect l="55326" t="87272" r="15384" b="7273"/>
          <a:stretch>
            <a:fillRect/>
          </a:stretch>
        </p:blipFill>
        <p:spPr>
          <a:xfrm>
            <a:off x="1143000" y="6096000"/>
            <a:ext cx="685800" cy="2286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2286000"/>
            <a:ext cx="5486400" cy="42672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Flesh vs. Spirit                           (Rom. 9:1-5; 10:1-4).</a:t>
            </a:r>
          </a:p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The Remnant (Rom. 11:1-5).</a:t>
            </a:r>
          </a:p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All Israel will be Saved (Rom. 11:25-27).</a:t>
            </a:r>
          </a:p>
          <a:p>
            <a:pPr>
              <a:spcBef>
                <a:spcPts val="1800"/>
              </a:spcBef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Georgia" pitchFamily="18" charset="0"/>
              </a:rPr>
              <a:t>Salvation for Israel                  (Acts 13:15-24).</a:t>
            </a:r>
          </a:p>
        </p:txBody>
      </p:sp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4572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88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Monotype Corsiva" pitchFamily="66" charset="0"/>
              </a:rPr>
              <a:t>The Seed of Israel</a:t>
            </a:r>
            <a:endParaRPr lang="en-US" sz="8800" dirty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304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Georgia</vt:lpstr>
      <vt:lpstr>Monotype Corsiva</vt:lpstr>
      <vt:lpstr>Office Theme</vt:lpstr>
      <vt:lpstr>The Stele of Merneptah II (ca. 1220 BC)</vt:lpstr>
      <vt:lpstr>The Stele of Merneptah II (ca. 1220 BC)</vt:lpstr>
      <vt:lpstr>The Stele of Merneptah II (ca. 1220 BC)</vt:lpstr>
      <vt:lpstr>The Seed of Israel</vt:lpstr>
      <vt:lpstr>The Seed of Israel</vt:lpstr>
      <vt:lpstr>The Seed of Israel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Stele of Merneptah II (ca. 1220 BC)</dc:title>
  <dc:creator>OlsenParkLaptop</dc:creator>
  <cp:lastModifiedBy>OlsenParkLaptop</cp:lastModifiedBy>
  <cp:revision>5</cp:revision>
  <dcterms:created xsi:type="dcterms:W3CDTF">2013-06-08T21:08:14Z</dcterms:created>
  <dcterms:modified xsi:type="dcterms:W3CDTF">2013-06-20T15:05:50Z</dcterms:modified>
</cp:coreProperties>
</file>