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7" r:id="rId3"/>
    <p:sldId id="260" r:id="rId4"/>
    <p:sldId id="258"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4660" autoAdjust="0"/>
  </p:normalViewPr>
  <p:slideViewPr>
    <p:cSldViewPr>
      <p:cViewPr varScale="1">
        <p:scale>
          <a:sx n="70" d="100"/>
          <a:sy n="70" d="100"/>
        </p:scale>
        <p:origin x="-108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E9EB75-B1FC-49E9-8EC1-FE5633C84F15}"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38B619-2C18-43D3-ACB5-D08898974CE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E9EB75-B1FC-49E9-8EC1-FE5633C84F15}"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38B619-2C18-43D3-ACB5-D08898974CE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E9EB75-B1FC-49E9-8EC1-FE5633C84F15}"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38B619-2C18-43D3-ACB5-D08898974CE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E9EB75-B1FC-49E9-8EC1-FE5633C84F15}"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38B619-2C18-43D3-ACB5-D08898974CE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E9EB75-B1FC-49E9-8EC1-FE5633C84F15}" type="datetimeFigureOut">
              <a:rPr lang="en-US" smtClean="0"/>
              <a:pPr/>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38B619-2C18-43D3-ACB5-D08898974CE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E9EB75-B1FC-49E9-8EC1-FE5633C84F15}"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38B619-2C18-43D3-ACB5-D08898974CE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E9EB75-B1FC-49E9-8EC1-FE5633C84F15}" type="datetimeFigureOut">
              <a:rPr lang="en-US" smtClean="0"/>
              <a:pPr/>
              <a:t>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38B619-2C18-43D3-ACB5-D08898974CE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E9EB75-B1FC-49E9-8EC1-FE5633C84F15}" type="datetimeFigureOut">
              <a:rPr lang="en-US" smtClean="0"/>
              <a:pPr/>
              <a:t>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38B619-2C18-43D3-ACB5-D08898974CE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E9EB75-B1FC-49E9-8EC1-FE5633C84F15}" type="datetimeFigureOut">
              <a:rPr lang="en-US" smtClean="0"/>
              <a:pPr/>
              <a:t>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38B619-2C18-43D3-ACB5-D08898974CE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EB75-B1FC-49E9-8EC1-FE5633C84F15}"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38B619-2C18-43D3-ACB5-D08898974CE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EB75-B1FC-49E9-8EC1-FE5633C84F15}" type="datetimeFigureOut">
              <a:rPr lang="en-US" smtClean="0"/>
              <a:pPr/>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38B619-2C18-43D3-ACB5-D08898974CE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524000" y="1600200"/>
            <a:ext cx="71628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E9EB75-B1FC-49E9-8EC1-FE5633C84F15}" type="datetimeFigureOut">
              <a:rPr lang="en-US" smtClean="0"/>
              <a:pPr/>
              <a:t>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38B619-2C18-43D3-ACB5-D08898974CEB}" type="slidenum">
              <a:rPr lang="en-US" smtClean="0"/>
              <a:pPr/>
              <a:t>‹#›</a:t>
            </a:fld>
            <a:endParaRPr lang="en-US"/>
          </a:p>
        </p:txBody>
      </p:sp>
      <p:pic>
        <p:nvPicPr>
          <p:cNvPr id="8" name="Picture 7" descr="1240818846o2Wbw9.jpg"/>
          <p:cNvPicPr>
            <a:picLocks noChangeAspect="1"/>
          </p:cNvPicPr>
          <p:nvPr userDrawn="1"/>
        </p:nvPicPr>
        <p:blipFill>
          <a:blip r:embed="rId13" cstate="print"/>
          <a:srcRect l="7349" b="7222"/>
          <a:stretch>
            <a:fillRect/>
          </a:stretch>
        </p:blipFill>
        <p:spPr>
          <a:xfrm>
            <a:off x="0" y="2942463"/>
            <a:ext cx="3842951" cy="391553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lowchart: Punched Tape 7"/>
          <p:cNvSpPr/>
          <p:nvPr/>
        </p:nvSpPr>
        <p:spPr>
          <a:xfrm>
            <a:off x="-304800" y="-762000"/>
            <a:ext cx="9753600" cy="2971800"/>
          </a:xfrm>
          <a:prstGeom prst="flowChartPunchedTape">
            <a:avLst/>
          </a:pr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book_open.png"/>
          <p:cNvPicPr>
            <a:picLocks noGrp="1" noChangeAspect="1"/>
          </p:cNvPicPr>
          <p:nvPr>
            <p:ph idx="1"/>
          </p:nvPr>
        </p:nvPicPr>
        <p:blipFill>
          <a:blip r:embed="rId2" cstate="print">
            <a:clrChange>
              <a:clrFrom>
                <a:srgbClr val="FFFFFF"/>
              </a:clrFrom>
              <a:clrTo>
                <a:srgbClr val="FFFFFF">
                  <a:alpha val="0"/>
                </a:srgbClr>
              </a:clrTo>
            </a:clrChange>
          </a:blip>
          <a:stretch>
            <a:fillRect/>
          </a:stretch>
        </p:blipFill>
        <p:spPr>
          <a:xfrm rot="2580000" flipH="1">
            <a:off x="-1173683" y="2119162"/>
            <a:ext cx="4228054" cy="4033564"/>
          </a:xfrm>
          <a:effectLst/>
        </p:spPr>
      </p:pic>
      <p:sp>
        <p:nvSpPr>
          <p:cNvPr id="2" name="Title 1"/>
          <p:cNvSpPr>
            <a:spLocks noGrp="1"/>
          </p:cNvSpPr>
          <p:nvPr>
            <p:ph type="title"/>
          </p:nvPr>
        </p:nvSpPr>
        <p:spPr/>
        <p:txBody>
          <a:bodyPr>
            <a:noAutofit/>
          </a:bodyPr>
          <a:lstStyle/>
          <a:p>
            <a:r>
              <a:rPr lang="en-US" sz="7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Jeremiah 31:31-35</a:t>
            </a:r>
            <a:endPar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TextBox 6"/>
          <p:cNvSpPr txBox="1"/>
          <p:nvPr/>
        </p:nvSpPr>
        <p:spPr>
          <a:xfrm>
            <a:off x="2667000" y="1752600"/>
            <a:ext cx="5638800" cy="369332"/>
          </a:xfrm>
          <a:prstGeom prst="rect">
            <a:avLst/>
          </a:prstGeom>
          <a:noFill/>
        </p:spPr>
        <p:txBody>
          <a:bodyPr wrap="square" rtlCol="0">
            <a:spAutoFit/>
          </a:bodyPr>
          <a:lstStyle/>
          <a:p>
            <a:endParaRPr lang="en-US"/>
          </a:p>
        </p:txBody>
      </p:sp>
      <p:sp>
        <p:nvSpPr>
          <p:cNvPr id="5" name="TextBox 4"/>
          <p:cNvSpPr txBox="1"/>
          <p:nvPr/>
        </p:nvSpPr>
        <p:spPr>
          <a:xfrm>
            <a:off x="3124200" y="1981200"/>
            <a:ext cx="5562600" cy="4832092"/>
          </a:xfrm>
          <a:prstGeom prst="rect">
            <a:avLst/>
          </a:prstGeom>
          <a:noFill/>
        </p:spPr>
        <p:txBody>
          <a:bodyPr wrap="square" rtlCol="0">
            <a:spAutoFit/>
          </a:bodyPr>
          <a:lstStyle/>
          <a:p>
            <a:r>
              <a:rPr lang="en-US" sz="2800" b="1" dirty="0" smtClean="0">
                <a:latin typeface="Papyrus" pitchFamily="66" charset="0"/>
              </a:rPr>
              <a:t>“Behold, the days are coming, says the LORD, when I will make a new covenant with the house of Israel and with the house of Judah-- 32 not according to the covenant that I made with their fathers in the day that I took them by the hand to lead them out of the land of Egypt, My covenant which they broke, though I was a husband to them, says the LORD. …”</a:t>
            </a:r>
            <a:endParaRPr lang="en-US" sz="2800" b="1" dirty="0">
              <a:latin typeface="Papyrus"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10"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Punched Tape 7"/>
          <p:cNvSpPr/>
          <p:nvPr/>
        </p:nvSpPr>
        <p:spPr>
          <a:xfrm>
            <a:off x="-304800" y="-762000"/>
            <a:ext cx="9753600" cy="2971800"/>
          </a:xfrm>
          <a:prstGeom prst="flowChartPunchedTape">
            <a:avLst/>
          </a:pr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57600" y="228600"/>
            <a:ext cx="1295400" cy="1295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new.jpg"/>
          <p:cNvPicPr>
            <a:picLocks noGrp="1" noChangeAspect="1"/>
          </p:cNvPicPr>
          <p:nvPr>
            <p:ph idx="1"/>
          </p:nvPr>
        </p:nvPicPr>
        <p:blipFill>
          <a:blip r:embed="rId2" cstate="print">
            <a:clrChange>
              <a:clrFrom>
                <a:srgbClr val="FFFFFF"/>
              </a:clrFrom>
              <a:clrTo>
                <a:srgbClr val="FFFFFF">
                  <a:alpha val="0"/>
                </a:srgbClr>
              </a:clrTo>
            </a:clrChange>
          </a:blip>
          <a:srcRect b="12564"/>
          <a:stretch>
            <a:fillRect/>
          </a:stretch>
        </p:blipFill>
        <p:spPr>
          <a:xfrm>
            <a:off x="3429000" y="0"/>
            <a:ext cx="1748028" cy="1524000"/>
          </a:xfrm>
          <a:effectLst>
            <a:reflection blurRad="6350" stA="50000" endA="300" endPos="55000" dir="5400000" sy="-100000" algn="bl" rotWithShape="0"/>
          </a:effectLst>
        </p:spPr>
      </p:pic>
      <p:sp>
        <p:nvSpPr>
          <p:cNvPr id="5" name="Title 1"/>
          <p:cNvSpPr>
            <a:spLocks noGrp="1"/>
          </p:cNvSpPr>
          <p:nvPr>
            <p:ph type="title"/>
          </p:nvPr>
        </p:nvSpPr>
        <p:spPr/>
        <p:txBody>
          <a:bodyPr>
            <a:noAutofit/>
          </a:bodyPr>
          <a:lstStyle/>
          <a:p>
            <a:r>
              <a:rPr lang="en-US" sz="7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Some         THINGS</a:t>
            </a:r>
            <a:endPar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TextBox 6"/>
          <p:cNvSpPr txBox="1"/>
          <p:nvPr/>
        </p:nvSpPr>
        <p:spPr>
          <a:xfrm>
            <a:off x="2438400" y="2667000"/>
            <a:ext cx="6477000" cy="3231654"/>
          </a:xfrm>
          <a:prstGeom prst="rect">
            <a:avLst/>
          </a:prstGeom>
          <a:noFill/>
        </p:spPr>
        <p:txBody>
          <a:bodyPr wrap="square" rtlCol="0">
            <a:spAutoFit/>
          </a:bodyPr>
          <a:lstStyle/>
          <a:p>
            <a:pPr marL="1255713" indent="-1255713"/>
            <a:r>
              <a:rPr lang="en-US" sz="6000" b="1" dirty="0" smtClean="0">
                <a:latin typeface="Monotype Corsiva" pitchFamily="66" charset="0"/>
              </a:rPr>
              <a:t>VII.  A New Home        </a:t>
            </a:r>
            <a:r>
              <a:rPr lang="en-US" sz="4400" dirty="0" smtClean="0">
                <a:latin typeface="+mj-lt"/>
              </a:rPr>
              <a:t>(</a:t>
            </a:r>
            <a:r>
              <a:rPr lang="en-US" sz="4800" dirty="0" smtClean="0">
                <a:latin typeface="+mj-lt"/>
              </a:rPr>
              <a:t>John 14:2-3; Matt. 25:34; Rev. 21:3; 22:14). </a:t>
            </a:r>
            <a:endParaRPr lang="en-US" sz="4800" dirty="0">
              <a:latin typeface="+mj-l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Punched Tape 7"/>
          <p:cNvSpPr/>
          <p:nvPr/>
        </p:nvSpPr>
        <p:spPr>
          <a:xfrm>
            <a:off x="-304800" y="-762000"/>
            <a:ext cx="9753600" cy="2971800"/>
          </a:xfrm>
          <a:prstGeom prst="flowChartPunchedTape">
            <a:avLst/>
          </a:pr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57600" y="228600"/>
            <a:ext cx="1295400" cy="1295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new.jpg"/>
          <p:cNvPicPr>
            <a:picLocks noGrp="1" noChangeAspect="1"/>
          </p:cNvPicPr>
          <p:nvPr>
            <p:ph idx="1"/>
          </p:nvPr>
        </p:nvPicPr>
        <p:blipFill>
          <a:blip r:embed="rId2" cstate="print">
            <a:clrChange>
              <a:clrFrom>
                <a:srgbClr val="FFFFFF"/>
              </a:clrFrom>
              <a:clrTo>
                <a:srgbClr val="FFFFFF">
                  <a:alpha val="0"/>
                </a:srgbClr>
              </a:clrTo>
            </a:clrChange>
          </a:blip>
          <a:srcRect b="12564"/>
          <a:stretch>
            <a:fillRect/>
          </a:stretch>
        </p:blipFill>
        <p:spPr>
          <a:xfrm>
            <a:off x="3429000" y="0"/>
            <a:ext cx="1748028" cy="1524000"/>
          </a:xfrm>
          <a:effectLst>
            <a:reflection blurRad="6350" stA="50000" endA="300" endPos="55000" dir="5400000" sy="-100000" algn="bl" rotWithShape="0"/>
          </a:effectLst>
        </p:spPr>
      </p:pic>
      <p:sp>
        <p:nvSpPr>
          <p:cNvPr id="5" name="Title 1"/>
          <p:cNvSpPr>
            <a:spLocks noGrp="1"/>
          </p:cNvSpPr>
          <p:nvPr>
            <p:ph type="title"/>
          </p:nvPr>
        </p:nvSpPr>
        <p:spPr/>
        <p:txBody>
          <a:bodyPr>
            <a:noAutofit/>
          </a:bodyPr>
          <a:lstStyle/>
          <a:p>
            <a:r>
              <a:rPr lang="en-US" sz="7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Some         THINGS</a:t>
            </a:r>
            <a:endPar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TextBox 6"/>
          <p:cNvSpPr txBox="1"/>
          <p:nvPr/>
        </p:nvSpPr>
        <p:spPr>
          <a:xfrm>
            <a:off x="2438400" y="2667000"/>
            <a:ext cx="6477000" cy="1754326"/>
          </a:xfrm>
          <a:prstGeom prst="rect">
            <a:avLst/>
          </a:prstGeom>
          <a:noFill/>
        </p:spPr>
        <p:txBody>
          <a:bodyPr wrap="square" rtlCol="0">
            <a:spAutoFit/>
          </a:bodyPr>
          <a:lstStyle/>
          <a:p>
            <a:pPr marL="1255713" indent="-1255713"/>
            <a:r>
              <a:rPr lang="en-US" sz="6000" b="1" dirty="0" smtClean="0">
                <a:latin typeface="Monotype Corsiva" pitchFamily="66" charset="0"/>
              </a:rPr>
              <a:t>VIII.  A New Song       </a:t>
            </a:r>
            <a:r>
              <a:rPr lang="en-US" sz="4400" dirty="0" smtClean="0">
                <a:latin typeface="+mj-lt"/>
              </a:rPr>
              <a:t>(</a:t>
            </a:r>
            <a:r>
              <a:rPr lang="en-US" sz="4800" dirty="0" smtClean="0">
                <a:latin typeface="+mj-lt"/>
              </a:rPr>
              <a:t>Rev. 5:9-12). </a:t>
            </a:r>
            <a:endParaRPr lang="en-US" sz="4800" dirty="0">
              <a:latin typeface="+mj-l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lowchart: Punched Tape 7"/>
          <p:cNvSpPr/>
          <p:nvPr/>
        </p:nvSpPr>
        <p:spPr>
          <a:xfrm>
            <a:off x="-304800" y="-762000"/>
            <a:ext cx="9753600" cy="2971800"/>
          </a:xfrm>
          <a:prstGeom prst="flowChartPunchedTape">
            <a:avLst/>
          </a:pr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book_open.png"/>
          <p:cNvPicPr>
            <a:picLocks noGrp="1" noChangeAspect="1"/>
          </p:cNvPicPr>
          <p:nvPr>
            <p:ph idx="1"/>
          </p:nvPr>
        </p:nvPicPr>
        <p:blipFill>
          <a:blip r:embed="rId2" cstate="print">
            <a:clrChange>
              <a:clrFrom>
                <a:srgbClr val="FFFFFF"/>
              </a:clrFrom>
              <a:clrTo>
                <a:srgbClr val="FFFFFF">
                  <a:alpha val="0"/>
                </a:srgbClr>
              </a:clrTo>
            </a:clrChange>
          </a:blip>
          <a:stretch>
            <a:fillRect/>
          </a:stretch>
        </p:blipFill>
        <p:spPr>
          <a:xfrm rot="2580000" flipH="1">
            <a:off x="-1173683" y="2119162"/>
            <a:ext cx="4228054" cy="4033564"/>
          </a:xfrm>
          <a:effectLst/>
        </p:spPr>
      </p:pic>
      <p:sp>
        <p:nvSpPr>
          <p:cNvPr id="2" name="Title 1"/>
          <p:cNvSpPr>
            <a:spLocks noGrp="1"/>
          </p:cNvSpPr>
          <p:nvPr>
            <p:ph type="title"/>
          </p:nvPr>
        </p:nvSpPr>
        <p:spPr/>
        <p:txBody>
          <a:bodyPr>
            <a:noAutofit/>
          </a:bodyPr>
          <a:lstStyle/>
          <a:p>
            <a:r>
              <a:rPr lang="en-US" sz="7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Jeremiah 31:31-35</a:t>
            </a:r>
            <a:endPar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TextBox 6"/>
          <p:cNvSpPr txBox="1"/>
          <p:nvPr/>
        </p:nvSpPr>
        <p:spPr>
          <a:xfrm>
            <a:off x="2667000" y="1752600"/>
            <a:ext cx="5638800" cy="369332"/>
          </a:xfrm>
          <a:prstGeom prst="rect">
            <a:avLst/>
          </a:prstGeom>
          <a:noFill/>
        </p:spPr>
        <p:txBody>
          <a:bodyPr wrap="square" rtlCol="0">
            <a:spAutoFit/>
          </a:bodyPr>
          <a:lstStyle/>
          <a:p>
            <a:endParaRPr lang="en-US"/>
          </a:p>
        </p:txBody>
      </p:sp>
      <p:sp>
        <p:nvSpPr>
          <p:cNvPr id="5" name="TextBox 4"/>
          <p:cNvSpPr txBox="1"/>
          <p:nvPr/>
        </p:nvSpPr>
        <p:spPr>
          <a:xfrm>
            <a:off x="3124200" y="1905000"/>
            <a:ext cx="5562600" cy="4832092"/>
          </a:xfrm>
          <a:prstGeom prst="rect">
            <a:avLst/>
          </a:prstGeom>
          <a:noFill/>
        </p:spPr>
        <p:txBody>
          <a:bodyPr wrap="square" rtlCol="0">
            <a:spAutoFit/>
          </a:bodyPr>
          <a:lstStyle/>
          <a:p>
            <a:r>
              <a:rPr lang="en-US" sz="2800" b="1" dirty="0" smtClean="0">
                <a:latin typeface="Papyrus" pitchFamily="66" charset="0"/>
              </a:rPr>
              <a:t>“…But this is the covenant that I will make with the house of Israel after those days, says the LORD: I will put My law in their minds, and write it on their hearts; and I will be their God, and they shall be My people. 34 No more shall every man teach his neighbor, and every man his brother, saying, 'Know the LORD,' for they all shall know Me, …”</a:t>
            </a:r>
            <a:endParaRPr lang="en-US" sz="2800" b="1" dirty="0">
              <a:latin typeface="Papyrus" pitchFamily="66"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lowchart: Punched Tape 7"/>
          <p:cNvSpPr/>
          <p:nvPr/>
        </p:nvSpPr>
        <p:spPr>
          <a:xfrm>
            <a:off x="-304800" y="-762000"/>
            <a:ext cx="9753600" cy="2971800"/>
          </a:xfrm>
          <a:prstGeom prst="flowChartPunchedTape">
            <a:avLst/>
          </a:pr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book_open.png"/>
          <p:cNvPicPr>
            <a:picLocks noGrp="1" noChangeAspect="1"/>
          </p:cNvPicPr>
          <p:nvPr>
            <p:ph idx="1"/>
          </p:nvPr>
        </p:nvPicPr>
        <p:blipFill>
          <a:blip r:embed="rId2" cstate="print">
            <a:clrChange>
              <a:clrFrom>
                <a:srgbClr val="FFFFFF"/>
              </a:clrFrom>
              <a:clrTo>
                <a:srgbClr val="FFFFFF">
                  <a:alpha val="0"/>
                </a:srgbClr>
              </a:clrTo>
            </a:clrChange>
          </a:blip>
          <a:stretch>
            <a:fillRect/>
          </a:stretch>
        </p:blipFill>
        <p:spPr>
          <a:xfrm rot="2580000" flipH="1">
            <a:off x="-1173683" y="2119162"/>
            <a:ext cx="4228054" cy="4033564"/>
          </a:xfrm>
          <a:effectLst/>
        </p:spPr>
      </p:pic>
      <p:sp>
        <p:nvSpPr>
          <p:cNvPr id="2" name="Title 1"/>
          <p:cNvSpPr>
            <a:spLocks noGrp="1"/>
          </p:cNvSpPr>
          <p:nvPr>
            <p:ph type="title"/>
          </p:nvPr>
        </p:nvSpPr>
        <p:spPr/>
        <p:txBody>
          <a:bodyPr>
            <a:noAutofit/>
          </a:bodyPr>
          <a:lstStyle/>
          <a:p>
            <a:r>
              <a:rPr lang="en-US" sz="7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Jeremiah 31:31-35</a:t>
            </a:r>
            <a:endPar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TextBox 6"/>
          <p:cNvSpPr txBox="1"/>
          <p:nvPr/>
        </p:nvSpPr>
        <p:spPr>
          <a:xfrm>
            <a:off x="2667000" y="1752600"/>
            <a:ext cx="5638800" cy="369332"/>
          </a:xfrm>
          <a:prstGeom prst="rect">
            <a:avLst/>
          </a:prstGeom>
          <a:noFill/>
        </p:spPr>
        <p:txBody>
          <a:bodyPr wrap="square" rtlCol="0">
            <a:spAutoFit/>
          </a:bodyPr>
          <a:lstStyle/>
          <a:p>
            <a:endParaRPr lang="en-US"/>
          </a:p>
        </p:txBody>
      </p:sp>
      <p:sp>
        <p:nvSpPr>
          <p:cNvPr id="9" name="Rectangle 8"/>
          <p:cNvSpPr/>
          <p:nvPr/>
        </p:nvSpPr>
        <p:spPr>
          <a:xfrm>
            <a:off x="-1" y="5638800"/>
            <a:ext cx="2209801" cy="1219200"/>
          </a:xfrm>
          <a:prstGeom prst="rect">
            <a:avLst/>
          </a:prstGeom>
          <a:gradFill>
            <a:gsLst>
              <a:gs pos="0">
                <a:srgbClr val="FFFFFF">
                  <a:alpha val="0"/>
                </a:srgbClr>
              </a:gs>
              <a:gs pos="39999">
                <a:srgbClr val="FFFFFF">
                  <a:alpha val="38000"/>
                </a:srgbClr>
              </a:gs>
              <a:gs pos="39999">
                <a:srgbClr val="FFFFFF">
                  <a:alpha val="48000"/>
                </a:srgbClr>
              </a:gs>
              <a:gs pos="39999">
                <a:srgbClr val="FFFFFF">
                  <a:alpha val="87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124200" y="1828800"/>
            <a:ext cx="5562600" cy="5262979"/>
          </a:xfrm>
          <a:prstGeom prst="rect">
            <a:avLst/>
          </a:prstGeom>
          <a:noFill/>
        </p:spPr>
        <p:txBody>
          <a:bodyPr wrap="square" rtlCol="0">
            <a:spAutoFit/>
          </a:bodyPr>
          <a:lstStyle/>
          <a:p>
            <a:r>
              <a:rPr lang="en-US" sz="2800" b="1" dirty="0" smtClean="0">
                <a:latin typeface="Papyrus" pitchFamily="66" charset="0"/>
              </a:rPr>
              <a:t>“…from the least of them to the greatest of them, says the LORD. For I will forgive their iniquity, and their sin I will remember no more. Thus says the LORD, Who gives the sun for a light by day, The ordinances of the moon and the stars for a light by night, Who disturbs the sea, And its waves roar </a:t>
            </a:r>
          </a:p>
          <a:p>
            <a:r>
              <a:rPr lang="en-US" sz="2800" b="1" dirty="0" smtClean="0">
                <a:latin typeface="Papyrus" pitchFamily="66" charset="0"/>
              </a:rPr>
              <a:t>(The LORD of hosts is His name)” (NKJV).</a:t>
            </a:r>
          </a:p>
          <a:p>
            <a:endParaRPr lang="en-US" sz="2800" b="1" dirty="0">
              <a:latin typeface="Papyrus" pitchFamily="66" charset="0"/>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lowchart: Punched Tape 8"/>
          <p:cNvSpPr/>
          <p:nvPr/>
        </p:nvSpPr>
        <p:spPr>
          <a:xfrm>
            <a:off x="-304800" y="-762000"/>
            <a:ext cx="9753600" cy="2971800"/>
          </a:xfrm>
          <a:prstGeom prst="flowChartPunchedTape">
            <a:avLst/>
          </a:pr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657600" y="228600"/>
            <a:ext cx="1295400" cy="1295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new.jpg"/>
          <p:cNvPicPr>
            <a:picLocks noGrp="1" noChangeAspect="1"/>
          </p:cNvPicPr>
          <p:nvPr>
            <p:ph idx="1"/>
          </p:nvPr>
        </p:nvPicPr>
        <p:blipFill>
          <a:blip r:embed="rId2" cstate="print">
            <a:clrChange>
              <a:clrFrom>
                <a:srgbClr val="FFFFFF"/>
              </a:clrFrom>
              <a:clrTo>
                <a:srgbClr val="FFFFFF">
                  <a:alpha val="0"/>
                </a:srgbClr>
              </a:clrTo>
            </a:clrChange>
          </a:blip>
          <a:srcRect b="12564"/>
          <a:stretch>
            <a:fillRect/>
          </a:stretch>
        </p:blipFill>
        <p:spPr>
          <a:xfrm>
            <a:off x="3429000" y="0"/>
            <a:ext cx="1748028" cy="1524000"/>
          </a:xfrm>
          <a:effectLst>
            <a:reflection blurRad="6350" stA="50000" endA="300" endPos="55000" dir="5400000" sy="-100000" algn="bl" rotWithShape="0"/>
          </a:effectLst>
        </p:spPr>
      </p:pic>
      <p:sp>
        <p:nvSpPr>
          <p:cNvPr id="5" name="Title 1"/>
          <p:cNvSpPr>
            <a:spLocks noGrp="1"/>
          </p:cNvSpPr>
          <p:nvPr>
            <p:ph type="title"/>
          </p:nvPr>
        </p:nvSpPr>
        <p:spPr/>
        <p:txBody>
          <a:bodyPr>
            <a:noAutofit/>
          </a:bodyPr>
          <a:lstStyle/>
          <a:p>
            <a:r>
              <a:rPr lang="en-US" sz="7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Some         THINGS</a:t>
            </a:r>
            <a:endPar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TextBox 6"/>
          <p:cNvSpPr txBox="1"/>
          <p:nvPr/>
        </p:nvSpPr>
        <p:spPr>
          <a:xfrm>
            <a:off x="2743200" y="2667000"/>
            <a:ext cx="5943600" cy="2492990"/>
          </a:xfrm>
          <a:prstGeom prst="rect">
            <a:avLst/>
          </a:prstGeom>
          <a:noFill/>
        </p:spPr>
        <p:txBody>
          <a:bodyPr wrap="square" rtlCol="0">
            <a:spAutoFit/>
          </a:bodyPr>
          <a:lstStyle/>
          <a:p>
            <a:pPr marL="736600" indent="-736600"/>
            <a:r>
              <a:rPr lang="en-US" sz="6000" b="1" dirty="0" smtClean="0">
                <a:latin typeface="Monotype Corsiva" pitchFamily="66" charset="0"/>
              </a:rPr>
              <a:t>I.  A New Covenant  </a:t>
            </a:r>
            <a:r>
              <a:rPr lang="en-US" sz="4400" dirty="0" smtClean="0">
                <a:latin typeface="+mj-lt"/>
              </a:rPr>
              <a:t>(</a:t>
            </a:r>
            <a:r>
              <a:rPr lang="en-US" sz="4800" dirty="0" smtClean="0">
                <a:latin typeface="+mj-lt"/>
              </a:rPr>
              <a:t>Heb. 8:13; Gal. 6:2; 5:1-4). </a:t>
            </a:r>
            <a:endParaRPr lang="en-US" sz="4800" dirty="0">
              <a:latin typeface="+mj-l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par>
                                <p:cTn id="10" presetID="55" presetClass="entr" presetSubtype="0" fill="hold" grpId="1"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par>
                                <p:cTn id="15" presetID="10"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000"/>
                                        <p:tgtEl>
                                          <p:spTgt spid="6"/>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10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0"/>
                                        <p:tgtEl>
                                          <p:spTgt spid="7"/>
                                        </p:tgtEl>
                                      </p:cBhvr>
                                    </p:animEffect>
                                    <p:anim calcmode="lin" valueType="num">
                                      <p:cBhvr>
                                        <p:cTn id="26" dur="1000" fill="hold"/>
                                        <p:tgtEl>
                                          <p:spTgt spid="7"/>
                                        </p:tgtEl>
                                        <p:attrNameLst>
                                          <p:attrName>ppt_x</p:attrName>
                                        </p:attrNameLst>
                                      </p:cBhvr>
                                      <p:tavLst>
                                        <p:tav tm="0">
                                          <p:val>
                                            <p:strVal val="#ppt_x"/>
                                          </p:val>
                                        </p:tav>
                                        <p:tav tm="100000">
                                          <p:val>
                                            <p:strVal val="#ppt_x"/>
                                          </p:val>
                                        </p:tav>
                                      </p:tavLst>
                                    </p:anim>
                                    <p:anim calcmode="lin" valueType="num">
                                      <p:cBhvr>
                                        <p:cTn id="2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p:bldP spid="5" grpId="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Punched Tape 7"/>
          <p:cNvSpPr/>
          <p:nvPr/>
        </p:nvSpPr>
        <p:spPr>
          <a:xfrm>
            <a:off x="-304800" y="-762000"/>
            <a:ext cx="9753600" cy="2971800"/>
          </a:xfrm>
          <a:prstGeom prst="flowChartPunchedTape">
            <a:avLst/>
          </a:pr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57600" y="228600"/>
            <a:ext cx="1295400" cy="1295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new.jpg"/>
          <p:cNvPicPr>
            <a:picLocks noGrp="1" noChangeAspect="1"/>
          </p:cNvPicPr>
          <p:nvPr>
            <p:ph idx="1"/>
          </p:nvPr>
        </p:nvPicPr>
        <p:blipFill>
          <a:blip r:embed="rId2" cstate="print">
            <a:clrChange>
              <a:clrFrom>
                <a:srgbClr val="FFFFFF"/>
              </a:clrFrom>
              <a:clrTo>
                <a:srgbClr val="FFFFFF">
                  <a:alpha val="0"/>
                </a:srgbClr>
              </a:clrTo>
            </a:clrChange>
          </a:blip>
          <a:srcRect b="12564"/>
          <a:stretch>
            <a:fillRect/>
          </a:stretch>
        </p:blipFill>
        <p:spPr>
          <a:xfrm>
            <a:off x="3429000" y="0"/>
            <a:ext cx="1748028" cy="1524000"/>
          </a:xfrm>
          <a:effectLst>
            <a:reflection blurRad="6350" stA="50000" endA="300" endPos="55000" dir="5400000" sy="-100000" algn="bl" rotWithShape="0"/>
          </a:effectLst>
        </p:spPr>
      </p:pic>
      <p:sp>
        <p:nvSpPr>
          <p:cNvPr id="5" name="Title 1"/>
          <p:cNvSpPr>
            <a:spLocks noGrp="1"/>
          </p:cNvSpPr>
          <p:nvPr>
            <p:ph type="title"/>
          </p:nvPr>
        </p:nvSpPr>
        <p:spPr/>
        <p:txBody>
          <a:bodyPr>
            <a:noAutofit/>
          </a:bodyPr>
          <a:lstStyle/>
          <a:p>
            <a:r>
              <a:rPr lang="en-US" sz="7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Some         THINGS</a:t>
            </a:r>
            <a:endPar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TextBox 6"/>
          <p:cNvSpPr txBox="1"/>
          <p:nvPr/>
        </p:nvSpPr>
        <p:spPr>
          <a:xfrm>
            <a:off x="2743200" y="2667000"/>
            <a:ext cx="5943600" cy="1754326"/>
          </a:xfrm>
          <a:prstGeom prst="rect">
            <a:avLst/>
          </a:prstGeom>
          <a:noFill/>
        </p:spPr>
        <p:txBody>
          <a:bodyPr wrap="square" rtlCol="0">
            <a:spAutoFit/>
          </a:bodyPr>
          <a:lstStyle/>
          <a:p>
            <a:pPr marL="968375" indent="-968375"/>
            <a:r>
              <a:rPr lang="en-US" sz="6000" b="1" dirty="0" smtClean="0">
                <a:latin typeface="Monotype Corsiva" pitchFamily="66" charset="0"/>
              </a:rPr>
              <a:t>II.  A New Birth </a:t>
            </a:r>
            <a:r>
              <a:rPr lang="en-US" sz="4400" dirty="0" smtClean="0">
                <a:latin typeface="+mj-lt"/>
              </a:rPr>
              <a:t>(</a:t>
            </a:r>
            <a:r>
              <a:rPr lang="en-US" sz="4800" dirty="0" smtClean="0">
                <a:latin typeface="+mj-lt"/>
              </a:rPr>
              <a:t>John 3:3-6). </a:t>
            </a:r>
            <a:endParaRPr lang="en-US" sz="4800" dirty="0">
              <a:latin typeface="+mj-l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Punched Tape 7"/>
          <p:cNvSpPr/>
          <p:nvPr/>
        </p:nvSpPr>
        <p:spPr>
          <a:xfrm>
            <a:off x="-304800" y="-762000"/>
            <a:ext cx="9753600" cy="2971800"/>
          </a:xfrm>
          <a:prstGeom prst="flowChartPunchedTape">
            <a:avLst/>
          </a:pr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57600" y="228600"/>
            <a:ext cx="1295400" cy="1295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new.jpg"/>
          <p:cNvPicPr>
            <a:picLocks noGrp="1" noChangeAspect="1"/>
          </p:cNvPicPr>
          <p:nvPr>
            <p:ph idx="1"/>
          </p:nvPr>
        </p:nvPicPr>
        <p:blipFill>
          <a:blip r:embed="rId2" cstate="print">
            <a:clrChange>
              <a:clrFrom>
                <a:srgbClr val="FFFFFF"/>
              </a:clrFrom>
              <a:clrTo>
                <a:srgbClr val="FFFFFF">
                  <a:alpha val="0"/>
                </a:srgbClr>
              </a:clrTo>
            </a:clrChange>
          </a:blip>
          <a:srcRect b="12564"/>
          <a:stretch>
            <a:fillRect/>
          </a:stretch>
        </p:blipFill>
        <p:spPr>
          <a:xfrm>
            <a:off x="3429000" y="0"/>
            <a:ext cx="1748028" cy="1524000"/>
          </a:xfrm>
          <a:effectLst>
            <a:reflection blurRad="6350" stA="50000" endA="300" endPos="55000" dir="5400000" sy="-100000" algn="bl" rotWithShape="0"/>
          </a:effectLst>
        </p:spPr>
      </p:pic>
      <p:sp>
        <p:nvSpPr>
          <p:cNvPr id="5" name="Title 1"/>
          <p:cNvSpPr>
            <a:spLocks noGrp="1"/>
          </p:cNvSpPr>
          <p:nvPr>
            <p:ph type="title"/>
          </p:nvPr>
        </p:nvSpPr>
        <p:spPr/>
        <p:txBody>
          <a:bodyPr>
            <a:noAutofit/>
          </a:bodyPr>
          <a:lstStyle/>
          <a:p>
            <a:r>
              <a:rPr lang="en-US" sz="7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Some         THINGS</a:t>
            </a:r>
            <a:endPar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TextBox 6"/>
          <p:cNvSpPr txBox="1"/>
          <p:nvPr/>
        </p:nvSpPr>
        <p:spPr>
          <a:xfrm>
            <a:off x="2438400" y="2667000"/>
            <a:ext cx="6477000" cy="2492990"/>
          </a:xfrm>
          <a:prstGeom prst="rect">
            <a:avLst/>
          </a:prstGeom>
          <a:noFill/>
        </p:spPr>
        <p:txBody>
          <a:bodyPr wrap="square" rtlCol="0">
            <a:spAutoFit/>
          </a:bodyPr>
          <a:lstStyle/>
          <a:p>
            <a:pPr marL="1255713" indent="-1255713"/>
            <a:r>
              <a:rPr lang="en-US" sz="6000" b="1" dirty="0" smtClean="0">
                <a:latin typeface="Monotype Corsiva" pitchFamily="66" charset="0"/>
              </a:rPr>
              <a:t>III.  A New Creature </a:t>
            </a:r>
            <a:r>
              <a:rPr lang="en-US" sz="4400" dirty="0" smtClean="0">
                <a:latin typeface="+mj-lt"/>
              </a:rPr>
              <a:t>(</a:t>
            </a:r>
            <a:r>
              <a:rPr lang="en-US" sz="4800" dirty="0" smtClean="0">
                <a:latin typeface="+mj-lt"/>
              </a:rPr>
              <a:t>2 Cor. 5:16-19;     Gal. 6:15-16). </a:t>
            </a:r>
            <a:endParaRPr lang="en-US" sz="4800" dirty="0">
              <a:latin typeface="+mj-l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Punched Tape 7"/>
          <p:cNvSpPr/>
          <p:nvPr/>
        </p:nvSpPr>
        <p:spPr>
          <a:xfrm>
            <a:off x="-304800" y="-762000"/>
            <a:ext cx="9753600" cy="2971800"/>
          </a:xfrm>
          <a:prstGeom prst="flowChartPunchedTape">
            <a:avLst/>
          </a:pr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57600" y="228600"/>
            <a:ext cx="1295400" cy="1295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new.jpg"/>
          <p:cNvPicPr>
            <a:picLocks noGrp="1" noChangeAspect="1"/>
          </p:cNvPicPr>
          <p:nvPr>
            <p:ph idx="1"/>
          </p:nvPr>
        </p:nvPicPr>
        <p:blipFill>
          <a:blip r:embed="rId2" cstate="print">
            <a:clrChange>
              <a:clrFrom>
                <a:srgbClr val="FFFFFF"/>
              </a:clrFrom>
              <a:clrTo>
                <a:srgbClr val="FFFFFF">
                  <a:alpha val="0"/>
                </a:srgbClr>
              </a:clrTo>
            </a:clrChange>
          </a:blip>
          <a:srcRect b="12564"/>
          <a:stretch>
            <a:fillRect/>
          </a:stretch>
        </p:blipFill>
        <p:spPr>
          <a:xfrm>
            <a:off x="3429000" y="0"/>
            <a:ext cx="1748028" cy="1524000"/>
          </a:xfrm>
          <a:effectLst>
            <a:reflection blurRad="6350" stA="50000" endA="300" endPos="55000" dir="5400000" sy="-100000" algn="bl" rotWithShape="0"/>
          </a:effectLst>
        </p:spPr>
      </p:pic>
      <p:sp>
        <p:nvSpPr>
          <p:cNvPr id="5" name="Title 1"/>
          <p:cNvSpPr>
            <a:spLocks noGrp="1"/>
          </p:cNvSpPr>
          <p:nvPr>
            <p:ph type="title"/>
          </p:nvPr>
        </p:nvSpPr>
        <p:spPr/>
        <p:txBody>
          <a:bodyPr>
            <a:noAutofit/>
          </a:bodyPr>
          <a:lstStyle/>
          <a:p>
            <a:r>
              <a:rPr lang="en-US" sz="7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Some         THINGS</a:t>
            </a:r>
            <a:endPar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TextBox 6"/>
          <p:cNvSpPr txBox="1"/>
          <p:nvPr/>
        </p:nvSpPr>
        <p:spPr>
          <a:xfrm>
            <a:off x="2438400" y="2667000"/>
            <a:ext cx="6477000" cy="3231654"/>
          </a:xfrm>
          <a:prstGeom prst="rect">
            <a:avLst/>
          </a:prstGeom>
          <a:noFill/>
        </p:spPr>
        <p:txBody>
          <a:bodyPr wrap="square" rtlCol="0">
            <a:spAutoFit/>
          </a:bodyPr>
          <a:lstStyle/>
          <a:p>
            <a:pPr marL="1255713" indent="-1255713"/>
            <a:r>
              <a:rPr lang="en-US" sz="6000" b="1" dirty="0" smtClean="0">
                <a:latin typeface="Monotype Corsiva" pitchFamily="66" charset="0"/>
              </a:rPr>
              <a:t>IV.  New Clothes           </a:t>
            </a:r>
            <a:r>
              <a:rPr lang="en-US" sz="4400" dirty="0" smtClean="0">
                <a:latin typeface="+mj-lt"/>
              </a:rPr>
              <a:t>(</a:t>
            </a:r>
            <a:r>
              <a:rPr lang="en-US" sz="4800" dirty="0" smtClean="0">
                <a:latin typeface="+mj-lt"/>
              </a:rPr>
              <a:t>Gal. 3:26-27; 5;18-24; Eph. 4:1-3;  6:13-17). </a:t>
            </a:r>
            <a:endParaRPr lang="en-US" sz="4800" dirty="0">
              <a:latin typeface="+mj-l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Punched Tape 7"/>
          <p:cNvSpPr/>
          <p:nvPr/>
        </p:nvSpPr>
        <p:spPr>
          <a:xfrm>
            <a:off x="-304800" y="-762000"/>
            <a:ext cx="9753600" cy="2971800"/>
          </a:xfrm>
          <a:prstGeom prst="flowChartPunchedTape">
            <a:avLst/>
          </a:pr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57600" y="228600"/>
            <a:ext cx="1295400" cy="1295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new.jpg"/>
          <p:cNvPicPr>
            <a:picLocks noGrp="1" noChangeAspect="1"/>
          </p:cNvPicPr>
          <p:nvPr>
            <p:ph idx="1"/>
          </p:nvPr>
        </p:nvPicPr>
        <p:blipFill>
          <a:blip r:embed="rId2" cstate="print">
            <a:clrChange>
              <a:clrFrom>
                <a:srgbClr val="FFFFFF"/>
              </a:clrFrom>
              <a:clrTo>
                <a:srgbClr val="FFFFFF">
                  <a:alpha val="0"/>
                </a:srgbClr>
              </a:clrTo>
            </a:clrChange>
          </a:blip>
          <a:srcRect b="12564"/>
          <a:stretch>
            <a:fillRect/>
          </a:stretch>
        </p:blipFill>
        <p:spPr>
          <a:xfrm>
            <a:off x="3429000" y="0"/>
            <a:ext cx="1748028" cy="1524000"/>
          </a:xfrm>
          <a:effectLst>
            <a:reflection blurRad="6350" stA="50000" endA="300" endPos="55000" dir="5400000" sy="-100000" algn="bl" rotWithShape="0"/>
          </a:effectLst>
        </p:spPr>
      </p:pic>
      <p:sp>
        <p:nvSpPr>
          <p:cNvPr id="5" name="Title 1"/>
          <p:cNvSpPr>
            <a:spLocks noGrp="1"/>
          </p:cNvSpPr>
          <p:nvPr>
            <p:ph type="title"/>
          </p:nvPr>
        </p:nvSpPr>
        <p:spPr/>
        <p:txBody>
          <a:bodyPr>
            <a:noAutofit/>
          </a:bodyPr>
          <a:lstStyle/>
          <a:p>
            <a:r>
              <a:rPr lang="en-US" sz="7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Some         THINGS</a:t>
            </a:r>
            <a:endPar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TextBox 6"/>
          <p:cNvSpPr txBox="1"/>
          <p:nvPr/>
        </p:nvSpPr>
        <p:spPr>
          <a:xfrm>
            <a:off x="2438400" y="2667000"/>
            <a:ext cx="6477000" cy="3231654"/>
          </a:xfrm>
          <a:prstGeom prst="rect">
            <a:avLst/>
          </a:prstGeom>
          <a:noFill/>
        </p:spPr>
        <p:txBody>
          <a:bodyPr wrap="square" rtlCol="0">
            <a:spAutoFit/>
          </a:bodyPr>
          <a:lstStyle/>
          <a:p>
            <a:pPr marL="1255713" indent="-1255713"/>
            <a:r>
              <a:rPr lang="en-US" sz="6000" b="1" dirty="0" smtClean="0">
                <a:latin typeface="Monotype Corsiva" pitchFamily="66" charset="0"/>
              </a:rPr>
              <a:t>V.  New Food          </a:t>
            </a:r>
            <a:r>
              <a:rPr lang="en-US" sz="4400" dirty="0" smtClean="0">
                <a:latin typeface="+mj-lt"/>
              </a:rPr>
              <a:t>(</a:t>
            </a:r>
            <a:r>
              <a:rPr lang="en-US" sz="4800" dirty="0" smtClean="0">
                <a:latin typeface="+mj-lt"/>
              </a:rPr>
              <a:t>John 6:53-58, 63;   1 Pet. 2:1-3; 2 Tim. 3:14-17). </a:t>
            </a:r>
            <a:endParaRPr lang="en-US" sz="4800" dirty="0">
              <a:latin typeface="+mj-l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Punched Tape 7"/>
          <p:cNvSpPr/>
          <p:nvPr/>
        </p:nvSpPr>
        <p:spPr>
          <a:xfrm>
            <a:off x="-304800" y="-762000"/>
            <a:ext cx="9753600" cy="2971800"/>
          </a:xfrm>
          <a:prstGeom prst="flowChartPunchedTape">
            <a:avLst/>
          </a:prstGeom>
          <a:solidFill>
            <a:schemeClr val="bg1">
              <a:lumMod val="8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57600" y="228600"/>
            <a:ext cx="1295400" cy="1295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new.jpg"/>
          <p:cNvPicPr>
            <a:picLocks noGrp="1" noChangeAspect="1"/>
          </p:cNvPicPr>
          <p:nvPr>
            <p:ph idx="1"/>
          </p:nvPr>
        </p:nvPicPr>
        <p:blipFill>
          <a:blip r:embed="rId2" cstate="print">
            <a:clrChange>
              <a:clrFrom>
                <a:srgbClr val="FFFFFF"/>
              </a:clrFrom>
              <a:clrTo>
                <a:srgbClr val="FFFFFF">
                  <a:alpha val="0"/>
                </a:srgbClr>
              </a:clrTo>
            </a:clrChange>
          </a:blip>
          <a:srcRect b="12564"/>
          <a:stretch>
            <a:fillRect/>
          </a:stretch>
        </p:blipFill>
        <p:spPr>
          <a:xfrm>
            <a:off x="3429000" y="0"/>
            <a:ext cx="1748028" cy="1524000"/>
          </a:xfrm>
          <a:effectLst>
            <a:reflection blurRad="6350" stA="50000" endA="300" endPos="55000" dir="5400000" sy="-100000" algn="bl" rotWithShape="0"/>
          </a:effectLst>
        </p:spPr>
      </p:pic>
      <p:sp>
        <p:nvSpPr>
          <p:cNvPr id="5" name="Title 1"/>
          <p:cNvSpPr>
            <a:spLocks noGrp="1"/>
          </p:cNvSpPr>
          <p:nvPr>
            <p:ph type="title"/>
          </p:nvPr>
        </p:nvSpPr>
        <p:spPr/>
        <p:txBody>
          <a:bodyPr>
            <a:noAutofit/>
          </a:bodyPr>
          <a:lstStyle/>
          <a:p>
            <a:r>
              <a:rPr lang="en-US" sz="7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Some         THINGS</a:t>
            </a:r>
            <a:endParaRPr lang="en-US" sz="7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TextBox 6"/>
          <p:cNvSpPr txBox="1"/>
          <p:nvPr/>
        </p:nvSpPr>
        <p:spPr>
          <a:xfrm>
            <a:off x="2438400" y="2667000"/>
            <a:ext cx="6477000" cy="3231654"/>
          </a:xfrm>
          <a:prstGeom prst="rect">
            <a:avLst/>
          </a:prstGeom>
          <a:noFill/>
        </p:spPr>
        <p:txBody>
          <a:bodyPr wrap="square" rtlCol="0">
            <a:spAutoFit/>
          </a:bodyPr>
          <a:lstStyle/>
          <a:p>
            <a:pPr marL="1255713" indent="-1255713"/>
            <a:r>
              <a:rPr lang="en-US" sz="6000" b="1" dirty="0" smtClean="0">
                <a:latin typeface="Monotype Corsiva" pitchFamily="66" charset="0"/>
              </a:rPr>
              <a:t>VI.  A New Vocation         </a:t>
            </a:r>
            <a:r>
              <a:rPr lang="en-US" sz="4400" dirty="0" smtClean="0">
                <a:latin typeface="+mj-lt"/>
              </a:rPr>
              <a:t>(</a:t>
            </a:r>
            <a:r>
              <a:rPr lang="en-US" sz="4800" dirty="0" smtClean="0">
                <a:latin typeface="+mj-lt"/>
              </a:rPr>
              <a:t>2 Tim. 2:15; Eph. 3:14-15; Acts 11:25-26). </a:t>
            </a:r>
            <a:endParaRPr lang="en-US" sz="4800" dirty="0">
              <a:latin typeface="+mj-l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393</Words>
  <Application>Microsoft Office PowerPoint</Application>
  <PresentationFormat>On-screen Show (4:3)</PresentationFormat>
  <Paragraphs>23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Jeremiah 31:31-35</vt:lpstr>
      <vt:lpstr>Jeremiah 31:31-35</vt:lpstr>
      <vt:lpstr>Jeremiah 31:31-35</vt:lpstr>
      <vt:lpstr>Some         THINGS</vt:lpstr>
      <vt:lpstr>Some         THINGS</vt:lpstr>
      <vt:lpstr>Some         THINGS</vt:lpstr>
      <vt:lpstr>Some         THINGS</vt:lpstr>
      <vt:lpstr>Some         THINGS</vt:lpstr>
      <vt:lpstr>Some         THINGS</vt:lpstr>
      <vt:lpstr>Some         THINGS</vt:lpstr>
      <vt:lpstr>Some         THINGS</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Jeremiah 31:31-35</dc:title>
  <dc:creator>OlsenParkLaptop</dc:creator>
  <cp:lastModifiedBy>OlsenParkLaptop</cp:lastModifiedBy>
  <cp:revision>6</cp:revision>
  <dcterms:created xsi:type="dcterms:W3CDTF">2013-01-04T21:49:46Z</dcterms:created>
  <dcterms:modified xsi:type="dcterms:W3CDTF">2013-01-09T02:34:32Z</dcterms:modified>
</cp:coreProperties>
</file>