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7" r:id="rId3"/>
    <p:sldId id="272" r:id="rId4"/>
    <p:sldId id="27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0" d="100"/>
          <a:sy n="7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686943" y="0"/>
            <a:ext cx="538353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83" y="2514600"/>
            <a:ext cx="497205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683" y="5303520"/>
            <a:ext cx="497205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886" y="419100"/>
            <a:ext cx="1564565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1" y="419100"/>
            <a:ext cx="5457825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1676400"/>
            <a:ext cx="6985262" cy="46706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12849"/>
            <a:ext cx="4663440" cy="2862263"/>
          </a:xfrm>
        </p:spPr>
        <p:txBody>
          <a:bodyPr anchor="b"/>
          <a:lstStyle>
            <a:lvl1pPr>
              <a:lnSpc>
                <a:spcPct val="80000"/>
              </a:lnSpc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120640"/>
            <a:ext cx="466344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4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05000"/>
            <a:ext cx="3429000" cy="4267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429000" cy="42672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5001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603352"/>
            <a:ext cx="3429000" cy="35688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905001"/>
            <a:ext cx="3429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603352"/>
            <a:ext cx="3429000" cy="35688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3657600" y="0"/>
            <a:ext cx="5486400" cy="6856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651760"/>
            <a:ext cx="2743200" cy="1828800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515" y="688490"/>
            <a:ext cx="4560570" cy="548371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17720"/>
            <a:ext cx="27432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657600" y="0"/>
            <a:ext cx="5486400" cy="6856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2651760"/>
            <a:ext cx="2743200" cy="1828800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20515" y="684943"/>
            <a:ext cx="456057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41148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4617720"/>
            <a:ext cx="2743200" cy="155448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5980361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hidden">
          <a:xfrm>
            <a:off x="1143" y="214604"/>
            <a:ext cx="9141714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hidden">
          <a:xfrm>
            <a:off x="1143" y="214604"/>
            <a:ext cx="9141714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419101"/>
            <a:ext cx="7200900" cy="12573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05000"/>
            <a:ext cx="7200900" cy="426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4375" y="6484778"/>
            <a:ext cx="1001291" cy="27402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4778"/>
            <a:ext cx="3092824" cy="27402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484778"/>
            <a:ext cx="514350" cy="27402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SzPct val="9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6873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37160" algn="l" defTabSz="685800" rtl="0" eaLnBrk="1" latinLnBrk="0" hangingPunct="1">
        <a:lnSpc>
          <a:spcPct val="90000"/>
        </a:lnSpc>
        <a:spcBef>
          <a:spcPts val="450"/>
        </a:spcBef>
        <a:buSzPct val="90000"/>
        <a:buFont typeface="Arial" pitchFamily="34" charset="0"/>
        <a:buChar char="▪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7" y="1596787"/>
            <a:ext cx="4868446" cy="3835021"/>
          </a:xfrm>
        </p:spPr>
        <p:txBody>
          <a:bodyPr/>
          <a:lstStyle/>
          <a:p>
            <a:pPr marL="231775" indent="-231775"/>
            <a:r>
              <a:rPr lang="en-US" i="1" dirty="0" smtClean="0"/>
              <a:t>“Can the Bible, history and tradition all be wrong?”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8.  It can increase the joy of being a parent</a:t>
            </a:r>
            <a:r>
              <a:rPr lang="en-US" sz="3200" b="1" dirty="0" smtClean="0"/>
              <a:t>—“Correct your son, and he will give you rest; yes, he will give delight to your soul” (Proverbs 29:17).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9.  It is a characteristic of God’s dealings with man</a:t>
            </a:r>
            <a:r>
              <a:rPr lang="en-US" sz="2800" b="1" dirty="0" smtClean="0"/>
              <a:t>—“For whom the Lord loves He chastens, and scourges every son whom He receives”  (Hebrews 12:6).</a:t>
            </a:r>
            <a:endParaRPr lang="en-US" sz="28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10.  Those without it are treated as illegitimate children</a:t>
            </a:r>
            <a:r>
              <a:rPr lang="en-US" sz="2800" b="1" dirty="0" smtClean="0"/>
              <a:t>—“But if you are without chastening, of which all have become partakers, then you are illegitimate and not sons” (Hebrews 12:8).</a:t>
            </a:r>
            <a:endParaRPr lang="en-US" sz="28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11.  Children who have received it owe their parents respect</a:t>
            </a:r>
            <a:r>
              <a:rPr lang="en-US" sz="2800" b="1" dirty="0" smtClean="0"/>
              <a:t>—“Furthermore, we have had human fathers who corrected us, and we paid them respect...” (Hebrews 12:9).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2800" b="1" dirty="0" smtClean="0">
                <a:solidFill>
                  <a:srgbClr val="FFC000"/>
                </a:solidFill>
              </a:rPr>
              <a:t>12.  Although intended to be unpleasant it can produce righteous behavior</a:t>
            </a:r>
            <a:r>
              <a:rPr lang="en-US" sz="2400" b="1" dirty="0" smtClean="0"/>
              <a:t>—“Now no chastening seems to be joyful for the present, but grievous; nevertheless, afterward it yields the peaceable fruit of righteousness to those who have been trained by it” (Hebrews 12:11).</a:t>
            </a:r>
            <a:endParaRPr lang="en-US" sz="28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447778"/>
            <a:ext cx="7721024" cy="633047"/>
          </a:xfrm>
        </p:spPr>
        <p:txBody>
          <a:bodyPr anchor="t"/>
          <a:lstStyle/>
          <a:p>
            <a:r>
              <a:rPr lang="en-US" sz="3600" dirty="0" smtClean="0"/>
              <a:t>III.   But What About Abuse?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493" y="3235569"/>
            <a:ext cx="7456258" cy="2987810"/>
          </a:xfrm>
        </p:spPr>
        <p:txBody>
          <a:bodyPr>
            <a:normAutofit/>
          </a:bodyPr>
          <a:lstStyle/>
          <a:p>
            <a:pPr marL="520700" indent="-520700">
              <a:lnSpc>
                <a:spcPct val="100000"/>
              </a:lnSpc>
              <a:buAutoNum type="alphaUcPeriod"/>
            </a:pPr>
            <a:r>
              <a:rPr lang="en-US" sz="3200" b="1" dirty="0" smtClean="0"/>
              <a:t>Questions to ask ourselves when disciplining children… </a:t>
            </a:r>
            <a:endParaRPr lang="en-US" sz="350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20700" indent="-520700" algn="ctr">
              <a:lnSpc>
                <a:spcPct val="100000"/>
              </a:lnSpc>
              <a:buNone/>
            </a:pPr>
            <a:endParaRPr lang="en-US" sz="3200" dirty="0"/>
          </a:p>
        </p:txBody>
      </p:sp>
      <p:pic>
        <p:nvPicPr>
          <p:cNvPr id="7" name="Picture 6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682" y="463287"/>
            <a:ext cx="4243792" cy="17173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Spanking and </a:t>
            </a:r>
          </a:p>
          <a:p>
            <a:pPr>
              <a:lnSpc>
                <a:spcPct val="80000"/>
              </a:lnSpc>
            </a:pP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Inspiration </a:t>
            </a:r>
          </a:p>
          <a:p>
            <a:pPr>
              <a:lnSpc>
                <a:spcPct val="80000"/>
              </a:lnSpc>
            </a:pP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Scripture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7" y="1596787"/>
            <a:ext cx="4868446" cy="3835021"/>
          </a:xfrm>
        </p:spPr>
        <p:txBody>
          <a:bodyPr/>
          <a:lstStyle/>
          <a:p>
            <a:pPr lvl="0"/>
            <a:r>
              <a:rPr lang="en-US" b="1" i="1" dirty="0" smtClean="0"/>
              <a:t>Why are we spanking them?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0" dirty="0" smtClean="0">
                <a:solidFill>
                  <a:schemeClr val="tx1"/>
                </a:solidFill>
              </a:rPr>
              <a:t>Is it simply out of anger or in an attempt to shape their behavior?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7" y="1596787"/>
            <a:ext cx="4868446" cy="3835021"/>
          </a:xfrm>
        </p:spPr>
        <p:txBody>
          <a:bodyPr/>
          <a:lstStyle/>
          <a:p>
            <a:pPr lvl="0"/>
            <a:r>
              <a:rPr lang="en-US" b="1" i="1" dirty="0" smtClean="0"/>
              <a:t>What do we  want them to learn from this? </a:t>
            </a:r>
            <a:br>
              <a:rPr lang="en-US" b="1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4000" dirty="0" smtClean="0">
                <a:solidFill>
                  <a:schemeClr val="tx1"/>
                </a:solidFill>
              </a:rPr>
              <a:t>Do we have a conscious objective?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7" y="1596787"/>
            <a:ext cx="4868446" cy="3835021"/>
          </a:xfrm>
        </p:spPr>
        <p:txBody>
          <a:bodyPr/>
          <a:lstStyle/>
          <a:p>
            <a:pPr lvl="0"/>
            <a:r>
              <a:rPr lang="en-US" b="1" i="1" dirty="0" smtClean="0"/>
              <a:t>Have we       given them plenty of positive reinforcement to balance things? </a:t>
            </a:r>
            <a:br>
              <a:rPr lang="en-US" b="1" i="1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4000" dirty="0" smtClean="0">
                <a:solidFill>
                  <a:schemeClr val="tx1"/>
                </a:solidFill>
              </a:rPr>
              <a:t>Do they see our love for them?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7" y="1596787"/>
            <a:ext cx="4868446" cy="3835021"/>
          </a:xfrm>
        </p:spPr>
        <p:txBody>
          <a:bodyPr/>
          <a:lstStyle/>
          <a:p>
            <a:pPr lvl="0"/>
            <a:r>
              <a:rPr lang="en-US" b="1" i="1" dirty="0" smtClean="0"/>
              <a:t>Do they understand our expectations of them?  </a:t>
            </a:r>
            <a:br>
              <a:rPr lang="en-US" b="1" i="1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4000" dirty="0" smtClean="0">
                <a:solidFill>
                  <a:schemeClr val="tx1"/>
                </a:solidFill>
              </a:rPr>
              <a:t>Have we talked with them enough?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2047165"/>
            <a:ext cx="5075432" cy="805218"/>
          </a:xfrm>
        </p:spPr>
        <p:txBody>
          <a:bodyPr anchor="t"/>
          <a:lstStyle/>
          <a:p>
            <a:r>
              <a:rPr lang="en-US" dirty="0" smtClean="0"/>
              <a:t>What we say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49" y="2674961"/>
            <a:ext cx="5565729" cy="2902879"/>
          </a:xfrm>
        </p:spPr>
        <p:txBody>
          <a:bodyPr>
            <a:noAutofit/>
          </a:bodyPr>
          <a:lstStyle/>
          <a:p>
            <a:pPr marL="287338" lvl="0" indent="-287338">
              <a:buFont typeface="Arial" pitchFamily="34" charset="0"/>
              <a:buChar char="•"/>
            </a:pPr>
            <a:r>
              <a:rPr lang="en-US" sz="3200" b="1" dirty="0" smtClean="0"/>
              <a:t>God is wrong!   </a:t>
            </a:r>
            <a:endParaRPr lang="en-US" sz="3200" dirty="0" smtClean="0"/>
          </a:p>
          <a:p>
            <a:pPr marL="287338" lvl="0" indent="-287338">
              <a:buFont typeface="Arial" pitchFamily="34" charset="0"/>
              <a:buChar char="•"/>
            </a:pPr>
            <a:r>
              <a:rPr lang="en-US" sz="3200" b="1" dirty="0" smtClean="0"/>
              <a:t>He does not understand human nature and childhood development! </a:t>
            </a:r>
            <a:r>
              <a:rPr lang="en-US" sz="3200" dirty="0" smtClean="0"/>
              <a:t> Thus…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pPr marL="287338" lvl="0" indent="-287338">
              <a:buFont typeface="Arial" pitchFamily="34" charset="0"/>
              <a:buChar char="•"/>
            </a:pPr>
            <a:r>
              <a:rPr lang="en-US" sz="3200" b="1" dirty="0" smtClean="0"/>
              <a:t>His instructions must not be heeded on this subject!  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87" y="1596787"/>
            <a:ext cx="4868446" cy="3835021"/>
          </a:xfrm>
        </p:spPr>
        <p:txBody>
          <a:bodyPr/>
          <a:lstStyle/>
          <a:p>
            <a:pPr lvl="0"/>
            <a:r>
              <a:rPr lang="en-US" b="1" i="1" dirty="0" smtClean="0"/>
              <a:t>Are we      dealing with them in a Christ-like manner?  </a:t>
            </a:r>
            <a:br>
              <a:rPr lang="en-US" b="1" i="1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4000" dirty="0" smtClean="0">
                <a:solidFill>
                  <a:schemeClr val="tx1"/>
                </a:solidFill>
              </a:rPr>
              <a:t>Are we helping them go to heaven?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447778"/>
            <a:ext cx="7721024" cy="633047"/>
          </a:xfrm>
        </p:spPr>
        <p:txBody>
          <a:bodyPr anchor="t"/>
          <a:lstStyle/>
          <a:p>
            <a:r>
              <a:rPr lang="en-US" sz="3600" dirty="0" smtClean="0"/>
              <a:t>I.   What The Bible Says About Itself.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493" y="3235569"/>
            <a:ext cx="7456258" cy="2987810"/>
          </a:xfrm>
        </p:spPr>
        <p:txBody>
          <a:bodyPr>
            <a:normAutofit fontScale="92500" lnSpcReduction="10000"/>
          </a:bodyPr>
          <a:lstStyle/>
          <a:p>
            <a:pPr marL="520700" indent="-520700">
              <a:lnSpc>
                <a:spcPct val="100000"/>
              </a:lnSpc>
              <a:buAutoNum type="alphaUcPeriod"/>
            </a:pPr>
            <a:r>
              <a:rPr lang="en-US" sz="3200" b="1" dirty="0" smtClean="0"/>
              <a:t>Its writers were moved by God to write  (</a:t>
            </a:r>
            <a:r>
              <a:rPr lang="en-US" sz="3200" dirty="0" smtClean="0"/>
              <a:t>2 Peter 1:20-21). </a:t>
            </a:r>
          </a:p>
          <a:p>
            <a:pPr marL="520700" indent="-520700">
              <a:lnSpc>
                <a:spcPct val="100000"/>
              </a:lnSpc>
              <a:buAutoNum type="alphaUcPeriod"/>
            </a:pPr>
            <a:r>
              <a:rPr lang="en-US" sz="3200" b="1" dirty="0" smtClean="0"/>
              <a:t>It is “God-breathed” (</a:t>
            </a:r>
            <a:r>
              <a:rPr lang="en-US" sz="3200" dirty="0" smtClean="0"/>
              <a:t>2  Tim. 3:16-17).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5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One can accept this or not, but we      must acknowledge what the Bible   claims about itself!</a:t>
            </a:r>
          </a:p>
          <a:p>
            <a:pPr marL="520700" indent="-520700" algn="ctr">
              <a:lnSpc>
                <a:spcPct val="100000"/>
              </a:lnSpc>
              <a:buNone/>
            </a:pPr>
            <a:endParaRPr lang="en-US" sz="3200" dirty="0"/>
          </a:p>
        </p:txBody>
      </p:sp>
      <p:pic>
        <p:nvPicPr>
          <p:cNvPr id="7" name="Picture 6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682" y="463287"/>
            <a:ext cx="4243792" cy="17173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Spanking and </a:t>
            </a:r>
          </a:p>
          <a:p>
            <a:pPr>
              <a:lnSpc>
                <a:spcPct val="80000"/>
              </a:lnSpc>
            </a:pP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Inspiration </a:t>
            </a:r>
          </a:p>
          <a:p>
            <a:pPr>
              <a:lnSpc>
                <a:spcPct val="80000"/>
              </a:lnSpc>
            </a:pP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Scripture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1. </a:t>
            </a:r>
            <a:r>
              <a:rPr lang="en-US" sz="3200" b="1" i="1" dirty="0" smtClean="0">
                <a:solidFill>
                  <a:srgbClr val="FFC000"/>
                </a:solidFill>
              </a:rPr>
              <a:t> It is commanded by God</a:t>
            </a:r>
            <a:r>
              <a:rPr lang="en-US" sz="3200" dirty="0" smtClean="0"/>
              <a:t>—</a:t>
            </a:r>
            <a:r>
              <a:rPr lang="en-US" sz="3200" b="1" dirty="0" smtClean="0"/>
              <a:t>“Do not withhold correction from a child, for if you beat him with a rod, he will not die” </a:t>
            </a:r>
            <a:r>
              <a:rPr lang="en-US" sz="3200" dirty="0" smtClean="0"/>
              <a:t> (Proverbs 23:13).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2.  It is constructive to a child</a:t>
            </a:r>
            <a:r>
              <a:rPr lang="en-US" sz="3200" b="1" dirty="0" smtClean="0"/>
              <a:t>—“Foolishness is bound up in the heart of a child, but  the rod of correction  will  drive it far from him”   (Pro.  22:15).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3.  It can be a demonstration of love</a:t>
            </a:r>
            <a:r>
              <a:rPr lang="en-US" sz="3200" b="1" dirty="0" smtClean="0"/>
              <a:t>—“He who spares his rod hates his son, but he who loves him disciplines him promptly” (Prov. 13:24).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4.  It can lead to wisdom</a:t>
            </a:r>
            <a:r>
              <a:rPr lang="en-US" sz="3200" b="1" dirty="0" smtClean="0"/>
              <a:t>, and</a:t>
            </a:r>
          </a:p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5.  It is shameful to neglect it</a:t>
            </a:r>
            <a:r>
              <a:rPr lang="en-US" sz="2800" b="1" dirty="0" smtClean="0"/>
              <a:t>—    “The rod and reproof give wisdom, but a child left to himself  brings shame to his mother”  (Proverbs 29:15).</a:t>
            </a:r>
            <a:endParaRPr lang="en-US" sz="3200" b="1" dirty="0" smtClean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6.   It must not be destructive to the child</a:t>
            </a:r>
            <a:r>
              <a:rPr lang="en-US" sz="3200" b="1" dirty="0" smtClean="0"/>
              <a:t>—“Chasten your son while there is hope, and do not set your heart on his destruction”  (Prov. 19:18).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6" y="2142699"/>
            <a:ext cx="6196082" cy="1119116"/>
          </a:xfrm>
        </p:spPr>
        <p:txBody>
          <a:bodyPr anchor="t"/>
          <a:lstStyle/>
          <a:p>
            <a:pPr marL="519113" indent="-519113"/>
            <a:r>
              <a:rPr lang="en-US" dirty="0" smtClean="0"/>
              <a:t>II.  The Claims of Scripture on Corporal Punishment.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9" y="3289110"/>
            <a:ext cx="5923129" cy="2288730"/>
          </a:xfrm>
        </p:spPr>
        <p:txBody>
          <a:bodyPr>
            <a:noAutofit/>
          </a:bodyPr>
          <a:lstStyle/>
          <a:p>
            <a:pPr marL="519113" indent="-519113"/>
            <a:r>
              <a:rPr lang="en-US" sz="3200" b="1" dirty="0" smtClean="0">
                <a:solidFill>
                  <a:srgbClr val="FFC000"/>
                </a:solidFill>
              </a:rPr>
              <a:t>7.   It can benefit a child spiritually</a:t>
            </a:r>
            <a:r>
              <a:rPr lang="en-US" sz="3200" b="1" dirty="0" smtClean="0"/>
              <a:t>—“You shall beat him with a rod and deliver his soul; from hell [i.e. </a:t>
            </a:r>
            <a:r>
              <a:rPr lang="en-US" sz="3200" b="1" dirty="0" err="1" smtClean="0"/>
              <a:t>sheol</a:t>
            </a:r>
            <a:r>
              <a:rPr lang="en-US" sz="3200" b="1" dirty="0" smtClean="0"/>
              <a:t>]” (Proverbs 23:14).</a:t>
            </a:r>
            <a:endParaRPr lang="en-US" sz="3200" dirty="0"/>
          </a:p>
        </p:txBody>
      </p:sp>
      <p:pic>
        <p:nvPicPr>
          <p:cNvPr id="4" name="Picture 3" descr="happy-kids.jpg"/>
          <p:cNvPicPr>
            <a:picLocks noChangeAspect="1"/>
          </p:cNvPicPr>
          <p:nvPr/>
        </p:nvPicPr>
        <p:blipFill>
          <a:blip r:embed="rId2" cstate="print"/>
          <a:srcRect t="16117" b="21605"/>
          <a:stretch>
            <a:fillRect/>
          </a:stretch>
        </p:blipFill>
        <p:spPr>
          <a:xfrm>
            <a:off x="4804012" y="443857"/>
            <a:ext cx="4094328" cy="1698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3030623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TS103030623</Template>
  <TotalTime>0</TotalTime>
  <Words>678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TS103030623</vt:lpstr>
      <vt:lpstr>“Can the Bible, history and tradition all be wrong?” </vt:lpstr>
      <vt:lpstr>What we say is…</vt:lpstr>
      <vt:lpstr>I.   What The Bible Says About Itself. 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II.  The Claims of Scripture on Corporal Punishment.</vt:lpstr>
      <vt:lpstr>III.   But What About Abuse? </vt:lpstr>
      <vt:lpstr>Why are we spanking them?  Is it simply out of anger or in an attempt to shape their behavior?</vt:lpstr>
      <vt:lpstr>What do we  want them to learn from this?   Do we have a conscious objective?</vt:lpstr>
      <vt:lpstr>Have we       given them plenty of positive reinforcement to balance things?   Do they see our love for them?</vt:lpstr>
      <vt:lpstr>Do they understand our expectations of them?    Have we talked with them enough?</vt:lpstr>
      <vt:lpstr>Are we      dealing with them in a Christ-like manner?    Are we helping them go to heaven?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2013-01-25T20:52:00Z</dcterms:created>
  <dcterms:modified xsi:type="dcterms:W3CDTF">2013-01-28T18:33:57Z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