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sldIdLst>
    <p:sldId id="272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embeddedFontLst>
    <p:embeddedFont>
      <p:font typeface="Arial Black" pitchFamily="34" charset="0"/>
      <p:bold r:id="rId15"/>
    </p:embeddedFont>
    <p:embeddedFont>
      <p:font typeface="Calibri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CD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 autoAdjust="0"/>
  </p:normalViewPr>
  <p:slideViewPr>
    <p:cSldViewPr snapToGrid="0"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6F10E9F-6C4A-45AA-9004-67C2C73DCD78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BDD9060-2D80-473B-A347-D948B5B48E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9C9F14-A51B-40EE-BAB4-51BC0B65AF6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0EE2E9E-F7B3-409B-B373-12C702331E1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BDA59AC-AE1A-4BA8-89FA-58B7A5773FE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06FADA0-99B9-4CA2-9843-F0E4BE0B1E9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14A0E1B-6A3E-4EC1-8E87-5F96DFBD1C2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EABBE05-C9C1-4A2D-AAF0-EFFA918F78A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314D639-61D4-47B2-AF1B-9554814F04E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7C1401B-F6FC-4F06-9DCE-9B631B82529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C5CBBFE-F0D6-4D4B-B028-F9C34724404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81D1DD2-F0A0-49B7-A103-E9B354ECD02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8C10B9-24EB-4B74-BB80-F871B438DB2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E490D1-B7BE-4AC5-8A0B-2F8686A9B89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CFBD3-98C2-4ECE-B7B4-738DE343C406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94106-6602-4023-BDD3-D1ACFDD64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F08E3-2A11-46BA-AF08-3B9498B95E2A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BF2F1-A6FC-4014-88CA-5D7BFB82E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359FC-6BC5-4AFE-98C8-A41F5CFF0F2E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F6626-70BB-4B48-B44D-3E44414E72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C9030-61DA-450B-8ADD-AD54FB725DE8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0019B-7126-448A-B578-9CD4B3B44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B8B19-13B2-403E-BA3C-008DC6978472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74EEF-36EB-4DAB-BB2E-A27D3E830D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5C4D9-4DB6-42B5-BC5B-A2C67D219743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D908F-6E8A-45C6-95C7-0DCF8F63C1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363F5-7B4E-4C1C-B727-9A92E276F8D3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7E300-97CC-4807-9A01-41ED3AB26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34306-3132-4B0B-90C3-6E8E9F41B758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4FF3C-3F64-4CE3-B3F2-14C1C381BE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8095D-8B39-43C7-876B-ED31D36D83A5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D3C4F-A25C-45DD-BF62-8B59B0662A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D06BA-1A50-4975-B83A-9257752333EE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F06A0-D557-4E09-B1B9-A9125EF3CE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ED08A-7D1A-418B-A34E-FF8489BFD43B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33F3F-B746-46AF-9943-DEF7AC474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DC8A4A-D0E0-4198-8FC4-2C009387B096}" type="datetimeFigureOut">
              <a:rPr lang="en-US"/>
              <a:pPr>
                <a:defRPr/>
              </a:pPr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F1CF3D-45B0-4746-AEBD-FA8965F37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tx1">
                <a:lumMod val="95000"/>
                <a:lumOff val="5000"/>
              </a:schemeClr>
            </a:gs>
            <a:gs pos="85000">
              <a:schemeClr val="tx1">
                <a:lumMod val="65000"/>
                <a:lumOff val="3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1492" y="284096"/>
            <a:ext cx="719196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cs typeface="+mn-cs"/>
              </a:rPr>
              <a:t>Taking Responsibility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46161" y="1975277"/>
            <a:ext cx="7612039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95288" indent="-395288"/>
            <a:r>
              <a:rPr lang="en-US" sz="3600" dirty="0">
                <a:solidFill>
                  <a:schemeClr val="bg1"/>
                </a:solidFill>
              </a:rPr>
              <a:t>Not taking </a:t>
            </a:r>
            <a:r>
              <a:rPr lang="en-US" sz="3600" dirty="0" smtClean="0">
                <a:solidFill>
                  <a:schemeClr val="bg1"/>
                </a:solidFill>
              </a:rPr>
              <a:t>responsibility is a major problem in our culture. We say…</a:t>
            </a:r>
            <a:endParaRPr lang="en-US" sz="3600" dirty="0">
              <a:solidFill>
                <a:schemeClr val="bg1"/>
              </a:solidFill>
            </a:endParaRP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It is society’s fault.</a:t>
            </a:r>
            <a:endParaRPr lang="en-US" sz="3200" dirty="0">
              <a:solidFill>
                <a:schemeClr val="bg1"/>
              </a:solidFill>
            </a:endParaRP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The mother </a:t>
            </a:r>
            <a:r>
              <a:rPr lang="en-US" sz="3200" dirty="0">
                <a:solidFill>
                  <a:schemeClr val="bg1"/>
                </a:solidFill>
              </a:rPr>
              <a:t>or </a:t>
            </a:r>
            <a:r>
              <a:rPr lang="en-US" sz="3200" dirty="0" smtClean="0">
                <a:solidFill>
                  <a:schemeClr val="bg1"/>
                </a:solidFill>
              </a:rPr>
              <a:t>father is </a:t>
            </a:r>
            <a:r>
              <a:rPr lang="en-US" sz="3200" dirty="0">
                <a:solidFill>
                  <a:schemeClr val="bg1"/>
                </a:solidFill>
              </a:rPr>
              <a:t>to </a:t>
            </a:r>
            <a:r>
              <a:rPr lang="en-US" sz="3200" dirty="0" smtClean="0">
                <a:solidFill>
                  <a:schemeClr val="bg1"/>
                </a:solidFill>
              </a:rPr>
              <a:t>blame.</a:t>
            </a:r>
            <a:endParaRPr lang="en-US" sz="3200" dirty="0">
              <a:solidFill>
                <a:schemeClr val="bg1"/>
              </a:solidFill>
            </a:endParaRP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>
                <a:solidFill>
                  <a:schemeClr val="bg1"/>
                </a:solidFill>
              </a:rPr>
              <a:t>Poverty is the </a:t>
            </a:r>
            <a:r>
              <a:rPr lang="en-US" sz="3200" dirty="0" smtClean="0">
                <a:solidFill>
                  <a:schemeClr val="bg1"/>
                </a:solidFill>
              </a:rPr>
              <a:t>reason.</a:t>
            </a:r>
            <a:endParaRPr lang="en-US" sz="3200" dirty="0">
              <a:solidFill>
                <a:schemeClr val="bg1"/>
              </a:solidFill>
            </a:endParaRP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The teacher is responsible.</a:t>
            </a:r>
            <a:endParaRPr lang="en-US" sz="3200" dirty="0">
              <a:solidFill>
                <a:schemeClr val="bg1"/>
              </a:solidFill>
            </a:endParaRP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We hold companies accountable, rather than individuals.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tx1">
                <a:lumMod val="95000"/>
                <a:lumOff val="5000"/>
              </a:schemeClr>
            </a:gs>
            <a:gs pos="85000">
              <a:schemeClr val="tx1">
                <a:lumMod val="65000"/>
                <a:lumOff val="3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1492" y="284096"/>
            <a:ext cx="719196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cs typeface="+mn-cs"/>
              </a:rPr>
              <a:t>Taking Responsibility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14150" y="2414114"/>
            <a:ext cx="78994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We make </a:t>
            </a:r>
            <a:r>
              <a:rPr lang="en-US" sz="3600" dirty="0">
                <a:solidFill>
                  <a:schemeClr val="bg1"/>
                </a:solidFill>
              </a:rPr>
              <a:t>our own </a:t>
            </a:r>
            <a:r>
              <a:rPr lang="en-US" sz="3600" dirty="0" smtClean="0">
                <a:solidFill>
                  <a:schemeClr val="bg1"/>
                </a:solidFill>
              </a:rPr>
              <a:t>choices.</a:t>
            </a:r>
            <a:endParaRPr lang="en-US" sz="3600" dirty="0">
              <a:solidFill>
                <a:srgbClr val="9BCDFF"/>
              </a:solidFill>
            </a:endParaRP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We are all creatures of free will,  </a:t>
            </a:r>
            <a:r>
              <a:rPr lang="en-US" sz="3200" dirty="0" smtClean="0">
                <a:solidFill>
                  <a:srgbClr val="9BCDFF"/>
                </a:solidFill>
              </a:rPr>
              <a:t>Josh</a:t>
            </a:r>
            <a:r>
              <a:rPr lang="en-US" sz="3200" dirty="0">
                <a:solidFill>
                  <a:srgbClr val="9BCDFF"/>
                </a:solidFill>
              </a:rPr>
              <a:t>. 24:15</a:t>
            </a: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We are not </a:t>
            </a:r>
            <a:r>
              <a:rPr lang="en-US" sz="3200" dirty="0">
                <a:solidFill>
                  <a:schemeClr val="bg1"/>
                </a:solidFill>
              </a:rPr>
              <a:t>accountable for others</a:t>
            </a:r>
            <a:r>
              <a:rPr lang="en-US" sz="3200" dirty="0" smtClean="0">
                <a:solidFill>
                  <a:schemeClr val="bg1"/>
                </a:solidFill>
              </a:rPr>
              <a:t>, but we answer for ourselves, </a:t>
            </a:r>
            <a:r>
              <a:rPr lang="en-US" sz="3200" dirty="0" err="1">
                <a:solidFill>
                  <a:srgbClr val="9BCDFF"/>
                </a:solidFill>
              </a:rPr>
              <a:t>Eze</a:t>
            </a:r>
            <a:r>
              <a:rPr lang="en-US" sz="3200" dirty="0">
                <a:solidFill>
                  <a:srgbClr val="9BCDFF"/>
                </a:solidFill>
              </a:rPr>
              <a:t>. 18</a:t>
            </a: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We all decide individually, </a:t>
            </a:r>
            <a:r>
              <a:rPr lang="en-US" sz="3200" dirty="0">
                <a:solidFill>
                  <a:srgbClr val="9BCDFF"/>
                </a:solidFill>
              </a:rPr>
              <a:t>Mt. 7:24-27</a:t>
            </a:r>
          </a:p>
        </p:txBody>
      </p:sp>
      <p:sp>
        <p:nvSpPr>
          <p:cNvPr id="6" name="Rectangle 5"/>
          <p:cNvSpPr/>
          <p:nvPr/>
        </p:nvSpPr>
        <p:spPr>
          <a:xfrm>
            <a:off x="1941607" y="953657"/>
            <a:ext cx="541173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cs typeface="+mn-cs"/>
              </a:rPr>
              <a:t>We Are Responsible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tx1">
                <a:lumMod val="95000"/>
                <a:lumOff val="5000"/>
              </a:schemeClr>
            </a:gs>
            <a:gs pos="85000">
              <a:schemeClr val="tx1">
                <a:lumMod val="65000"/>
                <a:lumOff val="3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1492" y="284096"/>
            <a:ext cx="719196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cs typeface="+mn-cs"/>
              </a:rPr>
              <a:t>Taking Responsibility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46162" y="2620370"/>
            <a:ext cx="7642745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We will be judged individually.</a:t>
            </a:r>
            <a:endParaRPr lang="en-US" sz="3600" dirty="0">
              <a:solidFill>
                <a:srgbClr val="9BCDFF"/>
              </a:solidFill>
            </a:endParaRPr>
          </a:p>
          <a:p>
            <a:pPr marL="914400" lvl="1" indent="-457200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We will be judged one </a:t>
            </a:r>
            <a:r>
              <a:rPr lang="en-US" sz="3200" dirty="0">
                <a:solidFill>
                  <a:schemeClr val="bg1"/>
                </a:solidFill>
              </a:rPr>
              <a:t>by one, </a:t>
            </a:r>
            <a:r>
              <a:rPr lang="en-US" sz="3200" dirty="0" smtClean="0">
                <a:solidFill>
                  <a:schemeClr val="bg1"/>
                </a:solidFill>
              </a:rPr>
              <a:t>     </a:t>
            </a:r>
            <a:r>
              <a:rPr lang="en-US" sz="3200" dirty="0" smtClean="0">
                <a:solidFill>
                  <a:srgbClr val="9BCDFF"/>
                </a:solidFill>
              </a:rPr>
              <a:t>Matt</a:t>
            </a:r>
            <a:r>
              <a:rPr lang="en-US" sz="3200" dirty="0">
                <a:solidFill>
                  <a:srgbClr val="9BCDFF"/>
                </a:solidFill>
              </a:rPr>
              <a:t>. 25:14-30</a:t>
            </a:r>
          </a:p>
          <a:p>
            <a:pPr marL="914400" lvl="1" indent="-457200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We will be judged for the deeds </a:t>
            </a:r>
            <a:r>
              <a:rPr lang="en-US" sz="3200" dirty="0">
                <a:solidFill>
                  <a:schemeClr val="bg1"/>
                </a:solidFill>
              </a:rPr>
              <a:t>done in body, </a:t>
            </a:r>
            <a:r>
              <a:rPr lang="en-US" sz="3200" dirty="0">
                <a:solidFill>
                  <a:srgbClr val="9BCDFF"/>
                </a:solidFill>
              </a:rPr>
              <a:t>2 Cor. 5:10</a:t>
            </a:r>
          </a:p>
        </p:txBody>
      </p:sp>
      <p:sp>
        <p:nvSpPr>
          <p:cNvPr id="6" name="Rectangle 5"/>
          <p:cNvSpPr/>
          <p:nvPr/>
        </p:nvSpPr>
        <p:spPr>
          <a:xfrm>
            <a:off x="1941607" y="953657"/>
            <a:ext cx="541173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cs typeface="+mn-cs"/>
              </a:rPr>
              <a:t>We Are Responsible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tx1">
                <a:lumMod val="95000"/>
                <a:lumOff val="5000"/>
              </a:schemeClr>
            </a:gs>
            <a:gs pos="85000">
              <a:schemeClr val="tx1">
                <a:lumMod val="65000"/>
                <a:lumOff val="3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1492" y="284096"/>
            <a:ext cx="719196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cs typeface="+mn-cs"/>
              </a:rPr>
              <a:t>Taking Responsibility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09683" y="2402007"/>
            <a:ext cx="7806519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We must take responsibility.</a:t>
            </a:r>
            <a:endParaRPr lang="en-US" sz="3600" dirty="0">
              <a:solidFill>
                <a:srgbClr val="9BCDFF"/>
              </a:solidFill>
            </a:endParaRP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Do </a:t>
            </a:r>
            <a:r>
              <a:rPr lang="en-US" sz="3200" dirty="0">
                <a:solidFill>
                  <a:schemeClr val="bg1"/>
                </a:solidFill>
              </a:rPr>
              <a:t>not blame </a:t>
            </a:r>
            <a:r>
              <a:rPr lang="en-US" sz="3200" dirty="0" smtClean="0">
                <a:solidFill>
                  <a:schemeClr val="bg1"/>
                </a:solidFill>
              </a:rPr>
              <a:t>your mother </a:t>
            </a:r>
            <a:r>
              <a:rPr lang="en-US" sz="3200" dirty="0">
                <a:solidFill>
                  <a:schemeClr val="bg1"/>
                </a:solidFill>
              </a:rPr>
              <a:t>or </a:t>
            </a:r>
            <a:r>
              <a:rPr lang="en-US" sz="3200" dirty="0" smtClean="0">
                <a:solidFill>
                  <a:schemeClr val="bg1"/>
                </a:solidFill>
              </a:rPr>
              <a:t>father.</a:t>
            </a:r>
            <a:endParaRPr lang="en-US" sz="3200" dirty="0">
              <a:solidFill>
                <a:schemeClr val="bg1"/>
              </a:solidFill>
            </a:endParaRP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>
                <a:solidFill>
                  <a:schemeClr val="bg1"/>
                </a:solidFill>
              </a:rPr>
              <a:t>Do not </a:t>
            </a:r>
            <a:r>
              <a:rPr lang="en-US" sz="3200" dirty="0" smtClean="0">
                <a:solidFill>
                  <a:schemeClr val="bg1"/>
                </a:solidFill>
              </a:rPr>
              <a:t>blame friends</a:t>
            </a:r>
            <a:r>
              <a:rPr lang="en-US" sz="3200" dirty="0">
                <a:solidFill>
                  <a:schemeClr val="bg1"/>
                </a:solidFill>
              </a:rPr>
              <a:t>, brethren, </a:t>
            </a:r>
            <a:r>
              <a:rPr lang="en-US" sz="3200" dirty="0" smtClean="0">
                <a:solidFill>
                  <a:schemeClr val="bg1"/>
                </a:solidFill>
              </a:rPr>
              <a:t>or society for what you do.</a:t>
            </a:r>
            <a:endParaRPr lang="en-US" sz="3200" dirty="0">
              <a:solidFill>
                <a:schemeClr val="bg1"/>
              </a:solidFill>
            </a:endParaRP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>
                <a:solidFill>
                  <a:schemeClr val="bg1"/>
                </a:solidFill>
              </a:rPr>
              <a:t>Accept </a:t>
            </a:r>
            <a:r>
              <a:rPr lang="en-US" sz="3200" dirty="0" smtClean="0">
                <a:solidFill>
                  <a:schemeClr val="bg1"/>
                </a:solidFill>
              </a:rPr>
              <a:t>responsibility for yourself…and serve God.</a:t>
            </a:r>
            <a:endParaRPr lang="en-US" sz="3200" dirty="0">
              <a:solidFill>
                <a:srgbClr val="9BCD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41607" y="953657"/>
            <a:ext cx="541173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cs typeface="+mn-cs"/>
              </a:rPr>
              <a:t>We Are Responsible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tx1">
                <a:lumMod val="95000"/>
                <a:lumOff val="5000"/>
              </a:schemeClr>
            </a:gs>
            <a:gs pos="85000">
              <a:schemeClr val="tx1">
                <a:lumMod val="65000"/>
                <a:lumOff val="3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1492" y="284096"/>
            <a:ext cx="719196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cs typeface="+mn-cs"/>
              </a:rPr>
              <a:t>Taking Responsibility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23080" y="2098107"/>
            <a:ext cx="8720919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As believers, we must take </a:t>
            </a:r>
            <a:r>
              <a:rPr lang="en-US" sz="3600" dirty="0" smtClean="0">
                <a:solidFill>
                  <a:schemeClr val="bg1"/>
                </a:solidFill>
              </a:rPr>
              <a:t>responsibility.</a:t>
            </a:r>
            <a:endParaRPr lang="en-US" sz="3600" dirty="0">
              <a:solidFill>
                <a:schemeClr val="bg1"/>
              </a:solidFill>
            </a:endParaRPr>
          </a:p>
          <a:p>
            <a:pPr marL="914400" lvl="1" indent="-457200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It is the only </a:t>
            </a:r>
            <a:r>
              <a:rPr lang="en-US" sz="3200" dirty="0">
                <a:solidFill>
                  <a:schemeClr val="bg1"/>
                </a:solidFill>
              </a:rPr>
              <a:t>way to address </a:t>
            </a:r>
            <a:r>
              <a:rPr lang="en-US" sz="3200" dirty="0" smtClean="0">
                <a:solidFill>
                  <a:schemeClr val="bg1"/>
                </a:solidFill>
              </a:rPr>
              <a:t>problems.</a:t>
            </a:r>
            <a:endParaRPr lang="en-US" sz="3200" dirty="0">
              <a:solidFill>
                <a:schemeClr val="bg1"/>
              </a:solidFill>
            </a:endParaRPr>
          </a:p>
          <a:p>
            <a:pPr marL="914400" lvl="1" indent="-457200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It is the only </a:t>
            </a:r>
            <a:r>
              <a:rPr lang="en-US" sz="3200" dirty="0">
                <a:solidFill>
                  <a:schemeClr val="bg1"/>
                </a:solidFill>
              </a:rPr>
              <a:t>way to </a:t>
            </a:r>
            <a:r>
              <a:rPr lang="en-US" sz="3200" dirty="0" smtClean="0">
                <a:solidFill>
                  <a:schemeClr val="bg1"/>
                </a:solidFill>
              </a:rPr>
              <a:t>grow.</a:t>
            </a:r>
            <a:endParaRPr lang="en-US" sz="3200" dirty="0">
              <a:solidFill>
                <a:schemeClr val="bg1"/>
              </a:solidFill>
            </a:endParaRPr>
          </a:p>
          <a:p>
            <a:pPr marL="914400" lvl="1" indent="-457200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It is the only </a:t>
            </a:r>
            <a:r>
              <a:rPr lang="en-US" sz="3200" dirty="0">
                <a:solidFill>
                  <a:schemeClr val="bg1"/>
                </a:solidFill>
              </a:rPr>
              <a:t>way to truly </a:t>
            </a:r>
            <a:r>
              <a:rPr lang="en-US" sz="3200" dirty="0" smtClean="0">
                <a:solidFill>
                  <a:schemeClr val="bg1"/>
                </a:solidFill>
              </a:rPr>
              <a:t>repent.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tx1">
                <a:lumMod val="95000"/>
                <a:lumOff val="5000"/>
              </a:schemeClr>
            </a:gs>
            <a:gs pos="85000">
              <a:schemeClr val="tx1">
                <a:lumMod val="65000"/>
                <a:lumOff val="3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1492" y="284096"/>
            <a:ext cx="719196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cs typeface="+mn-cs"/>
              </a:rPr>
              <a:t>Taking Responsibility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9690" y="2368438"/>
            <a:ext cx="5810565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cs typeface="+mn-cs"/>
              </a:rPr>
              <a:t>Examples of Shirking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7355" y="3540169"/>
            <a:ext cx="6731011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cs typeface="+mn-cs"/>
              </a:rPr>
              <a:t>Examples of Accepting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1749690" y="4711900"/>
            <a:ext cx="541173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cs typeface="+mn-cs"/>
              </a:rPr>
              <a:t>We Are Responsible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tx1">
                <a:lumMod val="95000"/>
                <a:lumOff val="5000"/>
              </a:schemeClr>
            </a:gs>
            <a:gs pos="85000">
              <a:schemeClr val="tx1">
                <a:lumMod val="65000"/>
                <a:lumOff val="3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1492" y="284096"/>
            <a:ext cx="719196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cs typeface="+mn-cs"/>
              </a:rPr>
              <a:t>Taking Responsibility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27798" y="2714365"/>
            <a:ext cx="7831161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Adam &amp; Eve, </a:t>
            </a:r>
            <a:r>
              <a:rPr lang="en-US" sz="3600" dirty="0">
                <a:solidFill>
                  <a:srgbClr val="9BCDFF"/>
                </a:solidFill>
              </a:rPr>
              <a:t>Gen. 3:1-14</a:t>
            </a:r>
          </a:p>
          <a:p>
            <a:pPr marL="914400" lvl="1" indent="-457200">
              <a:buSzPct val="70000"/>
              <a:buBlip>
                <a:blip r:embed="rId3"/>
              </a:buBlip>
            </a:pPr>
            <a:r>
              <a:rPr lang="en-US" sz="3200" dirty="0">
                <a:solidFill>
                  <a:schemeClr val="bg1"/>
                </a:solidFill>
              </a:rPr>
              <a:t>Adam blamed Eve </a:t>
            </a:r>
            <a:r>
              <a:rPr lang="en-US" sz="3200" dirty="0" smtClean="0">
                <a:solidFill>
                  <a:schemeClr val="bg1"/>
                </a:solidFill>
              </a:rPr>
              <a:t>and God.</a:t>
            </a:r>
            <a:endParaRPr lang="en-US" sz="3200" dirty="0">
              <a:solidFill>
                <a:schemeClr val="bg1"/>
              </a:solidFill>
            </a:endParaRPr>
          </a:p>
          <a:p>
            <a:pPr marL="914400" lvl="1" indent="-457200">
              <a:buSzPct val="70000"/>
              <a:buBlip>
                <a:blip r:embed="rId3"/>
              </a:buBlip>
            </a:pPr>
            <a:r>
              <a:rPr lang="en-US" sz="3200" dirty="0">
                <a:solidFill>
                  <a:schemeClr val="bg1"/>
                </a:solidFill>
              </a:rPr>
              <a:t>Eve blamed the </a:t>
            </a:r>
            <a:r>
              <a:rPr lang="en-US" sz="3200" dirty="0" smtClean="0">
                <a:solidFill>
                  <a:schemeClr val="bg1"/>
                </a:solidFill>
              </a:rPr>
              <a:t>serpent.</a:t>
            </a:r>
            <a:endParaRPr lang="en-US" sz="3200" dirty="0">
              <a:solidFill>
                <a:schemeClr val="bg1"/>
              </a:solidFill>
            </a:endParaRPr>
          </a:p>
          <a:p>
            <a:pPr marL="914400" lvl="1" indent="-457200">
              <a:buSzPct val="70000"/>
              <a:buBlip>
                <a:blip r:embed="rId3"/>
              </a:buBlip>
            </a:pPr>
            <a:r>
              <a:rPr lang="en-US" sz="3200" dirty="0">
                <a:solidFill>
                  <a:schemeClr val="bg1"/>
                </a:solidFill>
              </a:rPr>
              <a:t>Satan influenced Eve and she </a:t>
            </a:r>
            <a:r>
              <a:rPr lang="en-US" sz="3200" dirty="0" smtClean="0">
                <a:solidFill>
                  <a:schemeClr val="bg1"/>
                </a:solidFill>
              </a:rPr>
              <a:t>influenced Adam.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42194" y="953657"/>
            <a:ext cx="5810565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cs typeface="+mn-cs"/>
              </a:rPr>
              <a:t>Examples of Shirking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tx1">
                <a:lumMod val="95000"/>
                <a:lumOff val="5000"/>
              </a:schemeClr>
            </a:gs>
            <a:gs pos="85000">
              <a:schemeClr val="tx1">
                <a:lumMod val="65000"/>
                <a:lumOff val="3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1492" y="284096"/>
            <a:ext cx="719196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cs typeface="+mn-cs"/>
              </a:rPr>
              <a:t>Taking Responsibility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18866" y="2741661"/>
            <a:ext cx="7410735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Aaron, </a:t>
            </a:r>
            <a:r>
              <a:rPr lang="en-US" sz="3600" dirty="0">
                <a:solidFill>
                  <a:srgbClr val="9BCDFF"/>
                </a:solidFill>
              </a:rPr>
              <a:t>Ex. 32:1-24</a:t>
            </a: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He tried to blame the people.</a:t>
            </a: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He instructed the people </a:t>
            </a:r>
            <a:r>
              <a:rPr lang="en-US" sz="3200" dirty="0">
                <a:solidFill>
                  <a:schemeClr val="bg1"/>
                </a:solidFill>
              </a:rPr>
              <a:t>to bring </a:t>
            </a:r>
            <a:r>
              <a:rPr lang="en-US" sz="3200" dirty="0" smtClean="0">
                <a:solidFill>
                  <a:schemeClr val="bg1"/>
                </a:solidFill>
              </a:rPr>
              <a:t>him jewelry.</a:t>
            </a:r>
            <a:endParaRPr lang="en-US" sz="3200" dirty="0">
              <a:solidFill>
                <a:schemeClr val="bg1"/>
              </a:solidFill>
            </a:endParaRP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He fashioned </a:t>
            </a:r>
            <a:r>
              <a:rPr lang="en-US" sz="3200" dirty="0">
                <a:solidFill>
                  <a:schemeClr val="bg1"/>
                </a:solidFill>
              </a:rPr>
              <a:t>the </a:t>
            </a:r>
            <a:r>
              <a:rPr lang="en-US" sz="3200" dirty="0" smtClean="0">
                <a:solidFill>
                  <a:schemeClr val="bg1"/>
                </a:solidFill>
              </a:rPr>
              <a:t>calf.</a:t>
            </a:r>
            <a:endParaRPr lang="en-US" sz="3200" dirty="0">
              <a:solidFill>
                <a:schemeClr val="bg1"/>
              </a:solidFill>
            </a:endParaRP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He was responsible.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42194" y="953657"/>
            <a:ext cx="5810565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cs typeface="+mn-cs"/>
              </a:rPr>
              <a:t>Examples of Shirking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tx1">
                <a:lumMod val="95000"/>
                <a:lumOff val="5000"/>
              </a:schemeClr>
            </a:gs>
            <a:gs pos="85000">
              <a:schemeClr val="tx1">
                <a:lumMod val="65000"/>
                <a:lumOff val="3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1492" y="284096"/>
            <a:ext cx="719196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cs typeface="+mn-cs"/>
              </a:rPr>
              <a:t>Taking Responsibility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50627" y="2115403"/>
            <a:ext cx="7902054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King Saul</a:t>
            </a:r>
            <a:endParaRPr lang="en-US" sz="3600" dirty="0">
              <a:solidFill>
                <a:srgbClr val="9BCDFF"/>
              </a:solidFill>
            </a:endParaRPr>
          </a:p>
          <a:p>
            <a:pPr marL="1023938" lvl="1" indent="-566738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He tried to claim that Samuel was late, so he made the sacrifice, </a:t>
            </a:r>
            <a:r>
              <a:rPr lang="en-US" sz="3200" dirty="0">
                <a:solidFill>
                  <a:srgbClr val="9BCDFF"/>
                </a:solidFill>
              </a:rPr>
              <a:t>1 Sam. 13</a:t>
            </a:r>
          </a:p>
          <a:p>
            <a:pPr marL="1023938" lvl="1" indent="-566738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He tried to claim that the people </a:t>
            </a:r>
            <a:r>
              <a:rPr lang="en-US" sz="3200" dirty="0">
                <a:solidFill>
                  <a:schemeClr val="bg1"/>
                </a:solidFill>
              </a:rPr>
              <a:t>spared animals, </a:t>
            </a:r>
            <a:r>
              <a:rPr lang="en-US" sz="3200" dirty="0">
                <a:solidFill>
                  <a:srgbClr val="9BCDFF"/>
                </a:solidFill>
              </a:rPr>
              <a:t>1 Sam. 15</a:t>
            </a:r>
          </a:p>
          <a:p>
            <a:pPr marL="1023938" lvl="1" indent="-566738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He tried to claim that David had destroyed his dynasty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dirty="0">
                <a:solidFill>
                  <a:srgbClr val="9BCDFF"/>
                </a:solidFill>
              </a:rPr>
              <a:t>1 Sam. 20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2194" y="953657"/>
            <a:ext cx="5810565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cs typeface="+mn-cs"/>
              </a:rPr>
              <a:t>Examples of Shirking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tx1">
                <a:lumMod val="95000"/>
                <a:lumOff val="5000"/>
              </a:schemeClr>
            </a:gs>
            <a:gs pos="85000">
              <a:schemeClr val="tx1">
                <a:lumMod val="65000"/>
                <a:lumOff val="3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1492" y="284096"/>
            <a:ext cx="719196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cs typeface="+mn-cs"/>
              </a:rPr>
              <a:t>Taking Responsibility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14400" y="2714365"/>
            <a:ext cx="7601803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David, </a:t>
            </a:r>
            <a:r>
              <a:rPr lang="en-US" sz="3600" dirty="0">
                <a:solidFill>
                  <a:srgbClr val="9BCDFF"/>
                </a:solidFill>
              </a:rPr>
              <a:t>2 Sam. 12:7, 13</a:t>
            </a:r>
          </a:p>
          <a:p>
            <a:pPr marL="914400" lvl="1" indent="-457200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Did he blame loneliness he felt as </a:t>
            </a:r>
            <a:r>
              <a:rPr lang="en-US" sz="3200" dirty="0">
                <a:solidFill>
                  <a:schemeClr val="bg1"/>
                </a:solidFill>
              </a:rPr>
              <a:t>a shepherd boy?</a:t>
            </a:r>
          </a:p>
          <a:p>
            <a:pPr marL="914400" lvl="1" indent="-457200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Did he claim that Saul’s mistreatment had traumatized him?</a:t>
            </a:r>
            <a:endParaRPr lang="en-US" sz="3200" dirty="0">
              <a:solidFill>
                <a:schemeClr val="bg1"/>
              </a:solidFill>
            </a:endParaRPr>
          </a:p>
          <a:p>
            <a:pPr marL="914400" lvl="1" indent="-457200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Did he blame the stress </a:t>
            </a:r>
            <a:r>
              <a:rPr lang="en-US" sz="3200" dirty="0">
                <a:solidFill>
                  <a:schemeClr val="bg1"/>
                </a:solidFill>
              </a:rPr>
              <a:t>of job</a:t>
            </a:r>
            <a:r>
              <a:rPr lang="en-US" sz="3200" dirty="0" smtClean="0">
                <a:solidFill>
                  <a:schemeClr val="bg1"/>
                </a:solidFill>
              </a:rPr>
              <a:t>?</a:t>
            </a:r>
          </a:p>
          <a:p>
            <a:pPr marL="914400" lvl="1" indent="-457200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No. “I have sinned” </a:t>
            </a:r>
            <a:r>
              <a:rPr lang="en-US" sz="3200" dirty="0" smtClean="0">
                <a:solidFill>
                  <a:srgbClr val="9BCDFF"/>
                </a:solidFill>
              </a:rPr>
              <a:t>cf. Psa. 51:3-4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63138" y="953657"/>
            <a:ext cx="6168676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cs typeface="+mn-cs"/>
              </a:rPr>
              <a:t>Examples of Accepting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tx1">
                <a:lumMod val="95000"/>
                <a:lumOff val="5000"/>
              </a:schemeClr>
            </a:gs>
            <a:gs pos="85000">
              <a:schemeClr val="tx1">
                <a:lumMod val="65000"/>
                <a:lumOff val="3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1492" y="284096"/>
            <a:ext cx="719196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cs typeface="+mn-cs"/>
              </a:rPr>
              <a:t>Taking Responsibility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87104" y="2483894"/>
            <a:ext cx="7803866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Simon the sorcerer, </a:t>
            </a:r>
            <a:r>
              <a:rPr lang="en-US" sz="3600" dirty="0">
                <a:solidFill>
                  <a:srgbClr val="9BCDFF"/>
                </a:solidFill>
              </a:rPr>
              <a:t>Acts 8:13-24</a:t>
            </a: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Was it because he had a bad </a:t>
            </a:r>
            <a:r>
              <a:rPr lang="en-US" sz="3200" dirty="0">
                <a:solidFill>
                  <a:schemeClr val="bg1"/>
                </a:solidFill>
              </a:rPr>
              <a:t>relationship with </a:t>
            </a:r>
            <a:r>
              <a:rPr lang="en-US" sz="3200" dirty="0" smtClean="0">
                <a:solidFill>
                  <a:schemeClr val="bg1"/>
                </a:solidFill>
              </a:rPr>
              <a:t>mother?</a:t>
            </a:r>
            <a:endParaRPr lang="en-US" sz="3200" dirty="0">
              <a:solidFill>
                <a:schemeClr val="bg1"/>
              </a:solidFill>
            </a:endParaRP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Did he claim that it was “Just </a:t>
            </a:r>
            <a:r>
              <a:rPr lang="en-US" sz="3200" dirty="0">
                <a:solidFill>
                  <a:schemeClr val="bg1"/>
                </a:solidFill>
              </a:rPr>
              <a:t>the way I am; old </a:t>
            </a:r>
            <a:r>
              <a:rPr lang="en-US" sz="3200" dirty="0" smtClean="0">
                <a:solidFill>
                  <a:schemeClr val="bg1"/>
                </a:solidFill>
              </a:rPr>
              <a:t>habit”?</a:t>
            </a:r>
            <a:endParaRPr lang="en-US" sz="3200" dirty="0">
              <a:solidFill>
                <a:schemeClr val="bg1"/>
              </a:solidFill>
            </a:endParaRP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He did </a:t>
            </a:r>
            <a:r>
              <a:rPr lang="en-US" sz="3200" dirty="0">
                <a:solidFill>
                  <a:schemeClr val="bg1"/>
                </a:solidFill>
              </a:rPr>
              <a:t>not get angry with </a:t>
            </a:r>
            <a:r>
              <a:rPr lang="en-US" sz="3200" dirty="0" smtClean="0">
                <a:solidFill>
                  <a:schemeClr val="bg1"/>
                </a:solidFill>
              </a:rPr>
              <a:t>Peter.</a:t>
            </a:r>
          </a:p>
          <a:p>
            <a:pPr marL="860425" lvl="1" indent="-403225">
              <a:buSzPct val="70000"/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</a:rPr>
              <a:t>No. “Pray to the Lord for me.”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63138" y="953657"/>
            <a:ext cx="6168676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cs typeface="+mn-cs"/>
              </a:rPr>
              <a:t>Examples of Accepting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tx1">
                <a:lumMod val="95000"/>
                <a:lumOff val="5000"/>
              </a:schemeClr>
            </a:gs>
            <a:gs pos="85000">
              <a:schemeClr val="tx1">
                <a:lumMod val="65000"/>
                <a:lumOff val="3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1492" y="284096"/>
            <a:ext cx="719196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cs typeface="+mn-cs"/>
              </a:rPr>
              <a:t>Taking Responsibility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96536" y="2837195"/>
            <a:ext cx="7176069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Peter, </a:t>
            </a:r>
            <a:r>
              <a:rPr lang="en-US" sz="3600" dirty="0">
                <a:solidFill>
                  <a:srgbClr val="9BCDFF"/>
                </a:solidFill>
              </a:rPr>
              <a:t>Gal. 2:11-14</a:t>
            </a:r>
          </a:p>
          <a:p>
            <a:pPr marL="914400" lvl="1" indent="-457200">
              <a:buSzPct val="70000"/>
              <a:buBlip>
                <a:blip r:embed="rId3"/>
              </a:buBlip>
            </a:pPr>
            <a:r>
              <a:rPr lang="en-US" sz="3200" dirty="0">
                <a:solidFill>
                  <a:schemeClr val="bg1"/>
                </a:solidFill>
              </a:rPr>
              <a:t>Fault of other Jews?</a:t>
            </a:r>
          </a:p>
          <a:p>
            <a:pPr marL="914400" lvl="1" indent="-457200">
              <a:buSzPct val="70000"/>
              <a:buBlip>
                <a:blip r:embed="rId3"/>
              </a:buBlip>
            </a:pPr>
            <a:r>
              <a:rPr lang="en-US" sz="3200" dirty="0">
                <a:solidFill>
                  <a:schemeClr val="bg1"/>
                </a:solidFill>
              </a:rPr>
              <a:t>Old Testament teaching?</a:t>
            </a:r>
          </a:p>
          <a:p>
            <a:pPr marL="914400" lvl="1" indent="-457200">
              <a:buSzPct val="70000"/>
              <a:buBlip>
                <a:blip r:embed="rId3"/>
              </a:buBlip>
            </a:pPr>
            <a:r>
              <a:rPr lang="en-US" sz="3200" dirty="0">
                <a:solidFill>
                  <a:schemeClr val="bg1"/>
                </a:solidFill>
              </a:rPr>
              <a:t>“It’s the way I was </a:t>
            </a:r>
            <a:r>
              <a:rPr lang="en-US" sz="3200" dirty="0" smtClean="0">
                <a:solidFill>
                  <a:schemeClr val="bg1"/>
                </a:solidFill>
              </a:rPr>
              <a:t>raised.”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63138" y="953657"/>
            <a:ext cx="6168676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small" spc="150" dirty="0">
                <a:ln w="11430"/>
                <a:gradFill flip="none" rotWithShape="1">
                  <a:gsLst>
                    <a:gs pos="0">
                      <a:srgbClr val="F8F8F8">
                        <a:shade val="30000"/>
                        <a:satMod val="115000"/>
                      </a:srgbClr>
                    </a:gs>
                    <a:gs pos="50000">
                      <a:srgbClr val="F8F8F8">
                        <a:shade val="67500"/>
                        <a:satMod val="115000"/>
                      </a:srgbClr>
                    </a:gs>
                    <a:gs pos="100000">
                      <a:srgbClr val="F8F8F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cs typeface="+mn-cs"/>
              </a:rPr>
              <a:t>Examples of Accepting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487</Words>
  <Application>Microsoft Office PowerPoint</Application>
  <PresentationFormat>On-screen Show (4:3)</PresentationFormat>
  <Paragraphs>84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Black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Steven</dc:creator>
  <cp:lastModifiedBy>OlsenParkLaptop</cp:lastModifiedBy>
  <cp:revision>20</cp:revision>
  <dcterms:created xsi:type="dcterms:W3CDTF">2008-11-16T00:04:00Z</dcterms:created>
  <dcterms:modified xsi:type="dcterms:W3CDTF">2013-04-23T19:33:45Z</dcterms:modified>
</cp:coreProperties>
</file>