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  <p:sldMasterId id="2147484375" r:id="rId2"/>
  </p:sldMasterIdLst>
  <p:notesMasterIdLst>
    <p:notesMasterId r:id="rId15"/>
  </p:notesMasterIdLst>
  <p:handoutMasterIdLst>
    <p:handoutMasterId r:id="rId16"/>
  </p:handoutMasterIdLst>
  <p:sldIdLst>
    <p:sldId id="564" r:id="rId3"/>
    <p:sldId id="581" r:id="rId4"/>
    <p:sldId id="579" r:id="rId5"/>
    <p:sldId id="293" r:id="rId6"/>
    <p:sldId id="508" r:id="rId7"/>
    <p:sldId id="580" r:id="rId8"/>
    <p:sldId id="582" r:id="rId9"/>
    <p:sldId id="583" r:id="rId10"/>
    <p:sldId id="584" r:id="rId11"/>
    <p:sldId id="585" r:id="rId12"/>
    <p:sldId id="586" r:id="rId13"/>
    <p:sldId id="58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9861" autoAdjust="0"/>
  </p:normalViewPr>
  <p:slideViewPr>
    <p:cSldViewPr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C189A1-1388-4C0A-9D4A-104BC358D586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DF4CE0-1713-4DD5-8A57-9FEB3A2BF0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157959D-2DA5-4CBC-AAF6-B6B740867968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320AD1-AA93-4D56-9123-376F67D56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091BE0-E54B-47B8-8E47-F1C0CBD0C654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7BF6C-0979-4DC1-AC43-9E85357CF7D6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74947-19F9-4036-83D5-82E4BDFA55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7313-8C5A-4761-9899-6A361EE4CEAF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B5B2-008C-49CC-A4F0-664E47DBBF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170B5-6271-440D-9485-DCB3E260DACA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C099B-8F03-49AD-AC53-14629CF98D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D792CC9-F990-464E-801D-62B6957829FA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1CD1833C-8616-44C7-A087-A6F4BA872B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5_vector-banners.jpg"/>
          <p:cNvPicPr>
            <a:picLocks noChangeAspect="1"/>
          </p:cNvPicPr>
          <p:nvPr userDrawn="1"/>
        </p:nvPicPr>
        <p:blipFill>
          <a:blip r:embed="rId2">
            <a:alphaModFix amt="25000"/>
          </a:blip>
          <a:srcRect t="34036" b="35632"/>
          <a:stretch>
            <a:fillRect/>
          </a:stretch>
        </p:blipFill>
        <p:spPr>
          <a:xfrm>
            <a:off x="0" y="0"/>
            <a:ext cx="9144000" cy="14478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 userDrawn="1"/>
        </p:nvSpPr>
        <p:spPr bwMode="auto">
          <a:xfrm>
            <a:off x="228600" y="1600200"/>
            <a:ext cx="8610600" cy="0"/>
          </a:xfrm>
          <a:prstGeom prst="line">
            <a:avLst/>
          </a:prstGeom>
          <a:noFill/>
          <a:ln w="381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fld id="{42D010A2-673A-4C53-AFB0-5C5AC3F4C27F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2BE5D7A6-CBF6-4447-B9E1-F0B8E0F6E4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CF4880-E552-4453-A20F-46902EC5484B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67D752-A503-4B42-BB73-AC7E7B700C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F02873-E993-45CC-AFBB-8883A5183DB2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EB0A6-B302-4C2F-8A24-0385CD7A1B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1AB95B-1BB4-4531-978F-BDA08EE77C6A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1FD089-71E2-4482-8388-93F478EF57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298293-7617-44A6-AD0A-9D833684719D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2727A-5BC7-42B2-A222-03D8C6DF71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BFCEFF-C4F1-4D66-9542-D5169A0F6BA2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97E169-1DC8-4FC0-8E35-1D5F0FC347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F83F9-73F0-4589-94E9-473550E4C391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3E084-6CE4-4954-8D7F-CA0409F00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B67214-C709-4EDC-B6F8-07FD8FD46AD2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8D4C5D-2D54-4944-AFCC-396FD08CF0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4985E6-7E4B-41C3-B9EC-13BA3AFEF7A4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353303-EC65-4237-8C0F-39A1D3308D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74971-4693-4B05-BDE9-590A82084D08}" type="datetimeFigureOut">
              <a:rPr lang="en-US" smtClean="0"/>
              <a:pPr>
                <a:defRPr/>
              </a:pPr>
              <a:t>7/24/14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B0C382-9AB5-49B9-880E-4047184880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598E-3BF4-4F17-8B4C-A8910507CA13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C76BC-C7B1-465C-904F-7451923519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05399-A0D2-496A-93BF-17B5635CAAF7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83C80-871D-4056-BFA9-0510F9618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3C0FB-3AF5-4757-9D80-DA1B0E96B0FE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2999-D88B-4B74-884D-E96F6EFC50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9A3A-C68D-4CC7-A8D1-A62A96CEE8EB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7429-C1EA-49A4-82D4-8B0CD1E727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1A4A1-B00B-4C62-8493-74D0F824183A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BD1BA-EDCA-4D23-9206-36DE31AE3A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FFCE4-A79F-41B3-865F-AF34E6339E0F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4F931-6B41-45B7-8584-084DE05644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3F1E6-7406-4C9D-8BC9-62E74CAA1484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08CF6-1A5C-45F3-A649-FBBE4DC78C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AA1F620-2C62-4A98-95C9-06E2117833B4}" type="datetimeFigureOut">
              <a:rPr lang="en-US" altLang="en-US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D1485D-7415-4FCC-BD12-DC1CA83A98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42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AA1F620-2C62-4A98-95C9-06E2117833B4}" type="datetimeFigureOut">
              <a:rPr lang="en-US" altLang="en-US" smtClean="0"/>
              <a:pPr>
                <a:defRPr/>
              </a:pPr>
              <a:t>7/24/14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D1485D-7415-4FCC-BD12-DC1CA83A98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9" r:id="rId4"/>
    <p:sldLayoutId id="2147484380" r:id="rId5"/>
    <p:sldLayoutId id="2147484381" r:id="rId6"/>
    <p:sldLayoutId id="2147484382" r:id="rId7"/>
    <p:sldLayoutId id="2147484383" r:id="rId8"/>
    <p:sldLayoutId id="2147484384" r:id="rId9"/>
    <p:sldLayoutId id="2147484385" r:id="rId10"/>
    <p:sldLayoutId id="214748438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120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125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828800"/>
            <a:ext cx="6019800" cy="3505200"/>
          </a:xfrm>
          <a:effectLst/>
        </p:spPr>
        <p:txBody>
          <a:bodyPr>
            <a:normAutofit fontScale="92500" lnSpcReduction="10000"/>
          </a:bodyPr>
          <a:lstStyle/>
          <a:p>
            <a:pPr marL="749300" indent="-749300" fontAlgn="auto">
              <a:spcBef>
                <a:spcPts val="0"/>
              </a:spcBef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On Sept. 3, 2009, a nationally televised game was played between the University of Oregon and Boise State University.</a:t>
            </a:r>
          </a:p>
          <a:p>
            <a:pPr marL="749300" indent="-749300" fontAlgn="auto">
              <a:spcBef>
                <a:spcPts val="0"/>
              </a:spcBef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 player for Oregon, named </a:t>
            </a:r>
            <a:r>
              <a:rPr lang="en-US" sz="3000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LeGarrette</a:t>
            </a: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Blount was upset with his individual and team’s performance that night.</a:t>
            </a:r>
          </a:p>
        </p:txBody>
      </p:sp>
      <p:pic>
        <p:nvPicPr>
          <p:cNvPr id="4" name="Picture 3" descr="LeGarrette_Blount_2009-09.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2362200"/>
            <a:ext cx="1863047" cy="2590800"/>
          </a:xfrm>
          <a:prstGeom prst="rect">
            <a:avLst/>
          </a:prstGeom>
          <a:effectLst>
            <a:outerShdw blurRad="50800" dist="101600" dir="2700000">
              <a:srgbClr val="000000">
                <a:alpha val="43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5181600"/>
            <a:ext cx="8077200" cy="1371600"/>
          </a:xfrm>
          <a:prstGeom prst="rect">
            <a:avLst/>
          </a:prstGeom>
          <a:effectLst/>
        </p:spPr>
        <p:txBody>
          <a:bodyPr vert="horz">
            <a:normAutofit fontScale="70000" lnSpcReduction="20000"/>
          </a:bodyPr>
          <a:lstStyle/>
          <a:p>
            <a:pPr marL="749300" marR="0" lvl="0" indent="-7493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Wingdings 3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9300" marR="0" lvl="0" indent="-7493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An ugly incident happened in which Blount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responded to taunting by hitting some Boise State players.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3" grpId="0" build="p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1I. “I will take up the cup of salvation” (</a:t>
            </a:r>
            <a:r>
              <a:rPr lang="en-US" sz="3200" b="1" spc="-100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13).</a:t>
            </a:r>
            <a:endParaRPr lang="en-US" sz="30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Many in Scripture who were healed rushed to tell others what had happened.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Jeremiah couldn’t stop speaking about God (Jer.  20:9).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Paul couldn’t stop preaching the gospel         (1 Cor. 9:16 ).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1I. “I will take up the cup of salvation” (</a:t>
            </a:r>
            <a:r>
              <a:rPr lang="en-US" sz="3200" b="1" spc="-100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13).</a:t>
            </a:r>
            <a:endParaRPr lang="en-US" sz="30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When we are given a second chance that changes our eternal destiny we ought to want to tell everyone we can about it.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It is an opportunity that is extended to all who will take it (Matt. 11:28-29).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Those who have been given a second chance should offer others that same chance.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229600" cy="4419600"/>
          </a:xfrm>
          <a:effectLst/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1II. “I will pay my vows to the Lord” (</a:t>
            </a:r>
            <a:r>
              <a:rPr lang="en-US" sz="3200" b="1" spc="-100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 14).</a:t>
            </a:r>
            <a:endParaRPr lang="en-US" sz="30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David was intent on being a man of his word.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Obedience to the gospel is a vow—it is a covenant with God (Heb. 8:8-12).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When a vow is made to the Lord we had better keep it (</a:t>
            </a:r>
            <a:r>
              <a:rPr lang="en-US" sz="3000" dirty="0" err="1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Ecc</a:t>
            </a: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5:1-6).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 teaches us to keep our word (Matt. 5:33-37)—The response due a second chance.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2133600"/>
            <a:ext cx="7848600" cy="4267200"/>
          </a:xfrm>
          <a:effectLst/>
        </p:spPr>
        <p:txBody>
          <a:bodyPr>
            <a:normAutofit/>
          </a:bodyPr>
          <a:lstStyle/>
          <a:p>
            <a:pPr marL="749300" indent="-749300" fontAlgn="auto">
              <a:spcBef>
                <a:spcPts val="0"/>
              </a:spcBef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Blount was suspended for most of the season but as a result of his remorseful response to his action he was reinstated and allowed to play in the last game, in which he scored a touchdown.</a:t>
            </a:r>
          </a:p>
          <a:p>
            <a:pPr marL="749300" indent="-7493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expressed his thankfulness to his coach for showing that he “cares enough to offer me this second chance.”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2133600"/>
            <a:ext cx="7848600" cy="4267200"/>
          </a:xfrm>
          <a:effectLst/>
        </p:spPr>
        <p:txBody>
          <a:bodyPr>
            <a:normAutofit/>
          </a:bodyPr>
          <a:lstStyle/>
          <a:p>
            <a:pPr marL="749300" indent="-749300" fontAlgn="auto">
              <a:spcBef>
                <a:spcPts val="0"/>
              </a:spcBef>
              <a:spcAft>
                <a:spcPts val="1200"/>
              </a:spcAft>
              <a:buFont typeface="Wingdings 3"/>
              <a:buChar char=""/>
              <a:defRPr/>
            </a:pPr>
            <a:r>
              <a:rPr lang="en-US" sz="35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Blount understood the value of a second chance.</a:t>
            </a:r>
          </a:p>
          <a:p>
            <a:pPr marL="749300" indent="-7493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5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Every Christian should also understand this.</a:t>
            </a:r>
          </a:p>
          <a:p>
            <a:pPr marL="749300" indent="-7493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5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Christians are blessed in obedience to the gospel to receive a second chance from God.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_vector-banners.jpg"/>
          <p:cNvPicPr>
            <a:picLocks noChangeAspect="1"/>
          </p:cNvPicPr>
          <p:nvPr/>
        </p:nvPicPr>
        <p:blipFill>
          <a:blip r:embed="rId2">
            <a:alphaModFix amt="25000"/>
          </a:blip>
          <a:srcRect t="34036" b="35632"/>
          <a:stretch>
            <a:fillRect/>
          </a:stretch>
        </p:blipFill>
        <p:spPr>
          <a:xfrm>
            <a:off x="0" y="0"/>
            <a:ext cx="9144000" cy="14478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11264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686800" cy="4343400"/>
          </a:xfrm>
        </p:spPr>
        <p:txBody>
          <a:bodyPr/>
          <a:lstStyle/>
          <a:p>
            <a:pPr marL="280988" indent="-28098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8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For You have delivered my soul from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death, My</a:t>
            </a:r>
            <a:r>
              <a:rPr lang="en-US" altLang="en-US" sz="3400" dirty="0" smtClean="0">
                <a:solidFill>
                  <a:srgbClr val="000000"/>
                </a:solidFill>
              </a:rPr>
              <a:t> eyes from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tears, </a:t>
            </a:r>
            <a:r>
              <a:rPr lang="en-US" altLang="en-US" sz="3400" i="1" dirty="0" err="1" smtClean="0">
                <a:solidFill>
                  <a:srgbClr val="000000"/>
                </a:solidFill>
              </a:rPr>
              <a:t>And</a:t>
            </a:r>
            <a:r>
              <a:rPr lang="en-US" altLang="en-US" sz="3400" dirty="0" smtClean="0">
                <a:solidFill>
                  <a:srgbClr val="000000"/>
                </a:solidFill>
              </a:rPr>
              <a:t> my feet from falling.</a:t>
            </a:r>
            <a:endParaRPr lang="en-US" altLang="en-US" sz="3400" b="1" dirty="0" smtClean="0">
              <a:solidFill>
                <a:srgbClr val="000000"/>
              </a:solidFill>
            </a:endParaRPr>
          </a:p>
          <a:p>
            <a:pPr marL="280988" indent="-28098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9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I will walk before the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Lord In</a:t>
            </a:r>
            <a:r>
              <a:rPr lang="en-US" altLang="en-US" sz="3400" dirty="0" smtClean="0">
                <a:solidFill>
                  <a:srgbClr val="000000"/>
                </a:solidFill>
              </a:rPr>
              <a:t> the land of the living.</a:t>
            </a:r>
            <a:endParaRPr lang="en-US" altLang="en-US" sz="3400" b="1" dirty="0" smtClean="0">
              <a:solidFill>
                <a:srgbClr val="000000"/>
              </a:solidFill>
            </a:endParaRPr>
          </a:p>
          <a:p>
            <a:pPr marL="280988" indent="-28098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10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I believed, therefore I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spoke, “I</a:t>
            </a:r>
            <a:r>
              <a:rPr lang="en-US" altLang="en-US" sz="3400" dirty="0" smtClean="0">
                <a:solidFill>
                  <a:srgbClr val="000000"/>
                </a:solidFill>
              </a:rPr>
              <a:t> am greatly afflicted.”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609600"/>
            <a:ext cx="8229600" cy="762000"/>
          </a:xfrm>
          <a:prstGeom prst="rect">
            <a:avLst/>
          </a:prstGeom>
        </p:spPr>
        <p:txBody>
          <a:bodyPr vert="horz" anchor="b" anchorCtr="0"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Psalm 116:8-14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Subtitle 2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8686800" cy="4572000"/>
          </a:xfrm>
        </p:spPr>
        <p:txBody>
          <a:bodyPr/>
          <a:lstStyle/>
          <a:p>
            <a:pPr marL="401638" indent="-40163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11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I said in my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haste, “All</a:t>
            </a:r>
            <a:r>
              <a:rPr lang="en-US" altLang="en-US" sz="3400" dirty="0" smtClean="0">
                <a:solidFill>
                  <a:srgbClr val="000000"/>
                </a:solidFill>
              </a:rPr>
              <a:t> men </a:t>
            </a:r>
            <a:r>
              <a:rPr lang="en-US" altLang="en-US" sz="3400" i="1" dirty="0" smtClean="0">
                <a:solidFill>
                  <a:srgbClr val="000000"/>
                </a:solidFill>
              </a:rPr>
              <a:t>are</a:t>
            </a:r>
            <a:r>
              <a:rPr lang="en-US" altLang="en-US" sz="3400" dirty="0" smtClean="0">
                <a:solidFill>
                  <a:srgbClr val="000000"/>
                </a:solidFill>
              </a:rPr>
              <a:t> liars.”</a:t>
            </a:r>
            <a:endParaRPr lang="en-US" altLang="en-US" sz="3400" b="1" baseline="30000" dirty="0" smtClean="0">
              <a:solidFill>
                <a:srgbClr val="000000"/>
              </a:solidFill>
            </a:endParaRPr>
          </a:p>
          <a:p>
            <a:pPr marL="401638" indent="-40163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12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What shall I render to the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Lord </a:t>
            </a:r>
            <a:r>
              <a:rPr lang="en-US" altLang="en-US" sz="3400" i="1" dirty="0" err="1" smtClean="0">
                <a:solidFill>
                  <a:srgbClr val="000000"/>
                </a:solidFill>
              </a:rPr>
              <a:t>For</a:t>
            </a:r>
            <a:r>
              <a:rPr lang="en-US" altLang="en-US" sz="3400" dirty="0" smtClean="0">
                <a:solidFill>
                  <a:srgbClr val="000000"/>
                </a:solidFill>
              </a:rPr>
              <a:t> all His benefits toward me?</a:t>
            </a:r>
            <a:endParaRPr lang="en-US" altLang="en-US" sz="3400" b="1" dirty="0" smtClean="0">
              <a:solidFill>
                <a:srgbClr val="000000"/>
              </a:solidFill>
            </a:endParaRPr>
          </a:p>
          <a:p>
            <a:pPr marL="401638" indent="-40163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13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I will take up the cup of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salvation, And</a:t>
            </a:r>
            <a:r>
              <a:rPr lang="en-US" altLang="en-US" sz="3400" dirty="0" smtClean="0">
                <a:solidFill>
                  <a:srgbClr val="000000"/>
                </a:solidFill>
              </a:rPr>
              <a:t> call upon the name of the Lord.</a:t>
            </a:r>
            <a:endParaRPr lang="en-US" altLang="en-US" sz="3400" b="1" dirty="0" smtClean="0">
              <a:solidFill>
                <a:srgbClr val="000000"/>
              </a:solidFill>
            </a:endParaRPr>
          </a:p>
          <a:p>
            <a:pPr marL="401638" indent="-401638" algn="l"/>
            <a:r>
              <a:rPr lang="en-US" altLang="en-US" sz="3400" b="1" baseline="30000" dirty="0" smtClean="0">
                <a:solidFill>
                  <a:srgbClr val="000000"/>
                </a:solidFill>
              </a:rPr>
              <a:t>14</a:t>
            </a:r>
            <a:r>
              <a:rPr lang="en-US" altLang="en-US" sz="3400" b="1" dirty="0" smtClean="0">
                <a:solidFill>
                  <a:srgbClr val="000000"/>
                </a:solidFill>
              </a:rPr>
              <a:t> </a:t>
            </a:r>
            <a:r>
              <a:rPr lang="en-US" altLang="en-US" sz="3400" dirty="0" smtClean="0">
                <a:solidFill>
                  <a:srgbClr val="000000"/>
                </a:solidFill>
              </a:rPr>
              <a:t>I will pay my vows to the </a:t>
            </a:r>
            <a:r>
              <a:rPr lang="en-US" altLang="en-US" sz="3400" dirty="0" err="1" smtClean="0">
                <a:solidFill>
                  <a:srgbClr val="000000"/>
                </a:solidFill>
              </a:rPr>
              <a:t>Lord Now</a:t>
            </a:r>
            <a:r>
              <a:rPr lang="en-US" altLang="en-US" sz="3400" dirty="0" smtClean="0">
                <a:solidFill>
                  <a:srgbClr val="000000"/>
                </a:solidFill>
              </a:rPr>
              <a:t> in the presence of all His people.</a:t>
            </a:r>
            <a:endParaRPr lang="en-US" altLang="en-US" sz="3400" b="1" dirty="0" smtClean="0">
              <a:solidFill>
                <a:srgbClr val="000000"/>
              </a:solidFill>
            </a:endParaRPr>
          </a:p>
        </p:txBody>
      </p:sp>
      <p:pic>
        <p:nvPicPr>
          <p:cNvPr id="6" name="Picture 5" descr="5_vector-banners.jpg"/>
          <p:cNvPicPr>
            <a:picLocks noChangeAspect="1"/>
          </p:cNvPicPr>
          <p:nvPr/>
        </p:nvPicPr>
        <p:blipFill>
          <a:blip r:embed="rId2">
            <a:alphaModFix amt="25000"/>
          </a:blip>
          <a:srcRect t="34036" b="35632"/>
          <a:stretch>
            <a:fillRect/>
          </a:stretch>
        </p:blipFill>
        <p:spPr>
          <a:xfrm>
            <a:off x="0" y="0"/>
            <a:ext cx="9144000" cy="14478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09600"/>
            <a:ext cx="8229600" cy="762000"/>
          </a:xfrm>
          <a:prstGeom prst="rect">
            <a:avLst/>
          </a:prstGeom>
        </p:spPr>
        <p:txBody>
          <a:bodyPr vert="horz" anchor="b" anchorCtr="0"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Psalm 116:8-14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784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 “I will walk before the Lord” (</a:t>
            </a:r>
            <a:r>
              <a:rPr lang="en-US" sz="3784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784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9).</a:t>
            </a:r>
          </a:p>
          <a:p>
            <a:pPr>
              <a:buFont typeface="Wingdings 3" pitchFamily="18" charset="2"/>
              <a:buNone/>
            </a:pPr>
            <a:endParaRPr lang="en-US" sz="1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/>
            <a:r>
              <a:rPr lang="en-US" sz="32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One of the first things that David vowed to do with his second chance was to walk before the Lord.</a:t>
            </a:r>
          </a:p>
          <a:p>
            <a:pPr marL="804863" lvl="1" indent="-530225">
              <a:buFont typeface="Wingdings 3" pitchFamily="18" charset="2"/>
              <a:buNone/>
            </a:pPr>
            <a:endParaRPr lang="en-US" sz="800" dirty="0" smtClean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/>
            <a:r>
              <a:rPr lang="en-US" sz="32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involved purposing in his heart that he would live right before God.</a:t>
            </a:r>
          </a:p>
          <a:p>
            <a:pPr marL="804863" lvl="1" indent="-530225">
              <a:buFont typeface="Wingdings 3" pitchFamily="18" charset="2"/>
              <a:buNone/>
            </a:pPr>
            <a:endParaRPr lang="en-US" sz="800" dirty="0" smtClean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/>
            <a:r>
              <a:rPr lang="en-US" sz="32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His second chance renewed his resolve and strengthened his commitment to serve God.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 “I will walk before the Lord” (</a:t>
            </a:r>
            <a:r>
              <a:rPr lang="en-US" sz="35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9).</a:t>
            </a:r>
          </a:p>
          <a:p>
            <a:pPr>
              <a:buFont typeface="Wingdings 3" pitchFamily="18" charset="2"/>
              <a:buNone/>
            </a:pPr>
            <a:endParaRPr lang="en-US" sz="1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God told Abram  “walk before Me and be blameless” (Gen. 17:1-6).</a:t>
            </a:r>
          </a:p>
          <a:p>
            <a:pPr marL="804863" lvl="1" indent="-530225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idea of walking before God is living right before His eyes (Col. 1:9-11).</a:t>
            </a:r>
          </a:p>
          <a:p>
            <a:pPr marL="804863" lvl="1" indent="-530225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That’s what being a Christian is all about!</a:t>
            </a:r>
          </a:p>
          <a:p>
            <a:pPr marL="804863" lvl="1" indent="-530225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That’s what having a second chance is all about!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“I will walk before the Lord” (</a:t>
            </a:r>
            <a:r>
              <a:rPr lang="en-US" sz="35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9).</a:t>
            </a:r>
          </a:p>
          <a:p>
            <a:pPr>
              <a:buFont typeface="Wingdings 3" pitchFamily="18" charset="2"/>
              <a:buNone/>
            </a:pPr>
            <a:endParaRPr lang="en-US" sz="1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600"/>
              </a:spcBef>
              <a:spcAft>
                <a:spcPts val="600"/>
              </a:spcAft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Paul’s question:  “What shall we say then? Shall we continue in sin that grace may abound?” (Rom. 6:1).</a:t>
            </a:r>
          </a:p>
          <a:p>
            <a:pPr marL="804863" lvl="1" indent="-530225">
              <a:spcBef>
                <a:spcPts val="600"/>
              </a:spcBef>
              <a:spcAft>
                <a:spcPts val="600"/>
              </a:spcAft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Paul’s answer: “Certainly not!” (Rom. 6:2).</a:t>
            </a:r>
          </a:p>
          <a:p>
            <a:pPr marL="804863" lvl="1" indent="-530225">
              <a:spcBef>
                <a:spcPts val="600"/>
              </a:spcBef>
              <a:spcAft>
                <a:spcPts val="600"/>
              </a:spcAft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When you are given a second chance you don’t do what you did before (2 Cor. 5:17).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en-US" sz="6500" b="1" dirty="0" smtClean="0">
                <a:gradFill flip="none" rotWithShape="1">
                  <a:gsLst>
                    <a:gs pos="0">
                      <a:srgbClr val="000090"/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160000" scaled="0"/>
                  <a:tileRect/>
                </a:gra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 Second Chance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81200"/>
            <a:ext cx="8077200" cy="4419600"/>
          </a:xfrm>
          <a:effectLst/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1I. “I will take up the cup of salvation” (</a:t>
            </a:r>
            <a:r>
              <a:rPr lang="en-US" sz="3200" b="1" spc="-100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spc="-1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13).</a:t>
            </a:r>
            <a:endParaRPr lang="en-US" sz="30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804863" lvl="1" indent="-530225">
              <a:spcBef>
                <a:spcPts val="1200"/>
              </a:spcBef>
            </a:pPr>
            <a:r>
              <a:rPr lang="en-US" sz="300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Some think this </a:t>
            </a: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may refer to a public proclamation of thankfulness to God.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was his response on another occasion   (Psa. 51:12-13).</a:t>
            </a:r>
          </a:p>
          <a:p>
            <a:pPr marL="804863" lvl="1" indent="-530225">
              <a:spcBef>
                <a:spcPts val="1200"/>
              </a:spcBef>
            </a:pPr>
            <a:r>
              <a:rPr lang="en-US" sz="3000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That was what Jesus called the apostles to do (Matt. 28:19-20).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16603</TotalTime>
  <Words>870</Words>
  <Application>Microsoft Macintosh PowerPoint</Application>
  <PresentationFormat>On-screen Show (4:3)</PresentationFormat>
  <Paragraphs>73</Paragraphs>
  <Slides>12</Slides>
  <Notes>10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Origin</vt:lpstr>
      <vt:lpstr>A Second Chance</vt:lpstr>
      <vt:lpstr>A Second Chance</vt:lpstr>
      <vt:lpstr>A Second Chance</vt:lpstr>
      <vt:lpstr>Slide 4</vt:lpstr>
      <vt:lpstr>Slide 5</vt:lpstr>
      <vt:lpstr>A Second Chance</vt:lpstr>
      <vt:lpstr>A Second Chance</vt:lpstr>
      <vt:lpstr>A Second Chance</vt:lpstr>
      <vt:lpstr>A Second Chance</vt:lpstr>
      <vt:lpstr>A Second Chance</vt:lpstr>
      <vt:lpstr>A Second Chance</vt:lpstr>
      <vt:lpstr>A Second Chance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Wandering In The Wilderness:</dc:title>
  <dc:creator>Ryan Frederick</dc:creator>
  <cp:lastModifiedBy>Kyle Pope</cp:lastModifiedBy>
  <cp:revision>180</cp:revision>
  <dcterms:created xsi:type="dcterms:W3CDTF">2014-07-25T04:38:59Z</dcterms:created>
  <dcterms:modified xsi:type="dcterms:W3CDTF">2014-07-25T04:39:21Z</dcterms:modified>
</cp:coreProperties>
</file>