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notesSlides/notesSlide12.xml" ContentType="application/vnd.openxmlformats-officedocument.presentationml.notesSlide+xml"/>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Override PartName="/ppt/notesSlides/notesSlide24.xml" ContentType="application/vnd.openxmlformats-officedocument.presentationml.notes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20.xml" ContentType="application/vnd.openxmlformats-officedocument.presentationml.notesSlide+xml"/>
  <Override PartName="/docProps/custom.xml" ContentType="application/vnd.openxmlformats-officedocument.custom-properties+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theme/theme3.xml" ContentType="application/vnd.openxmlformats-officedocument.theme+xml"/>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25.xml" ContentType="application/vnd.openxmlformats-officedocument.presentationml.notesSlide+xml"/>
  <Override PartName="/ppt/notesSlides/notesSlide6.xml" ContentType="application/vnd.openxmlformats-officedocument.presentationml.notesSlide+xml"/>
  <Override PartName="/ppt/notesSlides/notesSlide21.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notesSlides/notesSlide22.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notesSlides/notesSlide2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84" r:id="rId1"/>
  </p:sldMasterIdLst>
  <p:notesMasterIdLst>
    <p:notesMasterId r:id="rId28"/>
  </p:notesMasterIdLst>
  <p:handoutMasterIdLst>
    <p:handoutMasterId r:id="rId29"/>
  </p:handoutMasterIdLst>
  <p:sldIdLst>
    <p:sldId id="345" r:id="rId2"/>
    <p:sldId id="410" r:id="rId3"/>
    <p:sldId id="412" r:id="rId4"/>
    <p:sldId id="414" r:id="rId5"/>
    <p:sldId id="413" r:id="rId6"/>
    <p:sldId id="411" r:id="rId7"/>
    <p:sldId id="415" r:id="rId8"/>
    <p:sldId id="379" r:id="rId9"/>
    <p:sldId id="392" r:id="rId10"/>
    <p:sldId id="404" r:id="rId11"/>
    <p:sldId id="416" r:id="rId12"/>
    <p:sldId id="417" r:id="rId13"/>
    <p:sldId id="425" r:id="rId14"/>
    <p:sldId id="375" r:id="rId15"/>
    <p:sldId id="376" r:id="rId16"/>
    <p:sldId id="419" r:id="rId17"/>
    <p:sldId id="420" r:id="rId18"/>
    <p:sldId id="421" r:id="rId19"/>
    <p:sldId id="418" r:id="rId20"/>
    <p:sldId id="423" r:id="rId21"/>
    <p:sldId id="424" r:id="rId22"/>
    <p:sldId id="378" r:id="rId23"/>
    <p:sldId id="427" r:id="rId24"/>
    <p:sldId id="428" r:id="rId25"/>
    <p:sldId id="426" r:id="rId26"/>
    <p:sldId id="358"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srgbClr val="FF0000"/>
    </p:penClr>
  </p:showPr>
  <p:clrMru>
    <a:srgbClr val="2F243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569" autoAdjust="0"/>
    <p:restoredTop sz="94686" autoAdjust="0"/>
  </p:normalViewPr>
  <p:slideViewPr>
    <p:cSldViewPr>
      <p:cViewPr varScale="1">
        <p:scale>
          <a:sx n="99" d="100"/>
          <a:sy n="99" d="100"/>
        </p:scale>
        <p:origin x="-512" y="-96"/>
      </p:cViewPr>
      <p:guideLst>
        <p:guide orient="horz" pos="2160"/>
        <p:guide pos="2880"/>
      </p:guideLst>
    </p:cSldViewPr>
  </p:slideViewPr>
  <p:outlineViewPr>
    <p:cViewPr>
      <p:scale>
        <a:sx n="33" d="100"/>
        <a:sy n="33" d="100"/>
      </p:scale>
      <p:origin x="0" y="1177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4975" cy="457200"/>
          </a:xfrm>
          <a:prstGeom prst="rect">
            <a:avLst/>
          </a:prstGeom>
          <a:noFill/>
          <a:ln>
            <a:noFill/>
          </a:ln>
        </p:spPr>
        <p:txBody>
          <a:bodyPr vert="horz" lIns="90000" tIns="45000" rIns="90000" bIns="45000" compatLnSpc="0"/>
          <a:lstStyle>
            <a:lvl1pPr fontAlgn="auto">
              <a:spcBef>
                <a:spcPts val="0"/>
              </a:spcBef>
              <a:spcAft>
                <a:spcPts val="0"/>
              </a:spcAft>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sz="1400">
                <a:solidFill>
                  <a:srgbClr val="292929"/>
                </a:solidFill>
                <a:latin typeface="Arial" pitchFamily="34"/>
                <a:ea typeface="Arial" pitchFamily="34"/>
                <a:cs typeface="Arial" pitchFamily="34"/>
              </a:defRPr>
            </a:lvl1pPr>
          </a:lstStyle>
          <a:p>
            <a:pPr>
              <a:defRPr sz="1400"/>
            </a:pPr>
            <a:endParaRPr lang="en-US"/>
          </a:p>
        </p:txBody>
      </p:sp>
      <p:sp>
        <p:nvSpPr>
          <p:cNvPr id="3" name="Date Placeholder 2"/>
          <p:cNvSpPr txBox="1">
            <a:spLocks noGrp="1"/>
          </p:cNvSpPr>
          <p:nvPr>
            <p:ph type="dt" sz="quarter" idx="1"/>
          </p:nvPr>
        </p:nvSpPr>
        <p:spPr>
          <a:xfrm>
            <a:off x="3881438" y="0"/>
            <a:ext cx="2976562" cy="457200"/>
          </a:xfrm>
          <a:prstGeom prst="rect">
            <a:avLst/>
          </a:prstGeom>
          <a:noFill/>
          <a:ln>
            <a:noFill/>
          </a:ln>
        </p:spPr>
        <p:txBody>
          <a:bodyPr vert="horz" lIns="90000" tIns="45000" rIns="90000" bIns="45000" compatLnSpc="0"/>
          <a:lstStyle>
            <a:lvl1pPr algn="r" fontAlgn="auto">
              <a:spcBef>
                <a:spcPts val="0"/>
              </a:spcBef>
              <a:spcAft>
                <a:spcPts val="0"/>
              </a:spcAft>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sz="1400">
                <a:solidFill>
                  <a:srgbClr val="292929"/>
                </a:solidFill>
                <a:latin typeface="Arial" pitchFamily="34"/>
                <a:ea typeface="Arial" pitchFamily="34"/>
                <a:cs typeface="Arial" pitchFamily="34"/>
              </a:defRPr>
            </a:lvl1pPr>
          </a:lstStyle>
          <a:p>
            <a:pPr>
              <a:defRPr sz="1400"/>
            </a:pPr>
            <a:endParaRPr lang="en-US"/>
          </a:p>
        </p:txBody>
      </p:sp>
      <p:sp>
        <p:nvSpPr>
          <p:cNvPr id="4" name="Footer Placeholder 3"/>
          <p:cNvSpPr txBox="1">
            <a:spLocks noGrp="1"/>
          </p:cNvSpPr>
          <p:nvPr>
            <p:ph type="ftr" sz="quarter" idx="2"/>
          </p:nvPr>
        </p:nvSpPr>
        <p:spPr>
          <a:xfrm>
            <a:off x="0" y="8686800"/>
            <a:ext cx="2974975" cy="457200"/>
          </a:xfrm>
          <a:prstGeom prst="rect">
            <a:avLst/>
          </a:prstGeom>
          <a:noFill/>
          <a:ln>
            <a:noFill/>
          </a:ln>
        </p:spPr>
        <p:txBody>
          <a:bodyPr vert="horz" lIns="90000" tIns="45000" rIns="90000" bIns="45000" anchor="b" compatLnSpc="0"/>
          <a:lstStyle>
            <a:lvl1pPr fontAlgn="auto">
              <a:spcBef>
                <a:spcPts val="0"/>
              </a:spcBef>
              <a:spcAft>
                <a:spcPts val="0"/>
              </a:spcAft>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sz="1400">
                <a:solidFill>
                  <a:srgbClr val="292929"/>
                </a:solidFill>
                <a:latin typeface="Arial" pitchFamily="34"/>
                <a:ea typeface="Arial" pitchFamily="34"/>
                <a:cs typeface="Arial" pitchFamily="34"/>
              </a:defRPr>
            </a:lvl1pPr>
          </a:lstStyle>
          <a:p>
            <a:pPr>
              <a:defRPr sz="1400"/>
            </a:pPr>
            <a:endParaRPr lang="en-US"/>
          </a:p>
        </p:txBody>
      </p:sp>
      <p:sp>
        <p:nvSpPr>
          <p:cNvPr id="5" name="Slide Number Placeholder 4"/>
          <p:cNvSpPr txBox="1">
            <a:spLocks noGrp="1"/>
          </p:cNvSpPr>
          <p:nvPr>
            <p:ph type="sldNum" sz="quarter" idx="3"/>
          </p:nvPr>
        </p:nvSpPr>
        <p:spPr>
          <a:xfrm>
            <a:off x="3881438" y="8686800"/>
            <a:ext cx="2976562" cy="457200"/>
          </a:xfrm>
          <a:prstGeom prst="rect">
            <a:avLst/>
          </a:prstGeom>
          <a:noFill/>
          <a:ln>
            <a:noFill/>
          </a:ln>
        </p:spPr>
        <p:txBody>
          <a:bodyPr vert="horz" lIns="90000" tIns="45000" rIns="90000" bIns="45000" anchor="b" compatLnSpc="0"/>
          <a:lstStyle>
            <a:lvl1pPr algn="r" fontAlgn="auto">
              <a:spcBef>
                <a:spcPts val="0"/>
              </a:spcBef>
              <a:spcAft>
                <a:spcPts val="0"/>
              </a:spcAft>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sz="1400">
                <a:solidFill>
                  <a:srgbClr val="292929"/>
                </a:solidFill>
                <a:latin typeface="Arial" pitchFamily="34"/>
                <a:ea typeface="Arial" pitchFamily="34"/>
                <a:cs typeface="Arial" pitchFamily="34"/>
              </a:defRPr>
            </a:lvl1pPr>
          </a:lstStyle>
          <a:p>
            <a:pPr>
              <a:defRPr sz="1400"/>
            </a:pPr>
            <a:fld id="{2FC8E9FE-733A-42A7-9DE1-20EE1A963248}" type="slidenum">
              <a:rPr lang="en-US"/>
              <a:pPr>
                <a:defRPr sz="140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Rectangle 1"/>
          <p:cNvSpPr>
            <a:spLocks noMove="1" noResize="1"/>
          </p:cNvSpPr>
          <p:nvPr/>
        </p:nvSpPr>
        <p:spPr>
          <a:xfrm>
            <a:off x="0" y="0"/>
            <a:ext cx="6858000" cy="9144000"/>
          </a:xfrm>
          <a:prstGeom prst="rect">
            <a:avLst/>
          </a:prstGeom>
          <a:solidFill>
            <a:srgbClr val="FFFFFF"/>
          </a:solidFill>
          <a:ln>
            <a:noFill/>
            <a:prstDash val="solid"/>
          </a:ln>
        </p:spPr>
        <p:txBody>
          <a:bodyPr lIns="90000" tIns="45000" rIns="90000" bIns="45000" anchor="ctr" anchorCtr="1" compatLnSpc="0"/>
          <a:lstStyle/>
          <a:p>
            <a:pPr fontAlgn="auto">
              <a:spcBef>
                <a:spcPts val="0"/>
              </a:spcBef>
              <a:spcAft>
                <a:spcPts val="0"/>
              </a:spcAft>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en-US">
              <a:solidFill>
                <a:srgbClr val="292929"/>
              </a:solidFill>
              <a:latin typeface="Arial" pitchFamily="34"/>
              <a:ea typeface="Arial" pitchFamily="34"/>
              <a:cs typeface="Arial" pitchFamily="34"/>
            </a:endParaRPr>
          </a:p>
        </p:txBody>
      </p:sp>
      <p:sp>
        <p:nvSpPr>
          <p:cNvPr id="3" name="Header Placeholder 2"/>
          <p:cNvSpPr txBox="1">
            <a:spLocks noGrp="1"/>
          </p:cNvSpPr>
          <p:nvPr>
            <p:ph type="hdr" sz="quarter"/>
          </p:nvPr>
        </p:nvSpPr>
        <p:spPr>
          <a:xfrm>
            <a:off x="0" y="0"/>
            <a:ext cx="2971800" cy="457200"/>
          </a:xfrm>
          <a:prstGeom prst="rect">
            <a:avLst/>
          </a:prstGeom>
          <a:noFill/>
          <a:ln>
            <a:noFill/>
          </a:ln>
        </p:spPr>
        <p:txBody>
          <a:bodyPr vert="horz" wrap="none" lIns="90000" tIns="46800" rIns="90000" bIns="46800" anchor="t" anchorCtr="0"/>
          <a:lstStyle>
            <a:lvl1pPr marL="0" marR="0" lvl="0" indent="0" algn="l"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1200" b="0" i="0" u="none" strike="noStrike" baseline="0" smtClean="0">
                <a:solidFill>
                  <a:srgbClr val="000000"/>
                </a:solidFill>
                <a:latin typeface="Arial" pitchFamily="34"/>
                <a:ea typeface="Arial" pitchFamily="34"/>
                <a:cs typeface="Arial" pitchFamily="34"/>
              </a:defRPr>
            </a:lvl1pPr>
          </a:lstStyle>
          <a:p>
            <a:pPr>
              <a:defRPr/>
            </a:pPr>
            <a:endParaRPr/>
          </a:p>
        </p:txBody>
      </p:sp>
      <p:sp>
        <p:nvSpPr>
          <p:cNvPr id="4" name="Date Placeholder 3"/>
          <p:cNvSpPr txBox="1">
            <a:spLocks noGrp="1"/>
          </p:cNvSpPr>
          <p:nvPr>
            <p:ph type="dt" idx="1"/>
          </p:nvPr>
        </p:nvSpPr>
        <p:spPr>
          <a:xfrm>
            <a:off x="3884613" y="0"/>
            <a:ext cx="2971800" cy="457200"/>
          </a:xfrm>
          <a:prstGeom prst="rect">
            <a:avLst/>
          </a:prstGeom>
          <a:noFill/>
          <a:ln>
            <a:noFill/>
          </a:ln>
        </p:spPr>
        <p:txBody>
          <a:bodyPr vert="horz" wrap="none" lIns="90000" tIns="46800" rIns="90000" bIns="46800" anchor="t" anchorCtr="0"/>
          <a:lstStyle>
            <a:lvl1pPr marL="0" marR="0" lvl="0" indent="0" algn="r"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1200" b="0" i="0" u="none" strike="noStrike" baseline="0" smtClean="0">
                <a:solidFill>
                  <a:srgbClr val="000000"/>
                </a:solidFill>
                <a:latin typeface="Arial" pitchFamily="34"/>
                <a:ea typeface="Arial" pitchFamily="34"/>
                <a:cs typeface="Arial" pitchFamily="34"/>
              </a:defRPr>
            </a:lvl1pPr>
          </a:lstStyle>
          <a:p>
            <a:pPr>
              <a:defRPr/>
            </a:pPr>
            <a:endParaRPr/>
          </a:p>
        </p:txBody>
      </p:sp>
      <p:sp>
        <p:nvSpPr>
          <p:cNvPr id="39941" name="Slide Image Placeholder 4"/>
          <p:cNvSpPr>
            <a:spLocks noGrp="1" noRot="1" noChangeAspect="1"/>
          </p:cNvSpPr>
          <p:nvPr>
            <p:ph type="sldImg" idx="2"/>
          </p:nvPr>
        </p:nvSpPr>
        <p:spPr bwMode="auto">
          <a:xfrm>
            <a:off x="1143000" y="685800"/>
            <a:ext cx="4572000" cy="3429000"/>
          </a:xfrm>
          <a:prstGeom prst="rect">
            <a:avLst/>
          </a:prstGeom>
          <a:noFill/>
          <a:ln w="9525">
            <a:noFill/>
            <a:miter lim="800000"/>
            <a:headEnd/>
            <a:tailEnd/>
          </a:ln>
        </p:spPr>
      </p:sp>
      <p:sp>
        <p:nvSpPr>
          <p:cNvPr id="39942" name="Notes Placeholder 5"/>
          <p:cNvSpPr txBox="1">
            <a:spLocks noGrp="1"/>
          </p:cNvSpPr>
          <p:nvPr>
            <p:ph type="body" sz="quarter" idx="3"/>
          </p:nvPr>
        </p:nvSpPr>
        <p:spPr bwMode="auto">
          <a:xfrm>
            <a:off x="685800" y="4343400"/>
            <a:ext cx="5486400" cy="411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smtClean="0"/>
          </a:p>
        </p:txBody>
      </p:sp>
      <p:sp>
        <p:nvSpPr>
          <p:cNvPr id="7" name="Footer Placeholder 6"/>
          <p:cNvSpPr txBox="1">
            <a:spLocks noGrp="1"/>
          </p:cNvSpPr>
          <p:nvPr>
            <p:ph type="ftr" sz="quarter" idx="4"/>
          </p:nvPr>
        </p:nvSpPr>
        <p:spPr>
          <a:xfrm>
            <a:off x="0" y="8685213"/>
            <a:ext cx="2971800" cy="457200"/>
          </a:xfrm>
          <a:prstGeom prst="rect">
            <a:avLst/>
          </a:prstGeom>
          <a:noFill/>
          <a:ln>
            <a:noFill/>
          </a:ln>
        </p:spPr>
        <p:txBody>
          <a:bodyPr vert="horz" wrap="none" lIns="90000" tIns="46800" rIns="90000" bIns="46800" anchor="b" anchorCtr="0"/>
          <a:lstStyle>
            <a:lvl1pPr marL="0" marR="0" lvl="0" indent="0" algn="l"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1200" b="0" i="0" u="none" strike="noStrike" baseline="0" smtClean="0">
                <a:solidFill>
                  <a:srgbClr val="000000"/>
                </a:solidFill>
                <a:latin typeface="Arial" pitchFamily="34"/>
                <a:ea typeface="Arial" pitchFamily="34"/>
                <a:cs typeface="Arial" pitchFamily="34"/>
              </a:defRPr>
            </a:lvl1pPr>
          </a:lstStyle>
          <a:p>
            <a:pPr>
              <a:defRPr/>
            </a:pPr>
            <a:endParaRPr/>
          </a:p>
        </p:txBody>
      </p:sp>
      <p:sp>
        <p:nvSpPr>
          <p:cNvPr id="8" name="Slide Number Placeholder 7"/>
          <p:cNvSpPr txBox="1">
            <a:spLocks noGrp="1"/>
          </p:cNvSpPr>
          <p:nvPr>
            <p:ph type="sldNum" sz="quarter" idx="5"/>
          </p:nvPr>
        </p:nvSpPr>
        <p:spPr>
          <a:xfrm>
            <a:off x="3884613" y="8685213"/>
            <a:ext cx="2971800" cy="457200"/>
          </a:xfrm>
          <a:prstGeom prst="rect">
            <a:avLst/>
          </a:prstGeom>
          <a:noFill/>
          <a:ln>
            <a:noFill/>
          </a:ln>
        </p:spPr>
        <p:txBody>
          <a:bodyPr vert="horz" wrap="none" lIns="90000" tIns="46800" rIns="90000" bIns="46800" anchor="b" anchorCtr="0"/>
          <a:lstStyle>
            <a:lvl1pPr marL="0" marR="0" lvl="0" indent="0" algn="r"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1200" b="0" i="0" u="none" strike="noStrike" baseline="0" smtClean="0">
                <a:solidFill>
                  <a:srgbClr val="000000"/>
                </a:solidFill>
                <a:latin typeface="Arial" pitchFamily="34"/>
                <a:ea typeface="Arial" pitchFamily="34"/>
                <a:cs typeface="Arial" pitchFamily="34"/>
              </a:defRPr>
            </a:lvl1pPr>
          </a:lstStyle>
          <a:p>
            <a:pPr>
              <a:defRPr/>
            </a:pPr>
            <a:fld id="{9EC46002-847A-43AC-84CF-32C87A4B541A}" type="slidenum">
              <a:rPr/>
              <a:pPr>
                <a:defRPr/>
              </a:pPr>
              <a:t>‹#›</a:t>
            </a:fld>
            <a:endParaRPr/>
          </a:p>
        </p:txBody>
      </p:sp>
    </p:spTree>
  </p:cSld>
  <p:clrMap bg1="lt1" tx1="dk1" bg2="lt2" tx2="dk2" accent1="accent1" accent2="accent2" accent3="accent3" accent4="accent4" accent5="accent5" accent6="accent6" hlink="hlink" folHlink="folHlink"/>
  <p:notesStyle>
    <a:lvl1pPr algn="l" rtl="0" eaLnBrk="0" fontAlgn="base">
      <a:spcBef>
        <a:spcPts val="45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lang="en-US" sz="1200">
        <a:solidFill>
          <a:srgbClr val="000000"/>
        </a:solidFill>
        <a:latin typeface="Arial" pitchFamily="34"/>
        <a:cs typeface="Arial" pitchFamily="34"/>
      </a:defRPr>
    </a:lvl1pPr>
    <a:lvl2pPr marL="742950" indent="-285750" algn="l" rtl="0" fontAlgn="base">
      <a:spcBef>
        <a:spcPct val="30000"/>
      </a:spcBef>
      <a:spcAft>
        <a:spcPct val="0"/>
      </a:spcAft>
      <a:defRPr sz="1200" kern="1200">
        <a:solidFill>
          <a:schemeClr val="tx1"/>
        </a:solidFill>
        <a:latin typeface="+mn-lt"/>
        <a:ea typeface="+mn-ea"/>
        <a:cs typeface="Arial" pitchFamily="34" charset="0"/>
      </a:defRPr>
    </a:lvl2pPr>
    <a:lvl3pPr marL="1143000" indent="-228600" algn="l" rtl="0" fontAlgn="base">
      <a:spcBef>
        <a:spcPct val="30000"/>
      </a:spcBef>
      <a:spcAft>
        <a:spcPct val="0"/>
      </a:spcAft>
      <a:defRPr sz="1200" kern="1200">
        <a:solidFill>
          <a:schemeClr val="tx1"/>
        </a:solidFill>
        <a:latin typeface="+mn-lt"/>
        <a:ea typeface="+mn-ea"/>
        <a:cs typeface="Arial" pitchFamily="34" charset="0"/>
      </a:defRPr>
    </a:lvl3pPr>
    <a:lvl4pPr marL="1600200" indent="-228600" algn="l" rtl="0" fontAlgn="base">
      <a:spcBef>
        <a:spcPct val="30000"/>
      </a:spcBef>
      <a:spcAft>
        <a:spcPct val="0"/>
      </a:spcAft>
      <a:defRPr sz="1200" kern="1200">
        <a:solidFill>
          <a:schemeClr val="tx1"/>
        </a:solidFill>
        <a:latin typeface="+mn-lt"/>
        <a:ea typeface="+mn-ea"/>
        <a:cs typeface="Arial" pitchFamily="34" charset="0"/>
      </a:defRPr>
    </a:lvl4pPr>
    <a:lvl5pPr marL="2057400" indent="-228600" algn="l" rtl="0" fontAlgn="base">
      <a:spcBef>
        <a:spcPct val="30000"/>
      </a:spcBef>
      <a:spcAft>
        <a:spcPct val="0"/>
      </a:spcAft>
      <a:defRPr sz="1200" kern="1200">
        <a:solidFill>
          <a:schemeClr val="tx1"/>
        </a:solidFill>
        <a:latin typeface="+mn-lt"/>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http://www.chocd.org/legalism.html</a:t>
            </a:r>
            <a:endParaRPr lang="en-US" dirty="0"/>
          </a:p>
        </p:txBody>
      </p:sp>
      <p:sp>
        <p:nvSpPr>
          <p:cNvPr id="4" name="Slide Number Placeholder 3"/>
          <p:cNvSpPr>
            <a:spLocks noGrp="1"/>
          </p:cNvSpPr>
          <p:nvPr>
            <p:ph type="sldNum" sz="quarter" idx="10"/>
          </p:nvPr>
        </p:nvSpPr>
        <p:spPr/>
        <p:txBody>
          <a:bodyPr/>
          <a:lstStyle/>
          <a:p>
            <a:fld id="{08370CA0-7D90-4F86-9C76-DC578E65036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1BF47B9-3BFD-45FE-A050-F23AC310FED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1066A49-34DB-40CD-87EF-0AFFCB9D8BE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9C4AB8E-F28B-47E6-A962-EBD2CC86E0E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7AFB7C9-9846-4DC8-996B-3A6F2484408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3"/>
            <a:ext cx="7772400" cy="136207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DCA813-EB6B-49CD-8843-4EC9833FDC4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7CEA0C4-2B82-4423-A99D-7C6E8D2990D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602EDB0-F21C-493B-9B4D-517DFD29068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29C86C0-724B-444D-BE95-04EB4EAA5E3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22C0E6D-1FC3-4E2D-889A-A41476266B0F}" type="slidenum">
              <a:rPr lang="en-US"/>
              <a:pPr>
                <a:defRPr/>
              </a:pPr>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1"/>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DF13AF-846B-464E-AB1B-CD1219BEB39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060D919-85FD-44B4-9A44-9978B2ED15E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9"/>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3"/>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endParaRPr lang="en-US"/>
          </a:p>
        </p:txBody>
      </p:sp>
      <p:sp>
        <p:nvSpPr>
          <p:cNvPr id="5" name="Footer Placeholder 4"/>
          <p:cNvSpPr>
            <a:spLocks noGrp="1"/>
          </p:cNvSpPr>
          <p:nvPr>
            <p:ph type="ftr" sz="quarter" idx="3"/>
          </p:nvPr>
        </p:nvSpPr>
        <p:spPr>
          <a:xfrm>
            <a:off x="3124200" y="6356353"/>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3"/>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CF046D86-9A6C-4DA3-AC57-F2EB37E9325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Empty Words</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304800" y="1600200"/>
            <a:ext cx="8458200" cy="5257800"/>
          </a:xfrm>
        </p:spPr>
        <p:txBody>
          <a:bodyPr>
            <a:normAutofit/>
          </a:bodyPr>
          <a:lstStyle/>
          <a:p>
            <a:pPr>
              <a:buNone/>
            </a:pPr>
            <a:r>
              <a:rPr lang="en-US" sz="4400" dirty="0" smtClean="0">
                <a:effectLst>
                  <a:glow rad="228600">
                    <a:srgbClr val="000000"/>
                  </a:glow>
                </a:effectLst>
              </a:rPr>
              <a:t>	Let no one deceive you with </a:t>
            </a:r>
            <a:r>
              <a:rPr lang="en-US" sz="4400" dirty="0" smtClean="0">
                <a:solidFill>
                  <a:srgbClr val="FFFF00"/>
                </a:solidFill>
                <a:effectLst>
                  <a:glow rad="228600">
                    <a:srgbClr val="000000"/>
                  </a:glow>
                </a:effectLst>
              </a:rPr>
              <a:t>empty words</a:t>
            </a:r>
            <a:r>
              <a:rPr lang="en-US" sz="4400" dirty="0" smtClean="0">
                <a:effectLst>
                  <a:glow rad="228600">
                    <a:srgbClr val="000000"/>
                  </a:glow>
                </a:effectLst>
              </a:rPr>
              <a:t>, for because of these things the wrath of God comes upon the sons of disobedience. 					Ephesians 5:6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What is Legalism</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1508760"/>
            <a:ext cx="9144000" cy="5532120"/>
          </a:xfrm>
        </p:spPr>
        <p:txBody>
          <a:bodyPr>
            <a:normAutofit/>
          </a:bodyPr>
          <a:lstStyle/>
          <a:p>
            <a:pPr>
              <a:buNone/>
            </a:pPr>
            <a:r>
              <a:rPr lang="en-US" sz="5000" dirty="0" smtClean="0">
                <a:effectLst>
                  <a:glow rad="228600">
                    <a:srgbClr val="000000"/>
                  </a:glow>
                </a:effectLst>
              </a:rPr>
              <a:t>	</a:t>
            </a:r>
            <a:r>
              <a:rPr lang="en-US" sz="4000" i="1" dirty="0" smtClean="0">
                <a:effectLst>
                  <a:glow rad="228600">
                    <a:srgbClr val="000000"/>
                  </a:glow>
                </a:effectLst>
              </a:rPr>
              <a:t>Jesus accused the Pharisees of Legalism</a:t>
            </a:r>
          </a:p>
          <a:p>
            <a:pPr>
              <a:buNone/>
            </a:pPr>
            <a:r>
              <a:rPr lang="en-US" sz="4000" dirty="0" smtClean="0">
                <a:effectLst>
                  <a:glow rad="228600">
                    <a:srgbClr val="000000"/>
                  </a:glow>
                </a:effectLst>
              </a:rPr>
              <a:t>		Matthew 23</a:t>
            </a:r>
          </a:p>
          <a:p>
            <a:pPr>
              <a:buNone/>
            </a:pPr>
            <a:r>
              <a:rPr lang="en-US" sz="4000" i="1" dirty="0" smtClean="0">
                <a:effectLst>
                  <a:glow rad="228600">
                    <a:srgbClr val="000000"/>
                  </a:glow>
                </a:effectLst>
              </a:rPr>
              <a:t>	Paul warned against legalism</a:t>
            </a:r>
            <a:endParaRPr lang="en-US" sz="4000" dirty="0" smtClean="0">
              <a:effectLst>
                <a:glow rad="228600">
                  <a:srgbClr val="000000"/>
                </a:glow>
              </a:effectLst>
            </a:endParaRPr>
          </a:p>
          <a:p>
            <a:pPr>
              <a:buNone/>
            </a:pPr>
            <a:r>
              <a:rPr lang="en-US" sz="4000" dirty="0" smtClean="0">
                <a:effectLst>
                  <a:glow rad="228600">
                    <a:srgbClr val="000000"/>
                  </a:glow>
                </a:effectLst>
              </a:rPr>
              <a:t>		2 Corinthians 3:6</a:t>
            </a:r>
          </a:p>
          <a:p>
            <a:pPr>
              <a:buNone/>
            </a:pPr>
            <a:r>
              <a:rPr lang="en-US" sz="4000" dirty="0" smtClean="0">
                <a:effectLst>
                  <a:glow rad="228600">
                    <a:srgbClr val="000000"/>
                  </a:glow>
                </a:effectLst>
              </a:rPr>
              <a:t>	</a:t>
            </a:r>
            <a:r>
              <a:rPr lang="en-US" sz="4000" i="1" dirty="0" smtClean="0">
                <a:effectLst>
                  <a:glow rad="228600">
                    <a:srgbClr val="000000"/>
                  </a:glow>
                </a:effectLst>
              </a:rPr>
              <a:t>The greatest sin against God – legalism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Problems</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152400" y="1600200"/>
            <a:ext cx="8991600" cy="5257800"/>
          </a:xfrm>
        </p:spPr>
        <p:txBody>
          <a:bodyPr>
            <a:normAutofit/>
          </a:bodyPr>
          <a:lstStyle/>
          <a:p>
            <a:pPr>
              <a:buNone/>
            </a:pPr>
            <a:r>
              <a:rPr lang="en-US" sz="4000" dirty="0" smtClean="0">
                <a:effectLst>
                  <a:glow rad="228600">
                    <a:srgbClr val="000000"/>
                  </a:glow>
                </a:effectLst>
              </a:rPr>
              <a:t>Pharisees did NOT strictly obey Law</a:t>
            </a:r>
          </a:p>
          <a:p>
            <a:pPr>
              <a:buNone/>
            </a:pPr>
            <a:r>
              <a:rPr lang="en-US" sz="4000" dirty="0" smtClean="0">
                <a:effectLst>
                  <a:glow rad="228600">
                    <a:srgbClr val="000000"/>
                  </a:glow>
                </a:effectLst>
              </a:rPr>
              <a:t>	Matthew 23:1-5, 23-28</a:t>
            </a:r>
          </a:p>
          <a:p>
            <a:pPr>
              <a:buNone/>
            </a:pPr>
            <a:r>
              <a:rPr lang="en-US" sz="4000" dirty="0" smtClean="0">
                <a:effectLst>
                  <a:glow rad="228600">
                    <a:srgbClr val="000000"/>
                  </a:glow>
                </a:effectLst>
              </a:rPr>
              <a:t>Jesus condemned </a:t>
            </a:r>
            <a:r>
              <a:rPr lang="en-US" sz="4000" dirty="0" smtClean="0">
                <a:solidFill>
                  <a:srgbClr val="FFFF00"/>
                </a:solidFill>
                <a:effectLst>
                  <a:glow rad="228600">
                    <a:srgbClr val="000000"/>
                  </a:glow>
                </a:effectLst>
              </a:rPr>
              <a:t>lawlessness</a:t>
            </a:r>
          </a:p>
          <a:p>
            <a:pPr>
              <a:buNone/>
            </a:pPr>
            <a:endParaRPr lang="en-US" sz="4000" dirty="0" smtClean="0">
              <a:solidFill>
                <a:srgbClr val="FFFF00"/>
              </a:solidFill>
              <a:effectLst>
                <a:glow rad="228600">
                  <a:srgbClr val="000000"/>
                </a:glow>
              </a:effectLst>
            </a:endParaRPr>
          </a:p>
          <a:p>
            <a:pPr algn="ctr">
              <a:buNone/>
            </a:pPr>
            <a:r>
              <a:rPr lang="en-US" sz="5000" dirty="0" smtClean="0">
                <a:effectLst>
                  <a:glow rad="228600">
                    <a:srgbClr val="000000"/>
                  </a:glow>
                </a:effectLst>
              </a:rPr>
              <a:t>Lawlessness = </a:t>
            </a:r>
            <a:r>
              <a:rPr lang="en-US" sz="5000" b="1" dirty="0" err="1" smtClean="0">
                <a:effectLst>
                  <a:glow rad="228600">
                    <a:srgbClr val="000000"/>
                  </a:glow>
                </a:effectLst>
                <a:latin typeface="Adobe Song Std L" pitchFamily="18" charset="-128"/>
                <a:ea typeface="Adobe Song Std L" pitchFamily="18" charset="-128"/>
              </a:rPr>
              <a:t>Illegalism</a:t>
            </a:r>
            <a:endParaRPr lang="en-US" sz="5000" b="1" dirty="0" smtClean="0">
              <a:effectLst>
                <a:glow rad="228600">
                  <a:srgbClr val="000000"/>
                </a:glow>
              </a:effectLst>
              <a:latin typeface="Adobe Song Std L" pitchFamily="18" charset="-128"/>
              <a:ea typeface="Adobe Song Std L" pitchFamily="18"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Problems</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152400" y="1600200"/>
            <a:ext cx="8991600" cy="5257800"/>
          </a:xfrm>
        </p:spPr>
        <p:txBody>
          <a:bodyPr>
            <a:normAutofit/>
          </a:bodyPr>
          <a:lstStyle/>
          <a:p>
            <a:pPr>
              <a:buNone/>
            </a:pPr>
            <a:r>
              <a:rPr lang="en-US" sz="4000" dirty="0" smtClean="0">
                <a:effectLst>
                  <a:glow rad="228600">
                    <a:srgbClr val="000000"/>
                  </a:glow>
                </a:effectLst>
              </a:rPr>
              <a:t>Paul insisted on legal obedience</a:t>
            </a:r>
          </a:p>
          <a:p>
            <a:pPr>
              <a:buNone/>
            </a:pPr>
            <a:endParaRPr lang="en-US" sz="4000" dirty="0" smtClean="0">
              <a:effectLst>
                <a:glow rad="228600">
                  <a:srgbClr val="000000"/>
                </a:glow>
              </a:effectLst>
            </a:endParaRPr>
          </a:p>
          <a:p>
            <a:pPr>
              <a:buNone/>
            </a:pPr>
            <a:r>
              <a:rPr lang="en-US" sz="4000" dirty="0" smtClean="0">
                <a:effectLst>
                  <a:glow rad="228600">
                    <a:srgbClr val="000000"/>
                  </a:glow>
                </a:effectLst>
              </a:rPr>
              <a:t>The “Law” he referred to was Mosaic</a:t>
            </a:r>
          </a:p>
          <a:p>
            <a:pPr>
              <a:buNone/>
            </a:pPr>
            <a:r>
              <a:rPr lang="en-US" sz="4000" dirty="0" smtClean="0">
                <a:effectLst>
                  <a:glow rad="228600">
                    <a:srgbClr val="000000"/>
                  </a:glow>
                </a:effectLst>
              </a:rPr>
              <a:t>	Romans 8:1-2; Galatians 6:1-2</a:t>
            </a:r>
          </a:p>
          <a:p>
            <a:pPr>
              <a:buNone/>
            </a:pPr>
            <a:endParaRPr lang="en-US" sz="5000" dirty="0" smtClean="0">
              <a:effectLst>
                <a:glow rad="228600">
                  <a:srgbClr val="000000"/>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Problems</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152400" y="1600200"/>
            <a:ext cx="8991600" cy="5257800"/>
          </a:xfrm>
        </p:spPr>
        <p:txBody>
          <a:bodyPr>
            <a:normAutofit/>
          </a:bodyPr>
          <a:lstStyle/>
          <a:p>
            <a:pPr>
              <a:buNone/>
            </a:pPr>
            <a:r>
              <a:rPr lang="en-US" sz="4000" dirty="0" smtClean="0">
                <a:effectLst>
                  <a:glow rad="228600">
                    <a:srgbClr val="000000"/>
                  </a:glow>
                </a:effectLst>
              </a:rPr>
              <a:t>Paul taught a </a:t>
            </a:r>
            <a:r>
              <a:rPr lang="en-US" sz="4000" b="1" dirty="0" smtClean="0">
                <a:effectLst>
                  <a:glow rad="228600">
                    <a:srgbClr val="000000"/>
                  </a:glow>
                </a:effectLst>
              </a:rPr>
              <a:t>Covenant</a:t>
            </a:r>
            <a:r>
              <a:rPr lang="en-US" sz="4000" dirty="0" smtClean="0">
                <a:effectLst>
                  <a:glow rad="228600">
                    <a:srgbClr val="000000"/>
                  </a:glow>
                </a:effectLst>
              </a:rPr>
              <a:t> relationship</a:t>
            </a:r>
          </a:p>
          <a:p>
            <a:pPr>
              <a:buNone/>
            </a:pPr>
            <a:endParaRPr lang="en-US" sz="4000" dirty="0" smtClean="0">
              <a:effectLst>
                <a:glow rad="228600">
                  <a:srgbClr val="000000"/>
                </a:glow>
              </a:effectLst>
            </a:endParaRPr>
          </a:p>
          <a:p>
            <a:pPr>
              <a:buNone/>
            </a:pPr>
            <a:r>
              <a:rPr lang="en-US" sz="4000" dirty="0" smtClean="0">
                <a:effectLst>
                  <a:glow rad="228600">
                    <a:srgbClr val="000000"/>
                  </a:glow>
                </a:effectLst>
              </a:rPr>
              <a:t>Law of Christ AND Grace of Christ</a:t>
            </a:r>
          </a:p>
          <a:p>
            <a:pPr>
              <a:buNone/>
            </a:pPr>
            <a:r>
              <a:rPr lang="en-US" sz="4000" dirty="0" smtClean="0">
                <a:effectLst>
                  <a:glow rad="228600">
                    <a:srgbClr val="000000"/>
                  </a:glow>
                </a:effectLst>
              </a:rPr>
              <a:t>	A covenant is a law – Jeremiah 31:33</a:t>
            </a:r>
          </a:p>
          <a:p>
            <a:pPr>
              <a:buNone/>
            </a:pPr>
            <a:r>
              <a:rPr lang="en-US" sz="4000" dirty="0" smtClean="0">
                <a:effectLst>
                  <a:glow rad="228600">
                    <a:srgbClr val="000000"/>
                  </a:glow>
                </a:effectLst>
              </a:rPr>
              <a:t>	A covenant is a promise – Hebrews 8:6</a:t>
            </a:r>
            <a:endParaRPr lang="en-US" sz="5000" dirty="0" smtClean="0">
              <a:effectLst>
                <a:glow rad="228600">
                  <a:srgbClr val="000000"/>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Problems</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152400" y="1600200"/>
            <a:ext cx="8839200" cy="5257800"/>
          </a:xfrm>
        </p:spPr>
        <p:txBody>
          <a:bodyPr>
            <a:normAutofit/>
          </a:bodyPr>
          <a:lstStyle/>
          <a:p>
            <a:pPr algn="ctr">
              <a:buNone/>
            </a:pPr>
            <a:r>
              <a:rPr lang="en-US" sz="4600" dirty="0" smtClean="0">
                <a:effectLst>
                  <a:glow rad="228600">
                    <a:srgbClr val="000000"/>
                  </a:glow>
                </a:effectLst>
              </a:rPr>
              <a:t>Jesus NEVER rebuked anyone for strict interpretation of the Law</a:t>
            </a:r>
          </a:p>
          <a:p>
            <a:pPr algn="ctr">
              <a:buNone/>
            </a:pPr>
            <a:endParaRPr lang="en-US" sz="2000" u="sng" dirty="0" smtClean="0">
              <a:effectLst>
                <a:glow rad="228600">
                  <a:srgbClr val="000000"/>
                </a:glow>
              </a:effectLst>
            </a:endParaRPr>
          </a:p>
          <a:p>
            <a:pPr algn="ctr">
              <a:buNone/>
            </a:pPr>
            <a:r>
              <a:rPr lang="en-US" sz="4600" u="sng" dirty="0" smtClean="0">
                <a:effectLst>
                  <a:glow rad="228600">
                    <a:srgbClr val="000000"/>
                  </a:glow>
                </a:effectLst>
              </a:rPr>
              <a:t>Why?</a:t>
            </a:r>
          </a:p>
          <a:p>
            <a:pPr>
              <a:buNone/>
            </a:pPr>
            <a:endParaRPr lang="en-US" sz="2200" dirty="0" smtClean="0">
              <a:effectLst>
                <a:glow rad="228600">
                  <a:srgbClr val="000000"/>
                </a:glow>
              </a:effectLst>
            </a:endParaRPr>
          </a:p>
          <a:p>
            <a:pPr algn="ctr">
              <a:buNone/>
            </a:pPr>
            <a:r>
              <a:rPr lang="en-US" sz="4600" dirty="0" smtClean="0">
                <a:effectLst>
                  <a:glow rad="228600">
                    <a:srgbClr val="000000"/>
                  </a:glow>
                </a:effectLst>
              </a:rPr>
              <a:t>He was a “Legalist”!</a:t>
            </a:r>
            <a:endParaRPr lang="en-US" sz="5000" dirty="0" smtClean="0">
              <a:effectLst>
                <a:glow rad="228600">
                  <a:srgbClr val="000000"/>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Jesus the Legalist</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1600200"/>
            <a:ext cx="9144000" cy="5257800"/>
          </a:xfrm>
        </p:spPr>
        <p:txBody>
          <a:bodyPr>
            <a:normAutofit/>
          </a:bodyPr>
          <a:lstStyle/>
          <a:p>
            <a:pPr>
              <a:buNone/>
            </a:pPr>
            <a:r>
              <a:rPr lang="en-US" sz="4000" dirty="0" smtClean="0">
                <a:effectLst>
                  <a:glow rad="228600">
                    <a:srgbClr val="000000"/>
                  </a:glow>
                </a:effectLst>
              </a:rPr>
              <a:t>	"Whoever therefore breaks one of the least of these commandments, and teaches men so, shall be called least in the kingdom of heaven; but whoever does and teaches them, he shall be called great in the kingdom of heaven.” 								Matthew 5:19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Jesus the Legalist</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1600200"/>
            <a:ext cx="9144000" cy="5257800"/>
          </a:xfrm>
        </p:spPr>
        <p:txBody>
          <a:bodyPr>
            <a:normAutofit/>
          </a:bodyPr>
          <a:lstStyle/>
          <a:p>
            <a:pPr>
              <a:buNone/>
            </a:pPr>
            <a:r>
              <a:rPr lang="en-US" sz="4000" dirty="0" smtClean="0">
                <a:effectLst>
                  <a:glow rad="228600">
                    <a:srgbClr val="000000"/>
                  </a:glow>
                </a:effectLst>
              </a:rPr>
              <a:t>	"Not everyone who says to Me, 'Lord, Lord,' shall enter the kingdom of heaven, but he who does the will of My Father in heaven……I will declare to them, 'I never knew you; </a:t>
            </a:r>
            <a:r>
              <a:rPr lang="en-US" sz="4000" b="1" dirty="0" smtClean="0">
                <a:effectLst>
                  <a:glow rad="228600">
                    <a:srgbClr val="000000"/>
                  </a:glow>
                </a:effectLst>
              </a:rPr>
              <a:t>depart from Me, you who practice lawlessness</a:t>
            </a:r>
            <a:r>
              <a:rPr lang="en-US" sz="4000" dirty="0" smtClean="0">
                <a:effectLst>
                  <a:glow rad="228600">
                    <a:srgbClr val="000000"/>
                  </a:glow>
                </a:effectLst>
              </a:rPr>
              <a:t>!‘									Matthew 7:21,23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Paul the Legalist</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1600200"/>
            <a:ext cx="9144000" cy="5257800"/>
          </a:xfrm>
        </p:spPr>
        <p:txBody>
          <a:bodyPr>
            <a:normAutofit/>
          </a:bodyPr>
          <a:lstStyle/>
          <a:p>
            <a:pPr>
              <a:buNone/>
            </a:pPr>
            <a:r>
              <a:rPr lang="en-US" sz="4000" dirty="0" smtClean="0">
                <a:effectLst>
                  <a:glow rad="228600">
                    <a:srgbClr val="000000"/>
                  </a:glow>
                </a:effectLst>
              </a:rPr>
              <a:t>	Do you not know that the unrighteous will not inherit the kingdom of God? 						1 Corinthians 6:9a </a:t>
            </a:r>
          </a:p>
          <a:p>
            <a:pPr>
              <a:buNone/>
            </a:pPr>
            <a:r>
              <a:rPr lang="en-US" sz="4000" dirty="0" smtClean="0">
                <a:effectLst>
                  <a:glow rad="228600">
                    <a:srgbClr val="000000"/>
                  </a:glow>
                </a:effectLst>
              </a:rPr>
              <a:t>	Work out your own salvation with fear and trembling;											Philippians 2:12b</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John the Legalist</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1600200"/>
            <a:ext cx="9144000" cy="5486400"/>
          </a:xfrm>
        </p:spPr>
        <p:txBody>
          <a:bodyPr>
            <a:normAutofit/>
          </a:bodyPr>
          <a:lstStyle/>
          <a:p>
            <a:pPr>
              <a:buNone/>
            </a:pPr>
            <a:r>
              <a:rPr lang="en-US" sz="4000" dirty="0" smtClean="0">
                <a:effectLst>
                  <a:glow rad="228600">
                    <a:srgbClr val="000000"/>
                  </a:glow>
                </a:effectLst>
              </a:rPr>
              <a:t>	</a:t>
            </a:r>
            <a:r>
              <a:rPr lang="en-US" sz="3600" dirty="0" smtClean="0">
                <a:effectLst>
                  <a:glow rad="228600">
                    <a:srgbClr val="000000"/>
                  </a:glow>
                </a:effectLst>
              </a:rPr>
              <a:t>“He who says, "I know Him," and does not keep His commandments, is a liar”....... </a:t>
            </a:r>
            <a:r>
              <a:rPr lang="en-US" sz="3800" dirty="0" smtClean="0">
                <a:effectLst>
                  <a:glow rad="228600">
                    <a:srgbClr val="000000"/>
                  </a:glow>
                </a:effectLst>
              </a:rPr>
              <a:t>“Whoever does not practice righteousness is not of God” 			I John 2:4, 3:10</a:t>
            </a:r>
          </a:p>
          <a:p>
            <a:pPr>
              <a:buNone/>
            </a:pPr>
            <a:r>
              <a:rPr lang="en-US" sz="3800" dirty="0" smtClean="0">
                <a:effectLst>
                  <a:glow rad="228600">
                    <a:srgbClr val="000000"/>
                  </a:glow>
                </a:effectLst>
              </a:rPr>
              <a:t>	“Whoever transgresses and does not abide in the doctrine of Christ does not have God.” – 				II John 9</a:t>
            </a:r>
            <a:endParaRPr lang="en-US" sz="4000" dirty="0" smtClean="0">
              <a:effectLst>
                <a:glow rad="228600">
                  <a:srgbClr val="000000"/>
                </a:glo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James the Legalist</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1600200"/>
            <a:ext cx="8305800" cy="5257800"/>
          </a:xfrm>
        </p:spPr>
        <p:txBody>
          <a:bodyPr>
            <a:normAutofit/>
          </a:bodyPr>
          <a:lstStyle/>
          <a:p>
            <a:pPr>
              <a:buNone/>
            </a:pPr>
            <a:r>
              <a:rPr lang="en-US" sz="4000" dirty="0" smtClean="0">
                <a:effectLst>
                  <a:glow rad="228600">
                    <a:srgbClr val="000000"/>
                  </a:glow>
                </a:effectLst>
              </a:rPr>
              <a:t>	 For whoever shall keep the whole law, and yet stumble in one point,   he is guilty of all. 									James 2:10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Empty Words</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152400" y="1600200"/>
            <a:ext cx="8610600" cy="5257800"/>
          </a:xfrm>
        </p:spPr>
        <p:txBody>
          <a:bodyPr>
            <a:normAutofit/>
          </a:bodyPr>
          <a:lstStyle/>
          <a:p>
            <a:pPr>
              <a:buNone/>
            </a:pPr>
            <a:r>
              <a:rPr lang="en-US" sz="4400" dirty="0" smtClean="0">
                <a:effectLst>
                  <a:glow rad="228600">
                    <a:srgbClr val="000000"/>
                  </a:glow>
                </a:effectLst>
              </a:rPr>
              <a:t>	Empty Words – meaningless terms</a:t>
            </a:r>
          </a:p>
          <a:p>
            <a:pPr>
              <a:buNone/>
            </a:pPr>
            <a:endParaRPr lang="en-US" sz="2000" dirty="0" smtClean="0">
              <a:effectLst>
                <a:glow rad="228600">
                  <a:srgbClr val="000000"/>
                </a:glow>
              </a:effectLst>
            </a:endParaRPr>
          </a:p>
          <a:p>
            <a:pPr>
              <a:buNone/>
            </a:pPr>
            <a:r>
              <a:rPr lang="en-US" sz="4400" dirty="0" smtClean="0">
                <a:effectLst>
                  <a:glow rad="228600">
                    <a:srgbClr val="000000"/>
                  </a:glow>
                </a:effectLst>
              </a:rPr>
              <a:t>	Words that convey ideas that do not exist or apply by making up words to describe them</a:t>
            </a:r>
          </a:p>
          <a:p>
            <a:pPr>
              <a:buNone/>
            </a:pPr>
            <a:endParaRPr lang="en-US" sz="2200" dirty="0" smtClean="0">
              <a:effectLst>
                <a:glow rad="228600">
                  <a:srgbClr val="000000"/>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Moses the Legalist</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1600200"/>
            <a:ext cx="8610600" cy="5257800"/>
          </a:xfrm>
        </p:spPr>
        <p:txBody>
          <a:bodyPr>
            <a:normAutofit/>
          </a:bodyPr>
          <a:lstStyle/>
          <a:p>
            <a:pPr>
              <a:buNone/>
            </a:pPr>
            <a:r>
              <a:rPr lang="en-US" sz="4000" dirty="0" smtClean="0">
                <a:effectLst>
                  <a:glow rad="228600">
                    <a:srgbClr val="000000"/>
                  </a:glow>
                </a:effectLst>
              </a:rPr>
              <a:t>	"in that I command you today to love the LORD your God, to walk in His ways, and to keep His commandments, His statutes, and His judgments” 						Deuteronomy 30:16a</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David the Legalist</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1600200"/>
            <a:ext cx="8610600" cy="5257800"/>
          </a:xfrm>
        </p:spPr>
        <p:txBody>
          <a:bodyPr>
            <a:normAutofit/>
          </a:bodyPr>
          <a:lstStyle/>
          <a:p>
            <a:pPr>
              <a:buNone/>
            </a:pPr>
            <a:r>
              <a:rPr lang="en-US" sz="4000" dirty="0" smtClean="0">
                <a:effectLst>
                  <a:glow rad="228600">
                    <a:srgbClr val="000000"/>
                  </a:glow>
                </a:effectLst>
              </a:rPr>
              <a:t>	Psalm 119</a:t>
            </a:r>
          </a:p>
          <a:p>
            <a:pPr>
              <a:buNone/>
            </a:pPr>
            <a:r>
              <a:rPr lang="en-US" sz="4000" dirty="0" smtClean="0">
                <a:effectLst>
                  <a:glow rad="228600">
                    <a:srgbClr val="000000"/>
                  </a:glow>
                </a:effectLst>
              </a:rPr>
              <a:t>	Give me understanding, and I shall keep Your law; Indeed, I shall observe it with my whole heart. Make me walk in the path of Your commandments, For I delight in it. (</a:t>
            </a:r>
            <a:r>
              <a:rPr lang="en-US" sz="4000" dirty="0" err="1" smtClean="0">
                <a:effectLst>
                  <a:glow rad="228600">
                    <a:srgbClr val="000000"/>
                  </a:glow>
                </a:effectLst>
              </a:rPr>
              <a:t>vs</a:t>
            </a:r>
            <a:r>
              <a:rPr lang="en-US" sz="4000" dirty="0" smtClean="0">
                <a:effectLst>
                  <a:glow rad="228600">
                    <a:srgbClr val="000000"/>
                  </a:glow>
                </a:effectLst>
              </a:rPr>
              <a:t> 34-35)</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rPr>
              <a:t>The Error of </a:t>
            </a:r>
            <a:r>
              <a:rPr lang="en-US" sz="6600" dirty="0" err="1"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rPr>
              <a:t>Illegalism</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endParaRPr>
          </a:p>
        </p:txBody>
      </p:sp>
      <p:sp>
        <p:nvSpPr>
          <p:cNvPr id="3" name="Content Placeholder 2"/>
          <p:cNvSpPr>
            <a:spLocks noGrp="1"/>
          </p:cNvSpPr>
          <p:nvPr>
            <p:ph idx="1"/>
          </p:nvPr>
        </p:nvSpPr>
        <p:spPr>
          <a:xfrm>
            <a:off x="0" y="1417320"/>
            <a:ext cx="9144000" cy="5440680"/>
          </a:xfrm>
        </p:spPr>
        <p:txBody>
          <a:bodyPr>
            <a:normAutofit/>
          </a:bodyPr>
          <a:lstStyle/>
          <a:p>
            <a:pPr>
              <a:buNone/>
            </a:pPr>
            <a:r>
              <a:rPr lang="en-US" sz="5000" dirty="0" smtClean="0">
                <a:effectLst>
                  <a:glow rad="228600">
                    <a:srgbClr val="000000"/>
                  </a:glow>
                </a:effectLst>
              </a:rPr>
              <a:t>	</a:t>
            </a:r>
            <a:r>
              <a:rPr lang="en-US" sz="4000" dirty="0" smtClean="0">
                <a:effectLst>
                  <a:glow rad="228600">
                    <a:srgbClr val="000000"/>
                  </a:glow>
                </a:effectLst>
              </a:rPr>
              <a:t>Jesus condemned making up laws</a:t>
            </a:r>
          </a:p>
          <a:p>
            <a:pPr>
              <a:buNone/>
            </a:pPr>
            <a:r>
              <a:rPr lang="en-US" sz="4000" dirty="0" smtClean="0">
                <a:effectLst>
                  <a:glow rad="228600">
                    <a:srgbClr val="000000"/>
                  </a:glow>
                </a:effectLst>
              </a:rPr>
              <a:t>		</a:t>
            </a:r>
            <a:r>
              <a:rPr lang="en-US" sz="4000" dirty="0" err="1" smtClean="0">
                <a:effectLst>
                  <a:glow rad="228600">
                    <a:srgbClr val="000000"/>
                  </a:glow>
                </a:effectLst>
              </a:rPr>
              <a:t>Illegalism</a:t>
            </a:r>
            <a:r>
              <a:rPr lang="en-US" sz="4000" dirty="0" smtClean="0">
                <a:effectLst>
                  <a:glow rad="228600">
                    <a:srgbClr val="000000"/>
                  </a:glow>
                </a:effectLst>
              </a:rPr>
              <a:t> – going too far</a:t>
            </a:r>
          </a:p>
        </p:txBody>
      </p:sp>
      <p:sp>
        <p:nvSpPr>
          <p:cNvPr id="4" name="Rounded Rectangle 3"/>
          <p:cNvSpPr/>
          <p:nvPr/>
        </p:nvSpPr>
        <p:spPr>
          <a:xfrm>
            <a:off x="0" y="3429000"/>
            <a:ext cx="9144000" cy="3429000"/>
          </a:xfrm>
          <a:prstGeom prst="roundRect">
            <a:avLst/>
          </a:prstGeom>
          <a:solidFill>
            <a:srgbClr val="2F243C"/>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US" sz="4000" dirty="0" smtClean="0"/>
              <a:t>Now these things, brethren, I have figuratively transferred to myself and </a:t>
            </a:r>
            <a:r>
              <a:rPr lang="en-US" sz="4000" dirty="0" err="1" smtClean="0"/>
              <a:t>Apollos</a:t>
            </a:r>
            <a:r>
              <a:rPr lang="en-US" sz="4000" dirty="0" smtClean="0"/>
              <a:t> for your sakes, that you may learn in us not to think beyond what is written,   </a:t>
            </a:r>
          </a:p>
          <a:p>
            <a:r>
              <a:rPr lang="en-US" sz="4000" dirty="0" smtClean="0"/>
              <a:t>				1 Corinthians 4:6 </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dissolv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rPr>
              <a:t>The Error of </a:t>
            </a:r>
            <a:r>
              <a:rPr lang="en-US" sz="6600" dirty="0" err="1"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rPr>
              <a:t>Illegalism</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endParaRPr>
          </a:p>
        </p:txBody>
      </p:sp>
      <p:sp>
        <p:nvSpPr>
          <p:cNvPr id="3" name="Content Placeholder 2"/>
          <p:cNvSpPr>
            <a:spLocks noGrp="1"/>
          </p:cNvSpPr>
          <p:nvPr>
            <p:ph idx="1"/>
          </p:nvPr>
        </p:nvSpPr>
        <p:spPr>
          <a:xfrm>
            <a:off x="0" y="1600200"/>
            <a:ext cx="9144000" cy="5257800"/>
          </a:xfrm>
        </p:spPr>
        <p:txBody>
          <a:bodyPr>
            <a:normAutofit/>
          </a:bodyPr>
          <a:lstStyle/>
          <a:p>
            <a:pPr>
              <a:buNone/>
            </a:pPr>
            <a:r>
              <a:rPr lang="en-US" sz="4000" dirty="0" smtClean="0">
                <a:effectLst>
                  <a:glow rad="228600">
                    <a:srgbClr val="000000"/>
                  </a:glow>
                </a:effectLst>
              </a:rPr>
              <a:t>	Jesus condemned not keeping God’s law</a:t>
            </a:r>
          </a:p>
          <a:p>
            <a:pPr>
              <a:buNone/>
            </a:pPr>
            <a:r>
              <a:rPr lang="en-US" sz="4000" dirty="0" smtClean="0">
                <a:effectLst>
                  <a:glow rad="228600">
                    <a:srgbClr val="000000"/>
                  </a:glow>
                </a:effectLst>
              </a:rPr>
              <a:t>		</a:t>
            </a:r>
            <a:r>
              <a:rPr lang="en-US" sz="4000" dirty="0" err="1" smtClean="0">
                <a:effectLst>
                  <a:glow rad="228600">
                    <a:srgbClr val="000000"/>
                  </a:glow>
                </a:effectLst>
              </a:rPr>
              <a:t>Illegalism</a:t>
            </a:r>
            <a:r>
              <a:rPr lang="en-US" sz="4000" dirty="0" smtClean="0">
                <a:effectLst>
                  <a:glow rad="228600">
                    <a:srgbClr val="000000"/>
                  </a:glow>
                </a:effectLst>
              </a:rPr>
              <a:t> – coming short</a:t>
            </a:r>
          </a:p>
        </p:txBody>
      </p:sp>
      <p:sp>
        <p:nvSpPr>
          <p:cNvPr id="4" name="Rounded Rectangle 3"/>
          <p:cNvSpPr/>
          <p:nvPr/>
        </p:nvSpPr>
        <p:spPr>
          <a:xfrm>
            <a:off x="304800" y="3703320"/>
            <a:ext cx="8382000" cy="2743200"/>
          </a:xfrm>
          <a:prstGeom prst="roundRect">
            <a:avLst/>
          </a:prstGeom>
          <a:solidFill>
            <a:srgbClr val="2F243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dirty="0" smtClean="0"/>
              <a:t>Therefore, since a promise remains of entering His rest, let us fear lest any of you seem to have come short of it. </a:t>
            </a:r>
          </a:p>
          <a:p>
            <a:r>
              <a:rPr lang="en-US" sz="4000" dirty="0" smtClean="0"/>
              <a:t>				Hebrews 4:1 </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rPr>
              <a:t>The Error of </a:t>
            </a:r>
            <a:r>
              <a:rPr lang="en-US" sz="6600" dirty="0" err="1"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rPr>
              <a:t>Illegalism</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endParaRPr>
          </a:p>
        </p:txBody>
      </p:sp>
      <p:sp>
        <p:nvSpPr>
          <p:cNvPr id="3" name="Content Placeholder 2"/>
          <p:cNvSpPr>
            <a:spLocks noGrp="1"/>
          </p:cNvSpPr>
          <p:nvPr>
            <p:ph idx="1"/>
          </p:nvPr>
        </p:nvSpPr>
        <p:spPr>
          <a:xfrm>
            <a:off x="0" y="1600200"/>
            <a:ext cx="9144000" cy="5257800"/>
          </a:xfrm>
        </p:spPr>
        <p:txBody>
          <a:bodyPr>
            <a:normAutofit/>
          </a:bodyPr>
          <a:lstStyle/>
          <a:p>
            <a:pPr>
              <a:buNone/>
            </a:pPr>
            <a:r>
              <a:rPr lang="en-US" sz="4000" dirty="0" smtClean="0">
                <a:effectLst>
                  <a:glow rad="228600">
                    <a:srgbClr val="000000"/>
                  </a:glow>
                </a:effectLst>
              </a:rPr>
              <a:t>	Jesus condemned not keeping God’s law</a:t>
            </a:r>
          </a:p>
          <a:p>
            <a:pPr>
              <a:buNone/>
            </a:pPr>
            <a:r>
              <a:rPr lang="en-US" sz="4000" dirty="0" smtClean="0">
                <a:effectLst>
                  <a:glow rad="228600">
                    <a:srgbClr val="000000"/>
                  </a:glow>
                </a:effectLst>
              </a:rPr>
              <a:t>		</a:t>
            </a:r>
            <a:r>
              <a:rPr lang="en-US" sz="4000" dirty="0" err="1" smtClean="0">
                <a:effectLst>
                  <a:glow rad="228600">
                    <a:srgbClr val="000000"/>
                  </a:glow>
                </a:effectLst>
              </a:rPr>
              <a:t>Illegalism</a:t>
            </a:r>
            <a:r>
              <a:rPr lang="en-US" sz="4000" dirty="0" smtClean="0">
                <a:effectLst>
                  <a:glow rad="228600">
                    <a:srgbClr val="000000"/>
                  </a:glow>
                </a:effectLst>
              </a:rPr>
              <a:t> – coming short</a:t>
            </a:r>
          </a:p>
        </p:txBody>
      </p:sp>
      <p:sp>
        <p:nvSpPr>
          <p:cNvPr id="4" name="Rounded Rectangle 3"/>
          <p:cNvSpPr/>
          <p:nvPr/>
        </p:nvSpPr>
        <p:spPr>
          <a:xfrm>
            <a:off x="0" y="1219200"/>
            <a:ext cx="9144000" cy="5638800"/>
          </a:xfrm>
          <a:prstGeom prst="roundRect">
            <a:avLst/>
          </a:prstGeom>
          <a:solidFill>
            <a:srgbClr val="2F243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dirty="0" smtClean="0"/>
              <a:t>If anyone adds to these things, God will add to him the plagues that are written in this book; and if anyone takes away from the words of the book of this prophecy, God shall take away his part from the Book of Life, from the holy city, and from the things which are written in this book. 			</a:t>
            </a:r>
            <a:r>
              <a:rPr lang="en-US" sz="3600" dirty="0" smtClean="0"/>
              <a:t>Revelation 22:18-19 </a:t>
            </a:r>
            <a:endParaRPr lang="en-US" sz="36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rPr>
              <a:t>The Error of </a:t>
            </a:r>
            <a:r>
              <a:rPr lang="en-US" sz="6600" dirty="0" err="1"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rPr>
              <a:t>Illegalism</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latin typeface="Adobe Song Std L" pitchFamily="18" charset="-128"/>
              <a:ea typeface="Adobe Song Std L" pitchFamily="18" charset="-128"/>
            </a:endParaRPr>
          </a:p>
        </p:txBody>
      </p:sp>
      <p:sp>
        <p:nvSpPr>
          <p:cNvPr id="3" name="Content Placeholder 2"/>
          <p:cNvSpPr>
            <a:spLocks noGrp="1"/>
          </p:cNvSpPr>
          <p:nvPr>
            <p:ph idx="1"/>
          </p:nvPr>
        </p:nvSpPr>
        <p:spPr>
          <a:xfrm>
            <a:off x="-304800" y="1600200"/>
            <a:ext cx="9448800" cy="5257800"/>
          </a:xfrm>
        </p:spPr>
        <p:txBody>
          <a:bodyPr>
            <a:normAutofit/>
          </a:bodyPr>
          <a:lstStyle/>
          <a:p>
            <a:pPr algn="ctr">
              <a:buNone/>
            </a:pPr>
            <a:r>
              <a:rPr lang="en-US" sz="5000" dirty="0" smtClean="0">
                <a:effectLst>
                  <a:glow rad="228600">
                    <a:srgbClr val="000000"/>
                  </a:glow>
                </a:effectLst>
              </a:rPr>
              <a:t>	</a:t>
            </a:r>
            <a:r>
              <a:rPr lang="en-US" sz="4000" dirty="0" smtClean="0">
                <a:effectLst>
                  <a:glow rad="228600">
                    <a:srgbClr val="000000"/>
                  </a:glow>
                </a:effectLst>
              </a:rPr>
              <a:t>People who accuse others of “legalism” </a:t>
            </a:r>
          </a:p>
          <a:p>
            <a:pPr algn="ctr">
              <a:buNone/>
            </a:pPr>
            <a:r>
              <a:rPr lang="en-US" sz="4000" dirty="0" smtClean="0">
                <a:effectLst>
                  <a:glow rad="228600">
                    <a:srgbClr val="000000"/>
                  </a:glow>
                </a:effectLst>
              </a:rPr>
              <a:t>are often guilty of “</a:t>
            </a:r>
            <a:r>
              <a:rPr lang="en-US" sz="4000" dirty="0" err="1" smtClean="0">
                <a:effectLst>
                  <a:glow rad="228600">
                    <a:srgbClr val="000000"/>
                  </a:glow>
                </a:effectLst>
              </a:rPr>
              <a:t>Illegalism</a:t>
            </a:r>
            <a:r>
              <a:rPr lang="en-US" sz="4000" dirty="0" smtClean="0">
                <a:effectLst>
                  <a:glow rad="228600">
                    <a:srgbClr val="000000"/>
                  </a:glow>
                </a:effectLst>
              </a:rPr>
              <a:t>”</a:t>
            </a:r>
          </a:p>
          <a:p>
            <a:pPr algn="ctr">
              <a:buNone/>
            </a:pPr>
            <a:endParaRPr lang="en-US" sz="2000" dirty="0" smtClean="0">
              <a:effectLst>
                <a:glow rad="228600">
                  <a:srgbClr val="000000"/>
                </a:glow>
              </a:effectLst>
            </a:endParaRPr>
          </a:p>
          <a:p>
            <a:pPr algn="ctr">
              <a:buNone/>
            </a:pPr>
            <a:r>
              <a:rPr lang="en-US" sz="4000" dirty="0" smtClean="0">
                <a:effectLst>
                  <a:glow rad="228600">
                    <a:srgbClr val="000000"/>
                  </a:glow>
                </a:effectLst>
              </a:rPr>
              <a:t>God never condemned being lawful;</a:t>
            </a:r>
          </a:p>
          <a:p>
            <a:pPr algn="ctr">
              <a:buNone/>
            </a:pPr>
            <a:r>
              <a:rPr lang="en-US" sz="4000" dirty="0" smtClean="0">
                <a:effectLst>
                  <a:glow rad="228600">
                    <a:srgbClr val="000000"/>
                  </a:glow>
                </a:effectLst>
              </a:rPr>
              <a:t>God condemned lawlessness</a:t>
            </a:r>
          </a:p>
          <a:p>
            <a:pPr algn="ctr">
              <a:buNone/>
            </a:pPr>
            <a:endParaRPr lang="en-US" sz="2000" dirty="0" smtClean="0">
              <a:effectLst>
                <a:glow rad="228600">
                  <a:srgbClr val="000000"/>
                </a:glow>
              </a:effectLst>
            </a:endParaRPr>
          </a:p>
          <a:p>
            <a:pPr algn="ctr">
              <a:buNone/>
            </a:pPr>
            <a:r>
              <a:rPr lang="en-US" sz="4000" b="1" i="1" dirty="0" smtClean="0">
                <a:effectLst>
                  <a:glow rad="228600">
                    <a:srgbClr val="000000"/>
                  </a:glow>
                </a:effectLst>
              </a:rPr>
              <a:t>Depart from Me, </a:t>
            </a:r>
          </a:p>
          <a:p>
            <a:pPr algn="ctr">
              <a:buNone/>
            </a:pPr>
            <a:r>
              <a:rPr lang="en-US" sz="4000" b="1" i="1" dirty="0" smtClean="0">
                <a:effectLst>
                  <a:glow rad="228600">
                    <a:srgbClr val="000000"/>
                  </a:glow>
                </a:effectLst>
              </a:rPr>
              <a:t>you who practice lawlessness</a:t>
            </a:r>
            <a:r>
              <a:rPr lang="en-US" sz="4000" i="1" dirty="0" smtClean="0">
                <a:effectLst>
                  <a:glow rad="228600">
                    <a:srgbClr val="000000"/>
                  </a:glow>
                </a:effectLst>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a:xfrm>
            <a:off x="0" y="0"/>
            <a:ext cx="9144000" cy="5257800"/>
          </a:xfrm>
        </p:spPr>
        <p:txBody>
          <a:bodyPr>
            <a:noAutofit/>
          </a:bodyPr>
          <a:lstStyle/>
          <a:p>
            <a:pPr>
              <a:buNone/>
            </a:pPr>
            <a:r>
              <a:rPr lang="en-US" sz="4800" dirty="0" smtClean="0"/>
              <a:t>	</a:t>
            </a:r>
          </a:p>
          <a:p>
            <a:pPr>
              <a:buNone/>
            </a:pPr>
            <a:r>
              <a:rPr lang="en-US" sz="4800" dirty="0" smtClean="0">
                <a:effectLst>
                  <a:glow rad="228600">
                    <a:srgbClr val="000000"/>
                  </a:glow>
                </a:effectLst>
              </a:rPr>
              <a:t>	</a:t>
            </a:r>
            <a:r>
              <a:rPr lang="en-US" sz="5600" dirty="0" smtClean="0">
                <a:effectLst>
                  <a:glow rad="228600">
                    <a:srgbClr val="000000"/>
                  </a:glow>
                </a:effectLst>
              </a:rPr>
              <a:t>Believe in Jesus – Acts 16:16</a:t>
            </a:r>
          </a:p>
          <a:p>
            <a:pPr>
              <a:buNone/>
            </a:pPr>
            <a:r>
              <a:rPr lang="en-US" sz="5600" dirty="0" smtClean="0">
                <a:effectLst>
                  <a:glow rad="228600">
                    <a:srgbClr val="000000"/>
                  </a:glow>
                </a:effectLst>
              </a:rPr>
              <a:t>	Confess Jesus – Romans 10:9</a:t>
            </a:r>
          </a:p>
          <a:p>
            <a:pPr>
              <a:buNone/>
            </a:pPr>
            <a:r>
              <a:rPr lang="en-US" sz="5600" dirty="0" smtClean="0">
                <a:effectLst>
                  <a:glow rad="228600">
                    <a:srgbClr val="000000"/>
                  </a:glow>
                </a:effectLst>
              </a:rPr>
              <a:t>	Repent – Acts 2:38</a:t>
            </a:r>
          </a:p>
          <a:p>
            <a:pPr>
              <a:buNone/>
            </a:pPr>
            <a:r>
              <a:rPr lang="en-US" sz="5600" dirty="0" smtClean="0">
                <a:effectLst>
                  <a:glow rad="228600">
                    <a:srgbClr val="000000"/>
                  </a:glow>
                </a:effectLst>
              </a:rPr>
              <a:t>	Be Baptized – Acts 22:16</a:t>
            </a:r>
          </a:p>
          <a:p>
            <a:pPr>
              <a:buNone/>
            </a:pPr>
            <a:r>
              <a:rPr lang="en-US" sz="5600" dirty="0" smtClean="0">
                <a:effectLst>
                  <a:glow rad="228600">
                    <a:srgbClr val="000000"/>
                  </a:glow>
                </a:effectLst>
              </a:rPr>
              <a:t>	Live like Jesus – II John 9</a:t>
            </a:r>
            <a:endParaRPr lang="en-US" sz="5600" dirty="0">
              <a:effectLst>
                <a:glow rad="228600">
                  <a:srgbClr val="000000"/>
                </a:glow>
              </a:effectLst>
            </a:endParaRPr>
          </a:p>
        </p:txBody>
      </p:sp>
      <p:sp>
        <p:nvSpPr>
          <p:cNvPr id="6" name="Rounded Rectangle 5"/>
          <p:cNvSpPr/>
          <p:nvPr/>
        </p:nvSpPr>
        <p:spPr>
          <a:xfrm>
            <a:off x="0" y="137160"/>
            <a:ext cx="9144000" cy="6720839"/>
          </a:xfrm>
          <a:prstGeom prst="round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200" dirty="0" smtClean="0"/>
              <a:t>Romans 6:17 </a:t>
            </a:r>
          </a:p>
          <a:p>
            <a:pPr algn="ctr"/>
            <a:r>
              <a:rPr lang="en-US" sz="5200" dirty="0" smtClean="0"/>
              <a:t>But God be thanked that though you were slaves of sin, yet </a:t>
            </a:r>
            <a:r>
              <a:rPr lang="en-US" sz="5200" b="1" dirty="0" smtClean="0"/>
              <a:t>you obeyed from the heart that form of doctrine </a:t>
            </a:r>
            <a:r>
              <a:rPr lang="en-US" sz="5200" dirty="0" smtClean="0"/>
              <a:t>to which you were delivered.</a:t>
            </a:r>
            <a:endParaRPr lang="en-US" sz="52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Empty Words</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152400" y="1600200"/>
            <a:ext cx="8763000" cy="5257800"/>
          </a:xfrm>
        </p:spPr>
        <p:txBody>
          <a:bodyPr>
            <a:normAutofit/>
          </a:bodyPr>
          <a:lstStyle/>
          <a:p>
            <a:pPr>
              <a:buNone/>
            </a:pPr>
            <a:r>
              <a:rPr lang="en-US" sz="4400" dirty="0" smtClean="0">
                <a:effectLst>
                  <a:glow rad="228600">
                    <a:srgbClr val="000000"/>
                  </a:glow>
                </a:effectLst>
              </a:rPr>
              <a:t>	Empty Words – meaningless terms</a:t>
            </a:r>
          </a:p>
          <a:p>
            <a:pPr>
              <a:buNone/>
            </a:pPr>
            <a:endParaRPr lang="en-US" sz="2000" dirty="0" smtClean="0">
              <a:effectLst>
                <a:glow rad="228600">
                  <a:srgbClr val="000000"/>
                </a:glow>
              </a:effectLst>
            </a:endParaRPr>
          </a:p>
          <a:p>
            <a:pPr>
              <a:buNone/>
            </a:pPr>
            <a:r>
              <a:rPr lang="en-US" sz="4400" dirty="0" smtClean="0">
                <a:effectLst>
                  <a:glow rad="228600">
                    <a:srgbClr val="000000"/>
                  </a:glow>
                </a:effectLst>
              </a:rPr>
              <a:t>	Intention: to suggest a negative condition that cannot be challenged</a:t>
            </a:r>
            <a:endParaRPr lang="en-US" sz="2200" dirty="0" smtClean="0">
              <a:effectLst>
                <a:glow rad="228600">
                  <a:srgbClr val="000000"/>
                </a:glow>
              </a:effectLst>
            </a:endParaRPr>
          </a:p>
          <a:p>
            <a:pPr>
              <a:buNone/>
            </a:pPr>
            <a:r>
              <a:rPr lang="en-US" sz="4400" dirty="0" smtClean="0">
                <a:effectLst>
                  <a:glow rad="228600">
                    <a:srgbClr val="000000"/>
                  </a:glow>
                </a:effectLst>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Empty Words</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152400" y="1600200"/>
            <a:ext cx="8763000" cy="5257800"/>
          </a:xfrm>
        </p:spPr>
        <p:txBody>
          <a:bodyPr>
            <a:normAutofit/>
          </a:bodyPr>
          <a:lstStyle/>
          <a:p>
            <a:pPr>
              <a:buNone/>
            </a:pPr>
            <a:r>
              <a:rPr lang="en-US" sz="4400" dirty="0" smtClean="0">
                <a:effectLst>
                  <a:glow rad="228600">
                    <a:srgbClr val="000000"/>
                  </a:glow>
                </a:effectLst>
              </a:rPr>
              <a:t>	Empty Words – meaningless terms</a:t>
            </a:r>
          </a:p>
          <a:p>
            <a:pPr>
              <a:buNone/>
            </a:pPr>
            <a:endParaRPr lang="en-US" sz="2000" dirty="0" smtClean="0">
              <a:effectLst>
                <a:glow rad="228600">
                  <a:srgbClr val="000000"/>
                </a:glow>
              </a:effectLst>
            </a:endParaRPr>
          </a:p>
          <a:p>
            <a:pPr>
              <a:buNone/>
            </a:pPr>
            <a:r>
              <a:rPr lang="en-US" sz="4400" dirty="0" smtClean="0">
                <a:effectLst>
                  <a:glow rad="228600">
                    <a:srgbClr val="000000"/>
                  </a:glow>
                </a:effectLst>
              </a:rPr>
              <a:t>	Intention: to change the way we think about an idea</a:t>
            </a:r>
            <a:endParaRPr lang="en-US" sz="2200" dirty="0" smtClean="0">
              <a:effectLst>
                <a:glow rad="228600">
                  <a:srgbClr val="000000"/>
                </a:glow>
              </a:effectLst>
            </a:endParaRPr>
          </a:p>
          <a:p>
            <a:pPr>
              <a:buNone/>
            </a:pPr>
            <a:r>
              <a:rPr lang="en-US" sz="4400" dirty="0" smtClean="0">
                <a:effectLst>
                  <a:glow rad="228600">
                    <a:srgbClr val="000000"/>
                  </a:glow>
                </a:effectLst>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Empty Words</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152400" y="1600200"/>
            <a:ext cx="8763000" cy="5257800"/>
          </a:xfrm>
        </p:spPr>
        <p:txBody>
          <a:bodyPr>
            <a:normAutofit/>
          </a:bodyPr>
          <a:lstStyle/>
          <a:p>
            <a:pPr>
              <a:buNone/>
            </a:pPr>
            <a:r>
              <a:rPr lang="en-US" sz="4400" dirty="0" smtClean="0">
                <a:effectLst>
                  <a:glow rad="228600">
                    <a:srgbClr val="000000"/>
                  </a:glow>
                </a:effectLst>
              </a:rPr>
              <a:t>	Empty Words – meaningless terms</a:t>
            </a:r>
          </a:p>
          <a:p>
            <a:pPr>
              <a:buNone/>
            </a:pPr>
            <a:endParaRPr lang="en-US" sz="2000" dirty="0" smtClean="0">
              <a:effectLst>
                <a:glow rad="228600">
                  <a:srgbClr val="000000"/>
                </a:glow>
              </a:effectLst>
            </a:endParaRPr>
          </a:p>
          <a:p>
            <a:pPr>
              <a:buNone/>
            </a:pPr>
            <a:r>
              <a:rPr lang="en-US" sz="4400" dirty="0" smtClean="0">
                <a:effectLst>
                  <a:glow rad="228600">
                    <a:srgbClr val="000000"/>
                  </a:glow>
                </a:effectLst>
              </a:rPr>
              <a:t>	Identification: they are usually   NOT in the Bible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Empty Words</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152400" y="1600200"/>
            <a:ext cx="8610600" cy="5257800"/>
          </a:xfrm>
        </p:spPr>
        <p:txBody>
          <a:bodyPr>
            <a:normAutofit/>
          </a:bodyPr>
          <a:lstStyle/>
          <a:p>
            <a:pPr>
              <a:buNone/>
            </a:pPr>
            <a:r>
              <a:rPr lang="en-US" sz="4400" dirty="0" smtClean="0">
                <a:effectLst>
                  <a:glow rad="228600">
                    <a:srgbClr val="000000"/>
                  </a:glow>
                </a:effectLst>
              </a:rPr>
              <a:t>	Homophobic</a:t>
            </a:r>
          </a:p>
          <a:p>
            <a:pPr>
              <a:buNone/>
            </a:pPr>
            <a:r>
              <a:rPr lang="en-US" sz="4400" dirty="0" smtClean="0">
                <a:effectLst>
                  <a:glow rad="228600">
                    <a:srgbClr val="000000"/>
                  </a:glow>
                </a:effectLst>
              </a:rPr>
              <a:t>	Anti</a:t>
            </a:r>
          </a:p>
          <a:p>
            <a:pPr>
              <a:buNone/>
            </a:pPr>
            <a:r>
              <a:rPr lang="en-US" sz="4400" dirty="0" smtClean="0">
                <a:effectLst>
                  <a:glow rad="228600">
                    <a:srgbClr val="000000"/>
                  </a:glow>
                </a:effectLst>
              </a:rPr>
              <a:t>	Cult</a:t>
            </a:r>
          </a:p>
          <a:p>
            <a:pPr>
              <a:buNone/>
            </a:pPr>
            <a:r>
              <a:rPr lang="en-US" sz="4400" dirty="0" smtClean="0">
                <a:effectLst>
                  <a:glow rad="228600">
                    <a:srgbClr val="000000"/>
                  </a:glow>
                </a:effectLst>
              </a:rPr>
              <a:t>	Legalist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Empty Words</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152400" y="1600200"/>
            <a:ext cx="8610600" cy="5257800"/>
          </a:xfrm>
        </p:spPr>
        <p:txBody>
          <a:bodyPr>
            <a:normAutofit/>
          </a:bodyPr>
          <a:lstStyle/>
          <a:p>
            <a:pPr>
              <a:buNone/>
            </a:pPr>
            <a:r>
              <a:rPr lang="en-US" sz="4400" dirty="0" smtClean="0">
                <a:effectLst>
                  <a:glow rad="228600">
                    <a:srgbClr val="000000"/>
                  </a:glow>
                </a:effectLst>
              </a:rPr>
              <a:t>	Homophobic</a:t>
            </a:r>
          </a:p>
          <a:p>
            <a:pPr>
              <a:buNone/>
            </a:pPr>
            <a:r>
              <a:rPr lang="en-US" sz="4400" dirty="0" smtClean="0">
                <a:effectLst>
                  <a:glow rad="228600">
                    <a:srgbClr val="000000"/>
                  </a:glow>
                </a:effectLst>
              </a:rPr>
              <a:t>	Anti</a:t>
            </a:r>
          </a:p>
          <a:p>
            <a:pPr>
              <a:buNone/>
            </a:pPr>
            <a:r>
              <a:rPr lang="en-US" sz="4400" dirty="0" smtClean="0">
                <a:effectLst>
                  <a:glow rad="228600">
                    <a:srgbClr val="000000"/>
                  </a:glow>
                </a:effectLst>
              </a:rPr>
              <a:t>	Cult</a:t>
            </a:r>
          </a:p>
          <a:p>
            <a:pPr>
              <a:buNone/>
            </a:pPr>
            <a:r>
              <a:rPr lang="en-US" sz="4400" dirty="0" smtClean="0">
                <a:effectLst>
                  <a:glow rad="228600">
                    <a:srgbClr val="000000"/>
                  </a:glow>
                </a:effectLst>
              </a:rPr>
              <a:t>	</a:t>
            </a:r>
            <a:r>
              <a:rPr lang="en-US" sz="4400" dirty="0" smtClean="0">
                <a:solidFill>
                  <a:srgbClr val="FFFF00"/>
                </a:solidFill>
                <a:effectLst>
                  <a:glow rad="228600">
                    <a:srgbClr val="000000"/>
                  </a:glow>
                </a:effectLst>
              </a:rPr>
              <a:t>Legalist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What is Legalism</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457200" y="1600200"/>
            <a:ext cx="8458200" cy="5257800"/>
          </a:xfrm>
        </p:spPr>
        <p:txBody>
          <a:bodyPr>
            <a:normAutofit/>
          </a:bodyPr>
          <a:lstStyle/>
          <a:p>
            <a:pPr>
              <a:buNone/>
            </a:pPr>
            <a:r>
              <a:rPr lang="en-US" sz="4000" dirty="0" smtClean="0">
                <a:effectLst>
                  <a:glow rad="228600">
                    <a:srgbClr val="000000"/>
                  </a:glow>
                </a:effectLst>
              </a:rPr>
              <a:t>Literally: </a:t>
            </a:r>
            <a:r>
              <a:rPr lang="en-US" sz="4000" i="1" dirty="0" smtClean="0">
                <a:effectLst>
                  <a:glow rad="228600">
                    <a:srgbClr val="000000"/>
                  </a:glow>
                </a:effectLst>
              </a:rPr>
              <a:t>adherence, or the principle of strict adherence, to law </a:t>
            </a:r>
          </a:p>
          <a:p>
            <a:pPr>
              <a:buNone/>
            </a:pPr>
            <a:r>
              <a:rPr lang="en-US" sz="4000" dirty="0" smtClean="0">
                <a:effectLst>
                  <a:glow rad="228600">
                    <a:srgbClr val="000000"/>
                  </a:glow>
                </a:effectLst>
              </a:rPr>
              <a:t>Subjectively: </a:t>
            </a:r>
            <a:r>
              <a:rPr lang="en-US" sz="4000" i="1" dirty="0" smtClean="0">
                <a:effectLst>
                  <a:glow rad="228600">
                    <a:srgbClr val="000000"/>
                  </a:glow>
                </a:effectLst>
              </a:rPr>
              <a:t>strict, literal, or excessive conformity to the law or to a religious or moral code </a:t>
            </a:r>
          </a:p>
          <a:p>
            <a:pPr>
              <a:buNone/>
            </a:pPr>
            <a:r>
              <a:rPr lang="en-US" sz="4000" dirty="0" smtClean="0">
                <a:effectLst>
                  <a:glow rad="228600">
                    <a:srgbClr val="000000"/>
                  </a:glow>
                </a:effectLst>
              </a:rPr>
              <a:t>Usually: </a:t>
            </a:r>
            <a:r>
              <a:rPr lang="en-US" sz="4000" b="1" u="sng" dirty="0" smtClean="0">
                <a:effectLst>
                  <a:glow rad="228600">
                    <a:srgbClr val="000000"/>
                  </a:glow>
                </a:effectLst>
              </a:rPr>
              <a:t>anyone who obeys the Bible</a:t>
            </a:r>
          </a:p>
          <a:p>
            <a:pPr>
              <a:buNone/>
            </a:pPr>
            <a:endParaRPr lang="en-US" sz="4000" dirty="0" smtClean="0">
              <a:effectLst>
                <a:glow rad="228600">
                  <a:srgbClr val="000000"/>
                </a:glow>
              </a:effectLst>
            </a:endParaRPr>
          </a:p>
          <a:p>
            <a:pPr>
              <a:buNone/>
            </a:pPr>
            <a:endParaRPr lang="en-US" sz="4000" dirty="0" smtClean="0">
              <a:effectLst>
                <a:glow rad="228600">
                  <a:srgbClr val="000000"/>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9"/>
          </a:xfrm>
        </p:spPr>
        <p:txBody>
          <a:bodyPr>
            <a:noAutofit/>
          </a:bodyPr>
          <a:lstStyle/>
          <a:p>
            <a:r>
              <a:rPr lang="en-US" sz="6600" dirty="0" smtClean="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rPr>
              <a:t>What is Legalism</a:t>
            </a:r>
            <a:endParaRPr lang="en-US" sz="6600" dirty="0">
              <a:ln w="18415" cmpd="sng">
                <a:solidFill>
                  <a:srgbClr val="FFFFFF"/>
                </a:solidFill>
                <a:prstDash val="solid"/>
              </a:ln>
              <a:solidFill>
                <a:srgbClr val="FFFFFF"/>
              </a:solidFill>
              <a:effectLst>
                <a:glow rad="228600">
                  <a:srgbClr val="020103"/>
                </a:glow>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1508760"/>
            <a:ext cx="9144000" cy="5532120"/>
          </a:xfrm>
        </p:spPr>
        <p:txBody>
          <a:bodyPr>
            <a:normAutofit/>
          </a:bodyPr>
          <a:lstStyle/>
          <a:p>
            <a:pPr>
              <a:buNone/>
            </a:pPr>
            <a:r>
              <a:rPr lang="en-US" sz="5000" dirty="0" smtClean="0">
                <a:effectLst>
                  <a:glow rad="228600">
                    <a:srgbClr val="000000"/>
                  </a:glow>
                </a:effectLst>
              </a:rPr>
              <a:t>	</a:t>
            </a:r>
            <a:r>
              <a:rPr lang="en-US" sz="3600" i="1" dirty="0" smtClean="0">
                <a:effectLst>
                  <a:glow rad="228600">
                    <a:srgbClr val="000000"/>
                  </a:glow>
                </a:effectLst>
              </a:rPr>
              <a:t>If you teach that baptism is for the remission of sins, you are a legalist</a:t>
            </a:r>
          </a:p>
          <a:p>
            <a:pPr>
              <a:buNone/>
            </a:pPr>
            <a:endParaRPr lang="en-US" sz="1200" i="1" dirty="0" smtClean="0">
              <a:effectLst>
                <a:glow rad="228600">
                  <a:srgbClr val="000000"/>
                </a:glow>
              </a:effectLst>
            </a:endParaRPr>
          </a:p>
          <a:p>
            <a:pPr>
              <a:buNone/>
            </a:pPr>
            <a:r>
              <a:rPr lang="en-US" sz="3600" i="1" dirty="0" smtClean="0">
                <a:effectLst>
                  <a:glow rad="228600">
                    <a:srgbClr val="000000"/>
                  </a:glow>
                </a:effectLst>
              </a:rPr>
              <a:t>	If you teach Jesus’ law on marriage, divorce and remarriage, you are a legalist</a:t>
            </a:r>
          </a:p>
          <a:p>
            <a:pPr>
              <a:buNone/>
            </a:pPr>
            <a:endParaRPr lang="en-US" sz="1200" i="1" dirty="0" smtClean="0">
              <a:effectLst>
                <a:glow rad="228600">
                  <a:srgbClr val="000000"/>
                </a:glow>
              </a:effectLst>
            </a:endParaRPr>
          </a:p>
          <a:p>
            <a:pPr>
              <a:buNone/>
            </a:pPr>
            <a:r>
              <a:rPr lang="en-US" sz="3600" i="1" dirty="0" smtClean="0">
                <a:effectLst>
                  <a:glow rad="228600">
                    <a:srgbClr val="000000"/>
                  </a:glow>
                </a:effectLst>
              </a:rPr>
              <a:t>	If you teach that we must have authority to serve God acceptably, you are a legalist</a:t>
            </a:r>
            <a:endParaRPr lang="en-US" sz="3600" dirty="0" smtClean="0">
              <a:effectLst>
                <a:glow rad="228600">
                  <a:srgbClr val="000000"/>
                </a:glow>
              </a:effectLst>
            </a:endParaRPr>
          </a:p>
          <a:p>
            <a:pPr>
              <a:buNone/>
            </a:pPr>
            <a:endParaRPr lang="en-US" sz="4300" dirty="0" smtClean="0">
              <a:effectLst>
                <a:glow rad="228600">
                  <a:srgbClr val="000000"/>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15739</TotalTime>
  <Words>1136</Words>
  <Application>Microsoft Macintosh PowerPoint</Application>
  <PresentationFormat>On-screen Show (4:3)</PresentationFormat>
  <Paragraphs>143</Paragraphs>
  <Slides>26</Slides>
  <Notes>25</Notes>
  <HiddenSlides>0</HiddenSlides>
  <MMClips>0</MMClips>
  <ScaleCrop>false</ScaleCrop>
  <HeadingPairs>
    <vt:vector size="4" baseType="variant">
      <vt:variant>
        <vt:lpstr>Design Template</vt:lpstr>
      </vt:variant>
      <vt:variant>
        <vt:i4>1</vt:i4>
      </vt:variant>
      <vt:variant>
        <vt:lpstr>Slide Titles</vt:lpstr>
      </vt:variant>
      <vt:variant>
        <vt:i4>26</vt:i4>
      </vt:variant>
    </vt:vector>
  </HeadingPairs>
  <TitlesOfParts>
    <vt:vector size="27" baseType="lpstr">
      <vt:lpstr>Office Theme</vt:lpstr>
      <vt:lpstr>Empty Words</vt:lpstr>
      <vt:lpstr>Empty Words</vt:lpstr>
      <vt:lpstr>Empty Words</vt:lpstr>
      <vt:lpstr>Empty Words</vt:lpstr>
      <vt:lpstr>Empty Words</vt:lpstr>
      <vt:lpstr>Empty Words</vt:lpstr>
      <vt:lpstr>Empty Words</vt:lpstr>
      <vt:lpstr>What is Legalism</vt:lpstr>
      <vt:lpstr>What is Legalism</vt:lpstr>
      <vt:lpstr>What is Legalism</vt:lpstr>
      <vt:lpstr>Problems</vt:lpstr>
      <vt:lpstr>Problems</vt:lpstr>
      <vt:lpstr>Problems</vt:lpstr>
      <vt:lpstr>Problems</vt:lpstr>
      <vt:lpstr>Jesus the Legalist</vt:lpstr>
      <vt:lpstr>Jesus the Legalist</vt:lpstr>
      <vt:lpstr>Paul the Legalist</vt:lpstr>
      <vt:lpstr>John the Legalist</vt:lpstr>
      <vt:lpstr>James the Legalist</vt:lpstr>
      <vt:lpstr>Moses the Legalist</vt:lpstr>
      <vt:lpstr>David the Legalist</vt:lpstr>
      <vt:lpstr>The Error of Illegalism</vt:lpstr>
      <vt:lpstr>The Error of Illegalism</vt:lpstr>
      <vt:lpstr>The Error of Illegalism</vt:lpstr>
      <vt:lpstr>The Error of Illegalism</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dc:creator>
  <cp:lastModifiedBy>Kyle Pope</cp:lastModifiedBy>
  <cp:revision>692</cp:revision>
  <dcterms:created xsi:type="dcterms:W3CDTF">2014-11-11T23:52:37Z</dcterms:created>
  <dcterms:modified xsi:type="dcterms:W3CDTF">2014-11-11T23:53:41Z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fo 1">
    <vt:lpwstr/>
  </property>
  <property fmtid="{D5CDD505-2E9C-101B-9397-08002B2CF9AE}" pid="3" name="Info 2">
    <vt:lpwstr/>
  </property>
  <property fmtid="{D5CDD505-2E9C-101B-9397-08002B2CF9AE}" pid="4" name="Info 3">
    <vt:lpwstr/>
  </property>
  <property fmtid="{D5CDD505-2E9C-101B-9397-08002B2CF9AE}" pid="5" name="Info 4">
    <vt:lpwstr/>
  </property>
</Properties>
</file>