
<file path=[Content_Types].xml><?xml version="1.0" encoding="utf-8"?>
<Types xmlns="http://schemas.openxmlformats.org/package/2006/content-types">
  <Override PartName="/ppt/slideLayouts/slideLayout4.xml" ContentType="application/vnd.openxmlformats-officedocument.presentationml.slideLayout+xml"/>
  <Default Extension="jpeg" ContentType="image/jpeg"/>
  <Override PartName="/ppt/slideLayouts/slideLayout6.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Default Extension="rels" ContentType="application/vnd.openxmlformats-package.relationship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1.xml" ContentType="application/vnd.openxmlformats-officedocument.presentationml.slideLayout+xml"/>
  <Override PartName="/ppt/slideLayouts/slideLayout11.xml" ContentType="application/vnd.openxmlformats-officedocument.presentationml.slideLayout+xml"/>
  <Override PartName="/ppt/slides/slide9.xml" ContentType="application/vnd.openxmlformats-officedocument.presentationml.slide+xml"/>
  <Default Extension="xml" ContentType="application/xml"/>
  <Override PartName="/ppt/slideLayouts/slideLayout3.xml" ContentType="application/vnd.openxmlformats-officedocument.presentationml.slideLayout+xml"/>
  <Override PartName="/ppt/slides/slide2.xml" ContentType="application/vnd.openxmlformats-officedocument.presentationml.slide+xml"/>
  <Override PartName="/docProps/app.xml" ContentType="application/vnd.openxmlformats-officedocument.extended-properties+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s/slide4.xml" ContentType="application/vnd.openxmlformats-officedocument.presentationml.slide+xml"/>
  <Override PartName="/ppt/viewProps.xml" ContentType="application/vnd.openxmlformats-officedocument.presentationml.viewProps+xml"/>
  <Override PartName="/ppt/slideLayouts/slideLayout7.xml" ContentType="application/vnd.openxmlformats-officedocument.presentationml.slideLayout+xml"/>
  <Override PartName="/ppt/slides/slide6.xml" ContentType="application/vnd.openxmlformats-officedocument.presentationml.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s/slide8.xml" ContentType="application/vnd.openxmlformats-officedocument.presentationml.slide+xml"/>
  <Override PartName="/ppt/slideLayouts/slideLayout2.xml" ContentType="application/vnd.openxmlformats-officedocument.presentationml.slideLayout+xml"/>
  <Override PartName="/ppt/presentation.xml" ContentType="application/vnd.openxmlformats-officedocument.presentationml.presentation.main+xml"/>
  <Default Extension="bin" ContentType="application/vnd.openxmlformats-officedocument.presentationml.printerSettings"/>
  <Override PartName="/ppt/slides/slide1.xml" ContentType="application/vnd.openxmlformats-officedocument.presentationml.slide+xml"/>
  <Override PartName="/ppt/presProps.xml" ContentType="application/vnd.openxmlformats-officedocument.presentationml.presProps+xml"/>
  <Override PartName="/ppt/tableStyles.xml" ContentType="application/vnd.openxmlformats-officedocument.presentationml.tableStyles+xml"/>
  <Override PartName="/ppt/theme/theme1.xml" ContentType="application/vnd.openxmlformats-officedocument.theme+xml"/>
  <Override PartName="/ppt/slides/slide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7" r:id="rId2"/>
    <p:sldId id="265"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horzBarState="maximized">
    <p:restoredLeft sz="15620"/>
    <p:restoredTop sz="94660"/>
  </p:normalViewPr>
  <p:slideViewPr>
    <p:cSldViewPr snapToGrid="0" snapToObjects="1">
      <p:cViewPr varScale="1">
        <p:scale>
          <a:sx n="105" d="100"/>
          <a:sy n="105" d="100"/>
        </p:scale>
        <p:origin x="-336"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71D5157-4AD5-8342-AD14-E60F65EA9DB2}" type="datetimeFigureOut">
              <a:rPr lang="en-US" smtClean="0"/>
              <a:pPr/>
              <a:t>9/15/14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65C154B-70BD-AF44-B487-1DE17F6CD42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71D5157-4AD5-8342-AD14-E60F65EA9DB2}" type="datetimeFigureOut">
              <a:rPr lang="en-US" smtClean="0"/>
              <a:pPr/>
              <a:t>9/15/14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65C154B-70BD-AF44-B487-1DE17F6CD42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71D5157-4AD5-8342-AD14-E60F65EA9DB2}" type="datetimeFigureOut">
              <a:rPr lang="en-US" smtClean="0"/>
              <a:pPr/>
              <a:t>9/15/14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65C154B-70BD-AF44-B487-1DE17F6CD42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71D5157-4AD5-8342-AD14-E60F65EA9DB2}" type="datetimeFigureOut">
              <a:rPr lang="en-US" smtClean="0"/>
              <a:pPr/>
              <a:t>9/15/14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65C154B-70BD-AF44-B487-1DE17F6CD42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71D5157-4AD5-8342-AD14-E60F65EA9DB2}" type="datetimeFigureOut">
              <a:rPr lang="en-US" smtClean="0"/>
              <a:pPr/>
              <a:t>9/15/14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65C154B-70BD-AF44-B487-1DE17F6CD42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071D5157-4AD5-8342-AD14-E60F65EA9DB2}" type="datetimeFigureOut">
              <a:rPr lang="en-US" smtClean="0"/>
              <a:pPr/>
              <a:t>9/15/14</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165C154B-70BD-AF44-B487-1DE17F6CD42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071D5157-4AD5-8342-AD14-E60F65EA9DB2}" type="datetimeFigureOut">
              <a:rPr lang="en-US" smtClean="0"/>
              <a:pPr/>
              <a:t>9/15/14</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165C154B-70BD-AF44-B487-1DE17F6CD42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071D5157-4AD5-8342-AD14-E60F65EA9DB2}" type="datetimeFigureOut">
              <a:rPr lang="en-US" smtClean="0"/>
              <a:pPr/>
              <a:t>9/15/14</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165C154B-70BD-AF44-B487-1DE17F6CD42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071D5157-4AD5-8342-AD14-E60F65EA9DB2}" type="datetimeFigureOut">
              <a:rPr lang="en-US" smtClean="0"/>
              <a:pPr/>
              <a:t>9/15/14</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165C154B-70BD-AF44-B487-1DE17F6CD42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071D5157-4AD5-8342-AD14-E60F65EA9DB2}" type="datetimeFigureOut">
              <a:rPr lang="en-US" smtClean="0"/>
              <a:pPr/>
              <a:t>9/15/14</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165C154B-70BD-AF44-B487-1DE17F6CD42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071D5157-4AD5-8342-AD14-E60F65EA9DB2}" type="datetimeFigureOut">
              <a:rPr lang="en-US" smtClean="0"/>
              <a:pPr/>
              <a:t>9/15/14</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165C154B-70BD-AF44-B487-1DE17F6CD42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pic>
        <p:nvPicPr>
          <p:cNvPr id="7" name="Picture 6" descr="brown round"/>
          <p:cNvPicPr>
            <a:picLocks noChangeAspect="1" noChangeArrowheads="1"/>
          </p:cNvPicPr>
          <p:nvPr userDrawn="1"/>
        </p:nvPicPr>
        <p:blipFill>
          <a:blip r:embed="rId13" cstate="print">
            <a:lum bright="-16000"/>
          </a:blip>
          <a:srcRect/>
          <a:stretch>
            <a:fillRect/>
          </a:stretch>
        </p:blipFill>
        <p:spPr bwMode="auto">
          <a:xfrm rot="10800000">
            <a:off x="0" y="-1"/>
            <a:ext cx="9144000" cy="6858000"/>
          </a:xfrm>
          <a:prstGeom prst="rect">
            <a:avLst/>
          </a:prstGeom>
          <a:noFill/>
        </p:spPr>
      </p:pic>
      <p:sp>
        <p:nvSpPr>
          <p:cNvPr id="2" name="Title Placeholder 1"/>
          <p:cNvSpPr>
            <a:spLocks noGrp="1"/>
          </p:cNvSpPr>
          <p:nvPr>
            <p:ph type="title"/>
          </p:nvPr>
        </p:nvSpPr>
        <p:spPr>
          <a:xfrm>
            <a:off x="457200" y="686772"/>
            <a:ext cx="8229600" cy="1143000"/>
          </a:xfrm>
          <a:prstGeom prst="rect">
            <a:avLst/>
          </a:prstGeom>
          <a:effectLst>
            <a:outerShdw blurRad="50800" dist="38100" dir="2700000">
              <a:srgbClr val="000000">
                <a:alpha val="43000"/>
              </a:srgbClr>
            </a:outerShdw>
          </a:effectLst>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2134428"/>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457200" rtl="0" eaLnBrk="1" latinLnBrk="0" hangingPunct="1">
        <a:spcBef>
          <a:spcPct val="0"/>
        </a:spcBef>
        <a:buNone/>
        <a:defRPr sz="4400" b="1" kern="1200">
          <a:solidFill>
            <a:schemeClr val="bg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b="1"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b="1"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b="1"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b="1"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b="1"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6000" dirty="0" smtClean="0"/>
              <a:t>1 Corinthians 1:10 </a:t>
            </a:r>
            <a:endParaRPr lang="en-US" sz="6000" dirty="0"/>
          </a:p>
        </p:txBody>
      </p:sp>
      <p:sp>
        <p:nvSpPr>
          <p:cNvPr id="3" name="Content Placeholder 2"/>
          <p:cNvSpPr>
            <a:spLocks noGrp="1"/>
          </p:cNvSpPr>
          <p:nvPr>
            <p:ph idx="1"/>
          </p:nvPr>
        </p:nvSpPr>
        <p:spPr>
          <a:xfrm>
            <a:off x="457200" y="2134428"/>
            <a:ext cx="8229599" cy="4106715"/>
          </a:xfrm>
        </p:spPr>
        <p:txBody>
          <a:bodyPr>
            <a:normAutofit fontScale="92500"/>
          </a:bodyPr>
          <a:lstStyle/>
          <a:p>
            <a:pPr indent="-4763">
              <a:buNone/>
            </a:pPr>
            <a:r>
              <a:rPr lang="en-US" sz="4000" dirty="0" smtClean="0">
                <a:solidFill>
                  <a:schemeClr val="accent6">
                    <a:lumMod val="40000"/>
                    <a:lumOff val="60000"/>
                  </a:schemeClr>
                </a:solidFill>
                <a:effectLst>
                  <a:outerShdw blurRad="50800" dist="38100" dir="2700000">
                    <a:srgbClr val="000000">
                      <a:alpha val="43000"/>
                    </a:srgbClr>
                  </a:outerShdw>
                </a:effectLst>
              </a:rPr>
              <a:t>“Now I plead with you, brethren, by the name of our Lord Jesus Christ, that you all speak the same thing, and that there be no divisions among you, but that you be perfectly joined together in the same mind and in the same judgment” (NKJV).</a:t>
            </a:r>
            <a:endParaRPr lang="en-US" sz="3200" dirty="0">
              <a:solidFill>
                <a:schemeClr val="accent6">
                  <a:lumMod val="40000"/>
                  <a:lumOff val="60000"/>
                </a:schemeClr>
              </a:solidFill>
              <a:effectLst>
                <a:outerShdw blurRad="50800" dist="38100" dir="2700000">
                  <a:srgbClr val="000000">
                    <a:alpha val="43000"/>
                  </a:srgbClr>
                </a:outerShd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par>
                                <p:cTn id="10" presetID="29"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3"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4"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7000" dirty="0" smtClean="0"/>
              <a:t>Causing Division</a:t>
            </a:r>
            <a:endParaRPr lang="en-US" sz="7000" dirty="0"/>
          </a:p>
        </p:txBody>
      </p:sp>
      <p:sp>
        <p:nvSpPr>
          <p:cNvPr id="3" name="Content Placeholder 2"/>
          <p:cNvSpPr>
            <a:spLocks noGrp="1"/>
          </p:cNvSpPr>
          <p:nvPr>
            <p:ph idx="1"/>
          </p:nvPr>
        </p:nvSpPr>
        <p:spPr>
          <a:xfrm>
            <a:off x="1209524" y="2134428"/>
            <a:ext cx="7477275" cy="4525963"/>
          </a:xfrm>
        </p:spPr>
        <p:txBody>
          <a:bodyPr>
            <a:normAutofit/>
          </a:bodyPr>
          <a:lstStyle/>
          <a:p>
            <a:pPr>
              <a:buNone/>
            </a:pPr>
            <a:r>
              <a:rPr lang="en-US" sz="4000" dirty="0" smtClean="0">
                <a:solidFill>
                  <a:schemeClr val="accent6">
                    <a:lumMod val="40000"/>
                    <a:lumOff val="60000"/>
                  </a:schemeClr>
                </a:solidFill>
                <a:effectLst>
                  <a:outerShdw blurRad="50800" dist="38100" dir="2700000">
                    <a:srgbClr val="000000">
                      <a:alpha val="43000"/>
                    </a:srgbClr>
                  </a:outerShdw>
                </a:effectLst>
              </a:rPr>
              <a:t>I. God hates one who sows discord among brethren (Prov. 6:16-19).</a:t>
            </a:r>
          </a:p>
          <a:p>
            <a:pPr marL="968375" lvl="1" indent="-511175">
              <a:buNone/>
            </a:pPr>
            <a:r>
              <a:rPr lang="en-US" sz="3600" dirty="0" smtClean="0">
                <a:solidFill>
                  <a:schemeClr val="accent6">
                    <a:lumMod val="40000"/>
                    <a:lumOff val="60000"/>
                  </a:schemeClr>
                </a:solidFill>
                <a:effectLst>
                  <a:outerShdw blurRad="50800" dist="38100" dir="2700000">
                    <a:srgbClr val="000000">
                      <a:alpha val="43000"/>
                    </a:srgbClr>
                  </a:outerShdw>
                </a:effectLst>
              </a:rPr>
              <a:t>A. “Discord” Heb. </a:t>
            </a:r>
            <a:r>
              <a:rPr lang="en-US" sz="3600" i="1" dirty="0" err="1" smtClean="0">
                <a:solidFill>
                  <a:schemeClr val="accent6">
                    <a:lumMod val="40000"/>
                    <a:lumOff val="60000"/>
                  </a:schemeClr>
                </a:solidFill>
                <a:effectLst>
                  <a:outerShdw blurRad="50800" dist="38100" dir="2700000">
                    <a:srgbClr val="000000">
                      <a:alpha val="43000"/>
                    </a:srgbClr>
                  </a:outerShdw>
                </a:effectLst>
              </a:rPr>
              <a:t>m</a:t>
            </a:r>
            <a:r>
              <a:rPr lang="en-US" sz="3600" i="1" baseline="30000" dirty="0" err="1" smtClean="0">
                <a:solidFill>
                  <a:schemeClr val="accent6">
                    <a:lumMod val="40000"/>
                    <a:lumOff val="60000"/>
                  </a:schemeClr>
                </a:solidFill>
                <a:effectLst>
                  <a:outerShdw blurRad="50800" dist="38100" dir="2700000">
                    <a:srgbClr val="000000">
                      <a:alpha val="43000"/>
                    </a:srgbClr>
                  </a:outerShdw>
                </a:effectLst>
              </a:rPr>
              <a:t>e</a:t>
            </a:r>
            <a:r>
              <a:rPr lang="en-US" sz="3600" i="1" dirty="0" err="1" smtClean="0">
                <a:solidFill>
                  <a:schemeClr val="accent6">
                    <a:lumMod val="40000"/>
                    <a:lumOff val="60000"/>
                  </a:schemeClr>
                </a:solidFill>
                <a:effectLst>
                  <a:outerShdw blurRad="50800" dist="38100" dir="2700000">
                    <a:srgbClr val="000000">
                      <a:alpha val="43000"/>
                    </a:srgbClr>
                  </a:outerShdw>
                </a:effectLst>
              </a:rPr>
              <a:t>dan</a:t>
            </a:r>
            <a:r>
              <a:rPr lang="en-US" sz="3600" dirty="0" smtClean="0">
                <a:solidFill>
                  <a:schemeClr val="accent6">
                    <a:lumMod val="40000"/>
                    <a:lumOff val="60000"/>
                  </a:schemeClr>
                </a:solidFill>
                <a:effectLst>
                  <a:outerShdw blurRad="50800" dist="38100" dir="2700000">
                    <a:srgbClr val="000000">
                      <a:alpha val="43000"/>
                    </a:srgbClr>
                  </a:outerShdw>
                </a:effectLst>
              </a:rPr>
              <a:t> “strife or contention” (BDB).</a:t>
            </a:r>
            <a:r>
              <a:rPr lang="en-US" sz="3600" dirty="0" smtClean="0">
                <a:solidFill>
                  <a:schemeClr val="accent6">
                    <a:lumMod val="40000"/>
                    <a:lumOff val="60000"/>
                  </a:schemeClr>
                </a:solidFill>
              </a:rPr>
              <a:t>  </a:t>
            </a:r>
          </a:p>
          <a:p>
            <a:pPr marL="968375" lvl="1" indent="-511175">
              <a:buNone/>
            </a:pPr>
            <a:r>
              <a:rPr lang="en-US" sz="3600" dirty="0" smtClean="0">
                <a:solidFill>
                  <a:schemeClr val="accent6">
                    <a:lumMod val="40000"/>
                    <a:lumOff val="60000"/>
                  </a:schemeClr>
                </a:solidFill>
                <a:effectLst>
                  <a:outerShdw blurRad="50800" dist="38100" dir="2700000">
                    <a:srgbClr val="000000">
                      <a:alpha val="43000"/>
                    </a:srgbClr>
                  </a:outerShdw>
                </a:effectLst>
              </a:rPr>
              <a:t>B. We can sow peace or stir up strife.</a:t>
            </a:r>
          </a:p>
          <a:p>
            <a:pPr marL="1368425" lvl="2" indent="-511175">
              <a:buNone/>
            </a:pPr>
            <a:r>
              <a:rPr lang="en-US" sz="3200" dirty="0" smtClean="0">
                <a:solidFill>
                  <a:schemeClr val="accent6">
                    <a:lumMod val="40000"/>
                    <a:lumOff val="60000"/>
                  </a:schemeClr>
                </a:solidFill>
                <a:effectLst>
                  <a:outerShdw blurRad="50800" dist="38100" dir="2700000">
                    <a:srgbClr val="000000">
                      <a:alpha val="43000"/>
                    </a:srgbClr>
                  </a:outerShdw>
                </a:effectLst>
              </a:rPr>
              <a:t>1. God hates this behavior.</a:t>
            </a:r>
            <a:endParaRPr lang="en-US" sz="3200" dirty="0">
              <a:solidFill>
                <a:schemeClr val="accent6">
                  <a:lumMod val="40000"/>
                  <a:lumOff val="60000"/>
                </a:schemeClr>
              </a:solidFill>
              <a:effectLst>
                <a:outerShdw blurRad="50800" dist="38100" dir="2700000">
                  <a:srgbClr val="000000">
                    <a:alpha val="43000"/>
                  </a:srgbClr>
                </a:outerShdw>
              </a:effectLst>
            </a:endParaRPr>
          </a:p>
        </p:txBody>
      </p:sp>
      <p:pic>
        <p:nvPicPr>
          <p:cNvPr id="4" name="Picture 3" descr="19023.jpg"/>
          <p:cNvPicPr>
            <a:picLocks noChangeAspect="1"/>
          </p:cNvPicPr>
          <p:nvPr/>
        </p:nvPicPr>
        <p:blipFill>
          <a:blip r:embed="rId2">
            <a:clrChange>
              <a:clrFrom>
                <a:srgbClr val="FFFFFF"/>
              </a:clrFrom>
              <a:clrTo>
                <a:srgbClr val="FFFFFF">
                  <a:alpha val="0"/>
                </a:srgbClr>
              </a:clrTo>
            </a:clrChange>
          </a:blip>
          <a:srcRect r="25106"/>
          <a:stretch>
            <a:fillRect/>
          </a:stretch>
        </p:blipFill>
        <p:spPr>
          <a:xfrm flipH="1">
            <a:off x="0" y="3095625"/>
            <a:ext cx="2436240" cy="3762375"/>
          </a:xfrm>
          <a:prstGeom prst="rect">
            <a:avLst/>
          </a:prstGeom>
          <a:effectLst>
            <a:outerShdw blurRad="50800" dist="101600" dir="6120000">
              <a:srgbClr val="000000">
                <a:alpha val="43000"/>
              </a:srgbClr>
            </a:outerShdw>
          </a:effec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Picture 3" descr="19023.jpg"/>
          <p:cNvPicPr>
            <a:picLocks noChangeAspect="1"/>
          </p:cNvPicPr>
          <p:nvPr/>
        </p:nvPicPr>
        <p:blipFill>
          <a:blip r:embed="rId2">
            <a:clrChange>
              <a:clrFrom>
                <a:srgbClr val="FFFFFF"/>
              </a:clrFrom>
              <a:clrTo>
                <a:srgbClr val="FFFFFF">
                  <a:alpha val="0"/>
                </a:srgbClr>
              </a:clrTo>
            </a:clrChange>
          </a:blip>
          <a:srcRect r="25106"/>
          <a:stretch>
            <a:fillRect/>
          </a:stretch>
        </p:blipFill>
        <p:spPr>
          <a:xfrm flipH="1">
            <a:off x="0" y="3095625"/>
            <a:ext cx="2436240" cy="3762375"/>
          </a:xfrm>
          <a:prstGeom prst="rect">
            <a:avLst/>
          </a:prstGeom>
          <a:effectLst>
            <a:outerShdw blurRad="50800" dist="101600" dir="6120000">
              <a:srgbClr val="000000">
                <a:alpha val="43000"/>
              </a:srgbClr>
            </a:outerShdw>
          </a:effectLst>
        </p:spPr>
      </p:pic>
      <p:sp>
        <p:nvSpPr>
          <p:cNvPr id="2" name="Title 1"/>
          <p:cNvSpPr>
            <a:spLocks noGrp="1"/>
          </p:cNvSpPr>
          <p:nvPr>
            <p:ph type="title"/>
          </p:nvPr>
        </p:nvSpPr>
        <p:spPr/>
        <p:txBody>
          <a:bodyPr>
            <a:noAutofit/>
          </a:bodyPr>
          <a:lstStyle/>
          <a:p>
            <a:r>
              <a:rPr lang="en-US" sz="7000" dirty="0" smtClean="0"/>
              <a:t>Causing Division</a:t>
            </a:r>
            <a:endParaRPr lang="en-US" sz="7000" dirty="0"/>
          </a:p>
        </p:txBody>
      </p:sp>
      <p:sp>
        <p:nvSpPr>
          <p:cNvPr id="3" name="Content Placeholder 2"/>
          <p:cNvSpPr>
            <a:spLocks noGrp="1"/>
          </p:cNvSpPr>
          <p:nvPr>
            <p:ph idx="1"/>
          </p:nvPr>
        </p:nvSpPr>
        <p:spPr>
          <a:xfrm>
            <a:off x="1209524" y="2134428"/>
            <a:ext cx="7477275" cy="4525963"/>
          </a:xfrm>
        </p:spPr>
        <p:txBody>
          <a:bodyPr>
            <a:normAutofit fontScale="85000" lnSpcReduction="20000"/>
          </a:bodyPr>
          <a:lstStyle/>
          <a:p>
            <a:pPr marL="520700" indent="-520700">
              <a:buNone/>
            </a:pPr>
            <a:r>
              <a:rPr lang="en-US" sz="4000" dirty="0" smtClean="0">
                <a:solidFill>
                  <a:schemeClr val="accent6">
                    <a:lumMod val="40000"/>
                    <a:lumOff val="60000"/>
                  </a:schemeClr>
                </a:solidFill>
                <a:effectLst>
                  <a:outerShdw blurRad="50800" dist="38100" dir="2700000">
                    <a:srgbClr val="000000">
                      <a:alpha val="43000"/>
                    </a:srgbClr>
                  </a:outerShdw>
                </a:effectLst>
              </a:rPr>
              <a:t>II. Sensual persons who do not have the Spirit “cause divisions” (Jude 17-19).</a:t>
            </a:r>
          </a:p>
          <a:p>
            <a:pPr marL="968375" lvl="1" indent="-511175">
              <a:buNone/>
            </a:pPr>
            <a:r>
              <a:rPr lang="en-US" sz="3600" dirty="0" smtClean="0">
                <a:solidFill>
                  <a:schemeClr val="accent6">
                    <a:lumMod val="40000"/>
                    <a:lumOff val="60000"/>
                  </a:schemeClr>
                </a:solidFill>
                <a:effectLst>
                  <a:outerShdw blurRad="50800" dist="38100" dir="2700000">
                    <a:srgbClr val="000000">
                      <a:alpha val="43000"/>
                    </a:srgbClr>
                  </a:outerShdw>
                </a:effectLst>
              </a:rPr>
              <a:t>A. “Sensual” Gr. </a:t>
            </a:r>
            <a:r>
              <a:rPr lang="en-US" sz="3600" i="1" dirty="0" err="1" smtClean="0">
                <a:solidFill>
                  <a:schemeClr val="accent6">
                    <a:lumMod val="40000"/>
                    <a:lumOff val="60000"/>
                  </a:schemeClr>
                </a:solidFill>
                <a:effectLst>
                  <a:outerShdw blurRad="50800" dist="38100" dir="2700000">
                    <a:srgbClr val="000000">
                      <a:alpha val="43000"/>
                    </a:srgbClr>
                  </a:outerShdw>
                </a:effectLst>
              </a:rPr>
              <a:t>psuchikos</a:t>
            </a:r>
            <a:r>
              <a:rPr lang="en-US" sz="3600" dirty="0" smtClean="0">
                <a:solidFill>
                  <a:schemeClr val="accent6">
                    <a:lumMod val="40000"/>
                    <a:lumOff val="60000"/>
                  </a:schemeClr>
                </a:solidFill>
                <a:effectLst>
                  <a:outerShdw blurRad="50800" dist="38100" dir="2700000">
                    <a:srgbClr val="000000">
                      <a:alpha val="43000"/>
                    </a:srgbClr>
                  </a:outerShdw>
                </a:effectLst>
              </a:rPr>
              <a:t>. Prop. “pertaining to the soul.”</a:t>
            </a:r>
          </a:p>
          <a:p>
            <a:pPr marL="1368425" lvl="2" indent="-511175">
              <a:buNone/>
            </a:pPr>
            <a:r>
              <a:rPr lang="en-US" sz="3200" dirty="0" smtClean="0">
                <a:solidFill>
                  <a:schemeClr val="accent6">
                    <a:lumMod val="40000"/>
                    <a:lumOff val="60000"/>
                  </a:schemeClr>
                </a:solidFill>
                <a:effectLst>
                  <a:outerShdw blurRad="50800" dist="38100" dir="2700000">
                    <a:srgbClr val="000000">
                      <a:alpha val="43000"/>
                    </a:srgbClr>
                  </a:outerShdw>
                </a:effectLst>
              </a:rPr>
              <a:t>1. When used in contrast to the spirit—following emotion, feeling, or desire. </a:t>
            </a:r>
            <a:r>
              <a:rPr lang="en-US" sz="3200" dirty="0" smtClean="0">
                <a:solidFill>
                  <a:schemeClr val="accent6">
                    <a:lumMod val="40000"/>
                    <a:lumOff val="60000"/>
                  </a:schemeClr>
                </a:solidFill>
              </a:rPr>
              <a:t>  </a:t>
            </a:r>
          </a:p>
          <a:p>
            <a:pPr marL="968375" lvl="1" indent="-511175">
              <a:buNone/>
            </a:pPr>
            <a:r>
              <a:rPr lang="en-US" sz="3600" dirty="0" smtClean="0">
                <a:solidFill>
                  <a:schemeClr val="accent6">
                    <a:lumMod val="40000"/>
                    <a:lumOff val="60000"/>
                  </a:schemeClr>
                </a:solidFill>
                <a:effectLst>
                  <a:outerShdw blurRad="50800" dist="38100" dir="2700000">
                    <a:srgbClr val="000000">
                      <a:alpha val="43000"/>
                    </a:srgbClr>
                  </a:outerShdw>
                </a:effectLst>
              </a:rPr>
              <a:t>B. “Cause divisions” Gr. </a:t>
            </a:r>
            <a:r>
              <a:rPr lang="en-US" sz="3600" i="1" dirty="0" err="1" smtClean="0">
                <a:solidFill>
                  <a:schemeClr val="accent6">
                    <a:lumMod val="40000"/>
                    <a:lumOff val="60000"/>
                  </a:schemeClr>
                </a:solidFill>
                <a:effectLst>
                  <a:outerShdw blurRad="50800" dist="38100" dir="2700000">
                    <a:srgbClr val="000000">
                      <a:alpha val="43000"/>
                    </a:srgbClr>
                  </a:outerShdw>
                </a:effectLst>
              </a:rPr>
              <a:t>apodiorizo</a:t>
            </a:r>
            <a:r>
              <a:rPr lang="en-US" sz="3600" dirty="0" smtClean="0">
                <a:solidFill>
                  <a:schemeClr val="accent6">
                    <a:lumMod val="40000"/>
                    <a:lumOff val="60000"/>
                  </a:schemeClr>
                </a:solidFill>
                <a:effectLst>
                  <a:outerShdw blurRad="50800" dist="38100" dir="2700000">
                    <a:srgbClr val="000000">
                      <a:alpha val="43000"/>
                    </a:srgbClr>
                  </a:outerShdw>
                </a:effectLst>
              </a:rPr>
              <a:t>  “to disjoin, part, separate from another” (Thayer).</a:t>
            </a:r>
          </a:p>
          <a:p>
            <a:pPr marL="1196975" lvl="2" indent="-339725">
              <a:buNone/>
            </a:pPr>
            <a:r>
              <a:rPr lang="en-US" sz="3200" dirty="0" smtClean="0">
                <a:solidFill>
                  <a:schemeClr val="accent6">
                    <a:lumMod val="40000"/>
                    <a:lumOff val="60000"/>
                  </a:schemeClr>
                </a:solidFill>
                <a:effectLst>
                  <a:outerShdw blurRad="50800" dist="38100" dir="2700000">
                    <a:srgbClr val="000000">
                      <a:alpha val="43000"/>
                    </a:srgbClr>
                  </a:outerShdw>
                </a:effectLst>
              </a:rPr>
              <a:t>1. From a word that means to mark off boundaries.</a:t>
            </a:r>
            <a:endParaRPr lang="en-US" sz="3200" dirty="0">
              <a:solidFill>
                <a:schemeClr val="accent6">
                  <a:lumMod val="40000"/>
                  <a:lumOff val="60000"/>
                </a:schemeClr>
              </a:solidFill>
              <a:effectLst>
                <a:outerShdw blurRad="50800" dist="38100" dir="2700000">
                  <a:srgbClr val="000000">
                    <a:alpha val="43000"/>
                  </a:srgbClr>
                </a:outerShd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Picture 3" descr="19023.jpg"/>
          <p:cNvPicPr>
            <a:picLocks noChangeAspect="1"/>
          </p:cNvPicPr>
          <p:nvPr/>
        </p:nvPicPr>
        <p:blipFill>
          <a:blip r:embed="rId2">
            <a:clrChange>
              <a:clrFrom>
                <a:srgbClr val="FFFFFF"/>
              </a:clrFrom>
              <a:clrTo>
                <a:srgbClr val="FFFFFF">
                  <a:alpha val="0"/>
                </a:srgbClr>
              </a:clrTo>
            </a:clrChange>
          </a:blip>
          <a:srcRect r="25106"/>
          <a:stretch>
            <a:fillRect/>
          </a:stretch>
        </p:blipFill>
        <p:spPr>
          <a:xfrm flipH="1">
            <a:off x="0" y="3095625"/>
            <a:ext cx="2436240" cy="3762375"/>
          </a:xfrm>
          <a:prstGeom prst="rect">
            <a:avLst/>
          </a:prstGeom>
          <a:effectLst>
            <a:outerShdw blurRad="50800" dist="101600" dir="6120000">
              <a:srgbClr val="000000">
                <a:alpha val="43000"/>
              </a:srgbClr>
            </a:outerShdw>
          </a:effectLst>
        </p:spPr>
      </p:pic>
      <p:sp>
        <p:nvSpPr>
          <p:cNvPr id="2" name="Title 1"/>
          <p:cNvSpPr>
            <a:spLocks noGrp="1"/>
          </p:cNvSpPr>
          <p:nvPr>
            <p:ph type="title"/>
          </p:nvPr>
        </p:nvSpPr>
        <p:spPr/>
        <p:txBody>
          <a:bodyPr>
            <a:noAutofit/>
          </a:bodyPr>
          <a:lstStyle/>
          <a:p>
            <a:r>
              <a:rPr lang="en-US" sz="7000" dirty="0" smtClean="0"/>
              <a:t>Causing Division</a:t>
            </a:r>
            <a:endParaRPr lang="en-US" sz="7000" dirty="0"/>
          </a:p>
        </p:txBody>
      </p:sp>
      <p:sp>
        <p:nvSpPr>
          <p:cNvPr id="3" name="Content Placeholder 2"/>
          <p:cNvSpPr>
            <a:spLocks noGrp="1"/>
          </p:cNvSpPr>
          <p:nvPr>
            <p:ph idx="1"/>
          </p:nvPr>
        </p:nvSpPr>
        <p:spPr>
          <a:xfrm>
            <a:off x="1209524" y="2134428"/>
            <a:ext cx="7477275" cy="4525963"/>
          </a:xfrm>
        </p:spPr>
        <p:txBody>
          <a:bodyPr>
            <a:normAutofit fontScale="70000" lnSpcReduction="20000"/>
          </a:bodyPr>
          <a:lstStyle/>
          <a:p>
            <a:pPr marL="520700" indent="-520700">
              <a:buNone/>
            </a:pPr>
            <a:r>
              <a:rPr lang="en-US" sz="4857" dirty="0" smtClean="0">
                <a:solidFill>
                  <a:schemeClr val="accent6">
                    <a:lumMod val="40000"/>
                    <a:lumOff val="60000"/>
                  </a:schemeClr>
                </a:solidFill>
                <a:effectLst>
                  <a:outerShdw blurRad="50800" dist="38100" dir="2700000">
                    <a:srgbClr val="000000">
                      <a:alpha val="43000"/>
                    </a:srgbClr>
                  </a:outerShdw>
                </a:effectLst>
              </a:rPr>
              <a:t>III. Separating into parties is “carnal” (1 Cor. 3:3-4).</a:t>
            </a:r>
          </a:p>
          <a:p>
            <a:pPr marL="858838" lvl="1" indent="-401638">
              <a:buAutoNum type="alphaUcPeriod"/>
            </a:pPr>
            <a:r>
              <a:rPr lang="en-US" sz="4000" dirty="0" smtClean="0">
                <a:solidFill>
                  <a:schemeClr val="accent6">
                    <a:lumMod val="40000"/>
                    <a:lumOff val="60000"/>
                  </a:schemeClr>
                </a:solidFill>
                <a:effectLst>
                  <a:outerShdw blurRad="50800" dist="38100" dir="2700000">
                    <a:srgbClr val="000000">
                      <a:alpha val="43000"/>
                    </a:srgbClr>
                  </a:outerShdw>
                </a:effectLst>
              </a:rPr>
              <a:t>“Carnal” Gr. </a:t>
            </a:r>
            <a:r>
              <a:rPr lang="en-US" sz="4000" i="1" dirty="0" err="1" smtClean="0">
                <a:solidFill>
                  <a:schemeClr val="accent6">
                    <a:lumMod val="40000"/>
                    <a:lumOff val="60000"/>
                  </a:schemeClr>
                </a:solidFill>
                <a:effectLst>
                  <a:outerShdw blurRad="50800" dist="38100" dir="2700000">
                    <a:srgbClr val="000000">
                      <a:alpha val="43000"/>
                    </a:srgbClr>
                  </a:outerShdw>
                </a:effectLst>
              </a:rPr>
              <a:t>sarkikos</a:t>
            </a:r>
            <a:r>
              <a:rPr lang="en-US" sz="4000" dirty="0" smtClean="0">
                <a:solidFill>
                  <a:schemeClr val="accent6">
                    <a:lumMod val="40000"/>
                    <a:lumOff val="60000"/>
                  </a:schemeClr>
                </a:solidFill>
                <a:effectLst>
                  <a:outerShdw blurRad="50800" dist="38100" dir="2700000">
                    <a:srgbClr val="000000">
                      <a:alpha val="43000"/>
                    </a:srgbClr>
                  </a:outerShdw>
                </a:effectLst>
              </a:rPr>
              <a:t> “having the nature of flesh, i.e. under the control of the animal appetites” (Thayer). </a:t>
            </a:r>
            <a:r>
              <a:rPr lang="en-US" sz="4000" dirty="0" smtClean="0">
                <a:solidFill>
                  <a:schemeClr val="accent6">
                    <a:lumMod val="40000"/>
                    <a:lumOff val="60000"/>
                  </a:schemeClr>
                </a:solidFill>
              </a:rPr>
              <a:t>  </a:t>
            </a:r>
          </a:p>
          <a:p>
            <a:pPr marL="968375" lvl="1" indent="-511175">
              <a:buNone/>
            </a:pPr>
            <a:r>
              <a:rPr lang="en-US" sz="4000" dirty="0" smtClean="0">
                <a:solidFill>
                  <a:schemeClr val="accent6">
                    <a:lumMod val="40000"/>
                    <a:lumOff val="60000"/>
                  </a:schemeClr>
                </a:solidFill>
                <a:effectLst>
                  <a:outerShdw blurRad="50800" dist="38100" dir="2700000">
                    <a:srgbClr val="000000">
                      <a:alpha val="43000"/>
                    </a:srgbClr>
                  </a:outerShdw>
                </a:effectLst>
              </a:rPr>
              <a:t>B. The “carnal mind” cannot please God (Rom. 8:5-9).</a:t>
            </a:r>
          </a:p>
          <a:p>
            <a:pPr marL="1371600" lvl="2" indent="-514350">
              <a:buAutoNum type="arabicPeriod"/>
            </a:pPr>
            <a:r>
              <a:rPr lang="en-US" sz="3429" dirty="0" smtClean="0">
                <a:solidFill>
                  <a:schemeClr val="accent6">
                    <a:lumMod val="40000"/>
                    <a:lumOff val="60000"/>
                  </a:schemeClr>
                </a:solidFill>
                <a:effectLst>
                  <a:outerShdw blurRad="50800" dist="38100" dir="2700000">
                    <a:srgbClr val="000000">
                      <a:alpha val="43000"/>
                    </a:srgbClr>
                  </a:outerShdw>
                </a:effectLst>
              </a:rPr>
              <a:t>The “carnal mind” is death (vs. 6).</a:t>
            </a:r>
          </a:p>
          <a:p>
            <a:pPr marL="1371600" lvl="2" indent="-514350">
              <a:buAutoNum type="arabicPeriod"/>
            </a:pPr>
            <a:r>
              <a:rPr lang="en-US" sz="3429" dirty="0" smtClean="0">
                <a:solidFill>
                  <a:schemeClr val="accent6">
                    <a:lumMod val="40000"/>
                    <a:lumOff val="60000"/>
                  </a:schemeClr>
                </a:solidFill>
                <a:effectLst>
                  <a:outerShdw blurRad="50800" dist="38100" dir="2700000">
                    <a:srgbClr val="000000">
                      <a:alpha val="43000"/>
                    </a:srgbClr>
                  </a:outerShdw>
                </a:effectLst>
              </a:rPr>
              <a:t>The “carnal mind is enmity against God” (vs. 7a; Prov. 6:19).</a:t>
            </a:r>
          </a:p>
          <a:p>
            <a:pPr marL="1371600" lvl="2" indent="-514350">
              <a:buAutoNum type="arabicPeriod"/>
            </a:pPr>
            <a:r>
              <a:rPr lang="en-US" sz="3429" dirty="0" smtClean="0">
                <a:solidFill>
                  <a:schemeClr val="accent6">
                    <a:lumMod val="40000"/>
                    <a:lumOff val="60000"/>
                  </a:schemeClr>
                </a:solidFill>
                <a:effectLst>
                  <a:outerShdw blurRad="50800" dist="38100" dir="2700000">
                    <a:srgbClr val="000000">
                      <a:alpha val="43000"/>
                    </a:srgbClr>
                  </a:outerShdw>
                </a:effectLst>
              </a:rPr>
              <a:t>This attitude “is not subject to God”—it cannot be (vs. 7b). </a:t>
            </a:r>
            <a:endParaRPr lang="en-US" sz="3429" dirty="0">
              <a:solidFill>
                <a:schemeClr val="accent6">
                  <a:lumMod val="40000"/>
                  <a:lumOff val="60000"/>
                </a:schemeClr>
              </a:solidFill>
              <a:effectLst>
                <a:outerShdw blurRad="50800" dist="38100" dir="2700000">
                  <a:srgbClr val="000000">
                    <a:alpha val="43000"/>
                  </a:srgbClr>
                </a:outerShd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Picture 3" descr="19023.jpg"/>
          <p:cNvPicPr>
            <a:picLocks noChangeAspect="1"/>
          </p:cNvPicPr>
          <p:nvPr/>
        </p:nvPicPr>
        <p:blipFill>
          <a:blip r:embed="rId2">
            <a:clrChange>
              <a:clrFrom>
                <a:srgbClr val="FFFFFF"/>
              </a:clrFrom>
              <a:clrTo>
                <a:srgbClr val="FFFFFF">
                  <a:alpha val="0"/>
                </a:srgbClr>
              </a:clrTo>
            </a:clrChange>
          </a:blip>
          <a:srcRect r="25106"/>
          <a:stretch>
            <a:fillRect/>
          </a:stretch>
        </p:blipFill>
        <p:spPr>
          <a:xfrm flipH="1">
            <a:off x="0" y="3095625"/>
            <a:ext cx="2436240" cy="3762375"/>
          </a:xfrm>
          <a:prstGeom prst="rect">
            <a:avLst/>
          </a:prstGeom>
          <a:effectLst>
            <a:outerShdw blurRad="50800" dist="101600" dir="6120000">
              <a:srgbClr val="000000">
                <a:alpha val="43000"/>
              </a:srgbClr>
            </a:outerShdw>
          </a:effectLst>
        </p:spPr>
      </p:pic>
      <p:sp>
        <p:nvSpPr>
          <p:cNvPr id="2" name="Title 1"/>
          <p:cNvSpPr>
            <a:spLocks noGrp="1"/>
          </p:cNvSpPr>
          <p:nvPr>
            <p:ph type="title"/>
          </p:nvPr>
        </p:nvSpPr>
        <p:spPr/>
        <p:txBody>
          <a:bodyPr>
            <a:noAutofit/>
          </a:bodyPr>
          <a:lstStyle/>
          <a:p>
            <a:r>
              <a:rPr lang="en-US" sz="7000" dirty="0" smtClean="0"/>
              <a:t>Causing Division</a:t>
            </a:r>
            <a:endParaRPr lang="en-US" sz="7000" dirty="0"/>
          </a:p>
        </p:txBody>
      </p:sp>
      <p:sp>
        <p:nvSpPr>
          <p:cNvPr id="3" name="Content Placeholder 2"/>
          <p:cNvSpPr>
            <a:spLocks noGrp="1"/>
          </p:cNvSpPr>
          <p:nvPr>
            <p:ph idx="1"/>
          </p:nvPr>
        </p:nvSpPr>
        <p:spPr>
          <a:xfrm>
            <a:off x="1209524" y="2134428"/>
            <a:ext cx="7477275" cy="4525963"/>
          </a:xfrm>
        </p:spPr>
        <p:txBody>
          <a:bodyPr>
            <a:normAutofit fontScale="77500" lnSpcReduction="20000"/>
          </a:bodyPr>
          <a:lstStyle/>
          <a:p>
            <a:pPr marL="520700" indent="-520700">
              <a:buNone/>
            </a:pPr>
            <a:r>
              <a:rPr lang="en-US" sz="4571" dirty="0" smtClean="0">
                <a:solidFill>
                  <a:schemeClr val="accent6">
                    <a:lumMod val="40000"/>
                    <a:lumOff val="60000"/>
                  </a:schemeClr>
                </a:solidFill>
                <a:effectLst>
                  <a:outerShdw blurRad="50800" dist="38100" dir="2700000">
                    <a:srgbClr val="000000">
                      <a:alpha val="43000"/>
                    </a:srgbClr>
                  </a:outerShdw>
                </a:effectLst>
              </a:rPr>
              <a:t>IV. Christians are to “note” those who cause divisions and “avoid them” (Rom. 16</a:t>
            </a:r>
            <a:r>
              <a:rPr lang="en-US" sz="4571" smtClean="0">
                <a:solidFill>
                  <a:schemeClr val="accent6">
                    <a:lumMod val="40000"/>
                    <a:lumOff val="60000"/>
                  </a:schemeClr>
                </a:solidFill>
                <a:effectLst>
                  <a:outerShdw blurRad="50800" dist="38100" dir="2700000">
                    <a:srgbClr val="000000">
                      <a:alpha val="43000"/>
                    </a:srgbClr>
                  </a:outerShdw>
                </a:effectLst>
              </a:rPr>
              <a:t>:</a:t>
            </a:r>
            <a:r>
              <a:rPr lang="en-US" sz="4571" smtClean="0">
                <a:solidFill>
                  <a:schemeClr val="accent6">
                    <a:lumMod val="40000"/>
                    <a:lumOff val="60000"/>
                  </a:schemeClr>
                </a:solidFill>
                <a:effectLst>
                  <a:outerShdw blurRad="50800" dist="38100" dir="2700000">
                    <a:srgbClr val="000000">
                      <a:alpha val="43000"/>
                    </a:srgbClr>
                  </a:outerShdw>
                </a:effectLst>
              </a:rPr>
              <a:t>17-</a:t>
            </a:r>
            <a:r>
              <a:rPr lang="en-US" sz="4571" dirty="0" smtClean="0">
                <a:solidFill>
                  <a:schemeClr val="accent6">
                    <a:lumMod val="40000"/>
                    <a:lumOff val="60000"/>
                  </a:schemeClr>
                </a:solidFill>
                <a:effectLst>
                  <a:outerShdw blurRad="50800" dist="38100" dir="2700000">
                    <a:srgbClr val="000000">
                      <a:alpha val="43000"/>
                    </a:srgbClr>
                  </a:outerShdw>
                </a:effectLst>
              </a:rPr>
              <a:t>18).</a:t>
            </a:r>
          </a:p>
          <a:p>
            <a:pPr marL="858838" lvl="1" indent="-401638">
              <a:buAutoNum type="alphaUcPeriod"/>
            </a:pPr>
            <a:r>
              <a:rPr lang="en-US" sz="3600" dirty="0" smtClean="0">
                <a:solidFill>
                  <a:schemeClr val="accent6">
                    <a:lumMod val="40000"/>
                    <a:lumOff val="60000"/>
                  </a:schemeClr>
                </a:solidFill>
                <a:effectLst>
                  <a:outerShdw blurRad="50800" dist="38100" dir="2700000">
                    <a:srgbClr val="000000">
                      <a:alpha val="43000"/>
                    </a:srgbClr>
                  </a:outerShdw>
                </a:effectLst>
              </a:rPr>
              <a:t> KJV “mark” Gr. </a:t>
            </a:r>
            <a:r>
              <a:rPr lang="en-US" sz="3600" i="1" dirty="0" err="1" smtClean="0">
                <a:solidFill>
                  <a:schemeClr val="accent6">
                    <a:lumMod val="40000"/>
                    <a:lumOff val="60000"/>
                  </a:schemeClr>
                </a:solidFill>
                <a:effectLst>
                  <a:outerShdw blurRad="50800" dist="38100" dir="2700000">
                    <a:srgbClr val="000000">
                      <a:alpha val="43000"/>
                    </a:srgbClr>
                  </a:outerShdw>
                </a:effectLst>
              </a:rPr>
              <a:t>skopeo</a:t>
            </a:r>
            <a:r>
              <a:rPr lang="en-US" sz="3600" i="1" dirty="0" smtClean="0">
                <a:solidFill>
                  <a:schemeClr val="accent6">
                    <a:lumMod val="40000"/>
                    <a:lumOff val="60000"/>
                  </a:schemeClr>
                </a:solidFill>
                <a:effectLst>
                  <a:outerShdw blurRad="50800" dist="38100" dir="2700000">
                    <a:srgbClr val="000000">
                      <a:alpha val="43000"/>
                    </a:srgbClr>
                  </a:outerShdw>
                </a:effectLst>
              </a:rPr>
              <a:t> </a:t>
            </a:r>
            <a:r>
              <a:rPr lang="en-US" sz="3600" dirty="0" smtClean="0">
                <a:solidFill>
                  <a:schemeClr val="accent6">
                    <a:lumMod val="40000"/>
                    <a:lumOff val="60000"/>
                  </a:schemeClr>
                </a:solidFill>
                <a:effectLst>
                  <a:outerShdw blurRad="50800" dist="38100" dir="2700000">
                    <a:srgbClr val="000000">
                      <a:alpha val="43000"/>
                    </a:srgbClr>
                  </a:outerShdw>
                </a:effectLst>
              </a:rPr>
              <a:t>“to fix one’s eyes upon, direct one’s attention to” (Thayer).</a:t>
            </a:r>
            <a:r>
              <a:rPr lang="en-US" sz="3200" dirty="0" smtClean="0">
                <a:solidFill>
                  <a:schemeClr val="accent6">
                    <a:lumMod val="40000"/>
                    <a:lumOff val="60000"/>
                  </a:schemeClr>
                </a:solidFill>
                <a:effectLst>
                  <a:outerShdw blurRad="50800" dist="38100" dir="2700000">
                    <a:srgbClr val="000000">
                      <a:alpha val="43000"/>
                    </a:srgbClr>
                  </a:outerShdw>
                </a:effectLst>
              </a:rPr>
              <a:t> </a:t>
            </a:r>
            <a:r>
              <a:rPr lang="en-US" sz="3200" dirty="0" smtClean="0">
                <a:solidFill>
                  <a:schemeClr val="accent6">
                    <a:lumMod val="40000"/>
                    <a:lumOff val="60000"/>
                  </a:schemeClr>
                </a:solidFill>
              </a:rPr>
              <a:t>  </a:t>
            </a:r>
          </a:p>
          <a:p>
            <a:pPr marL="968375" lvl="1" indent="-511175">
              <a:buNone/>
            </a:pPr>
            <a:r>
              <a:rPr lang="en-US" sz="3600" dirty="0" smtClean="0">
                <a:solidFill>
                  <a:schemeClr val="accent6">
                    <a:lumMod val="40000"/>
                    <a:lumOff val="60000"/>
                  </a:schemeClr>
                </a:solidFill>
                <a:effectLst>
                  <a:outerShdw blurRad="50800" dist="38100" dir="2700000">
                    <a:srgbClr val="000000">
                      <a:alpha val="43000"/>
                    </a:srgbClr>
                  </a:outerShdw>
                </a:effectLst>
              </a:rPr>
              <a:t>B. “Divisions”</a:t>
            </a:r>
            <a:r>
              <a:rPr lang="en-US" sz="3600" i="1" dirty="0" smtClean="0">
                <a:solidFill>
                  <a:schemeClr val="accent6">
                    <a:lumMod val="40000"/>
                    <a:lumOff val="60000"/>
                  </a:schemeClr>
                </a:solidFill>
                <a:effectLst>
                  <a:outerShdw blurRad="50800" dist="38100" dir="2700000">
                    <a:srgbClr val="000000">
                      <a:alpha val="43000"/>
                    </a:srgbClr>
                  </a:outerShdw>
                </a:effectLst>
              </a:rPr>
              <a:t> </a:t>
            </a:r>
            <a:r>
              <a:rPr lang="en-US" sz="3600" i="1" dirty="0" err="1" smtClean="0">
                <a:solidFill>
                  <a:schemeClr val="accent6">
                    <a:lumMod val="40000"/>
                    <a:lumOff val="60000"/>
                  </a:schemeClr>
                </a:solidFill>
                <a:effectLst>
                  <a:outerShdw blurRad="50800" dist="38100" dir="2700000">
                    <a:srgbClr val="000000">
                      <a:alpha val="43000"/>
                    </a:srgbClr>
                  </a:outerShdw>
                </a:effectLst>
              </a:rPr>
              <a:t>dichostasia</a:t>
            </a:r>
            <a:r>
              <a:rPr lang="en-US" sz="3600" dirty="0" smtClean="0">
                <a:solidFill>
                  <a:schemeClr val="accent6">
                    <a:lumMod val="40000"/>
                    <a:lumOff val="60000"/>
                  </a:schemeClr>
                </a:solidFill>
                <a:effectLst>
                  <a:outerShdw blurRad="50800" dist="38100" dir="2700000">
                    <a:srgbClr val="000000">
                      <a:alpha val="43000"/>
                    </a:srgbClr>
                  </a:outerShdw>
                </a:effectLst>
              </a:rPr>
              <a:t> “dissension, division” (Thayer), from the prefix meaning “two” and the noun </a:t>
            </a:r>
            <a:r>
              <a:rPr lang="en-US" sz="3600" i="1" dirty="0" err="1" smtClean="0">
                <a:solidFill>
                  <a:schemeClr val="accent6">
                    <a:lumMod val="40000"/>
                    <a:lumOff val="60000"/>
                  </a:schemeClr>
                </a:solidFill>
                <a:effectLst>
                  <a:outerShdw blurRad="50800" dist="38100" dir="2700000">
                    <a:srgbClr val="000000">
                      <a:alpha val="43000"/>
                    </a:srgbClr>
                  </a:outerShdw>
                </a:effectLst>
              </a:rPr>
              <a:t>stasia</a:t>
            </a:r>
            <a:r>
              <a:rPr lang="en-US" sz="3600" i="1" dirty="0" smtClean="0">
                <a:solidFill>
                  <a:schemeClr val="accent6">
                    <a:lumMod val="40000"/>
                    <a:lumOff val="60000"/>
                  </a:schemeClr>
                </a:solidFill>
                <a:effectLst>
                  <a:outerShdw blurRad="50800" dist="38100" dir="2700000">
                    <a:srgbClr val="000000">
                      <a:alpha val="43000"/>
                    </a:srgbClr>
                  </a:outerShdw>
                </a:effectLst>
              </a:rPr>
              <a:t> </a:t>
            </a:r>
            <a:r>
              <a:rPr lang="en-US" sz="3600" dirty="0" smtClean="0">
                <a:solidFill>
                  <a:schemeClr val="accent6">
                    <a:lumMod val="40000"/>
                    <a:lumOff val="60000"/>
                  </a:schemeClr>
                </a:solidFill>
                <a:effectLst>
                  <a:outerShdw blurRad="50800" dist="38100" dir="2700000">
                    <a:srgbClr val="000000">
                      <a:alpha val="43000"/>
                    </a:srgbClr>
                  </a:outerShdw>
                </a:effectLst>
              </a:rPr>
              <a:t>referring to one’s state or standing.</a:t>
            </a:r>
          </a:p>
          <a:p>
            <a:pPr marL="1196975" lvl="2" indent="-339725">
              <a:buNone/>
            </a:pPr>
            <a:r>
              <a:rPr lang="en-US" sz="3200" dirty="0" smtClean="0">
                <a:solidFill>
                  <a:schemeClr val="accent6">
                    <a:lumMod val="40000"/>
                    <a:lumOff val="60000"/>
                  </a:schemeClr>
                </a:solidFill>
                <a:effectLst>
                  <a:outerShdw blurRad="50800" dist="38100" dir="2700000">
                    <a:srgbClr val="000000">
                      <a:alpha val="43000"/>
                    </a:srgbClr>
                  </a:outerShdw>
                </a:effectLst>
              </a:rPr>
              <a:t>1. This is a person that creates two standings—two parties.</a:t>
            </a:r>
            <a:endParaRPr lang="en-US" sz="3200" dirty="0">
              <a:solidFill>
                <a:schemeClr val="accent6">
                  <a:lumMod val="40000"/>
                  <a:lumOff val="60000"/>
                </a:schemeClr>
              </a:solidFill>
              <a:effectLst>
                <a:outerShdw blurRad="50800" dist="38100" dir="2700000">
                  <a:srgbClr val="000000">
                    <a:alpha val="43000"/>
                  </a:srgbClr>
                </a:outerShd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Picture 3" descr="19023.jpg"/>
          <p:cNvPicPr>
            <a:picLocks noChangeAspect="1"/>
          </p:cNvPicPr>
          <p:nvPr/>
        </p:nvPicPr>
        <p:blipFill>
          <a:blip r:embed="rId2">
            <a:clrChange>
              <a:clrFrom>
                <a:srgbClr val="FFFFFF"/>
              </a:clrFrom>
              <a:clrTo>
                <a:srgbClr val="FFFFFF">
                  <a:alpha val="0"/>
                </a:srgbClr>
              </a:clrTo>
            </a:clrChange>
          </a:blip>
          <a:srcRect r="25106"/>
          <a:stretch>
            <a:fillRect/>
          </a:stretch>
        </p:blipFill>
        <p:spPr>
          <a:xfrm flipH="1">
            <a:off x="0" y="3095625"/>
            <a:ext cx="2436240" cy="3762375"/>
          </a:xfrm>
          <a:prstGeom prst="rect">
            <a:avLst/>
          </a:prstGeom>
          <a:effectLst>
            <a:outerShdw blurRad="50800" dist="101600" dir="6120000">
              <a:srgbClr val="000000">
                <a:alpha val="43000"/>
              </a:srgbClr>
            </a:outerShdw>
          </a:effectLst>
        </p:spPr>
      </p:pic>
      <p:sp>
        <p:nvSpPr>
          <p:cNvPr id="2" name="Title 1"/>
          <p:cNvSpPr>
            <a:spLocks noGrp="1"/>
          </p:cNvSpPr>
          <p:nvPr>
            <p:ph type="title"/>
          </p:nvPr>
        </p:nvSpPr>
        <p:spPr/>
        <p:txBody>
          <a:bodyPr>
            <a:noAutofit/>
          </a:bodyPr>
          <a:lstStyle/>
          <a:p>
            <a:r>
              <a:rPr lang="en-US" sz="7000" dirty="0" smtClean="0"/>
              <a:t>Causing Division</a:t>
            </a:r>
            <a:endParaRPr lang="en-US" sz="7000" dirty="0"/>
          </a:p>
        </p:txBody>
      </p:sp>
      <p:sp>
        <p:nvSpPr>
          <p:cNvPr id="3" name="Content Placeholder 2"/>
          <p:cNvSpPr>
            <a:spLocks noGrp="1"/>
          </p:cNvSpPr>
          <p:nvPr>
            <p:ph idx="1"/>
          </p:nvPr>
        </p:nvSpPr>
        <p:spPr>
          <a:xfrm>
            <a:off x="1209524" y="2134428"/>
            <a:ext cx="7477275" cy="4525963"/>
          </a:xfrm>
        </p:spPr>
        <p:txBody>
          <a:bodyPr>
            <a:normAutofit/>
          </a:bodyPr>
          <a:lstStyle/>
          <a:p>
            <a:pPr marL="520700" indent="-520700">
              <a:lnSpc>
                <a:spcPct val="80000"/>
              </a:lnSpc>
              <a:buNone/>
            </a:pPr>
            <a:r>
              <a:rPr lang="en-US" sz="3500" dirty="0" smtClean="0">
                <a:solidFill>
                  <a:schemeClr val="accent6">
                    <a:lumMod val="40000"/>
                    <a:lumOff val="60000"/>
                  </a:schemeClr>
                </a:solidFill>
                <a:effectLst>
                  <a:outerShdw blurRad="50800" dist="38100" dir="2700000">
                    <a:srgbClr val="000000">
                      <a:alpha val="43000"/>
                    </a:srgbClr>
                  </a:outerShdw>
                </a:effectLst>
              </a:rPr>
              <a:t>IV. Christians are to “note” those who cause divisions and “avoid them” (Rom. 16:18-18).</a:t>
            </a:r>
          </a:p>
          <a:p>
            <a:pPr marL="858838" lvl="1" indent="-401638">
              <a:lnSpc>
                <a:spcPct val="80000"/>
              </a:lnSpc>
              <a:spcBef>
                <a:spcPts val="672"/>
              </a:spcBef>
              <a:buFont typeface="+mj-lt"/>
              <a:buAutoNum type="alphaUcPeriod" startAt="3"/>
            </a:pPr>
            <a:r>
              <a:rPr lang="en-US" dirty="0" smtClean="0">
                <a:solidFill>
                  <a:schemeClr val="accent6">
                    <a:lumMod val="40000"/>
                    <a:lumOff val="60000"/>
                  </a:schemeClr>
                </a:solidFill>
                <a:effectLst>
                  <a:outerShdw blurRad="50800" dist="38100" dir="2700000">
                    <a:srgbClr val="000000">
                      <a:alpha val="43000"/>
                    </a:srgbClr>
                  </a:outerShdw>
                </a:effectLst>
              </a:rPr>
              <a:t>“Avoid” Gr. </a:t>
            </a:r>
            <a:r>
              <a:rPr lang="en-US" i="1" dirty="0" err="1" smtClean="0">
                <a:solidFill>
                  <a:schemeClr val="accent6">
                    <a:lumMod val="40000"/>
                    <a:lumOff val="60000"/>
                  </a:schemeClr>
                </a:solidFill>
                <a:effectLst>
                  <a:outerShdw blurRad="50800" dist="38100" dir="2700000">
                    <a:srgbClr val="000000">
                      <a:alpha val="43000"/>
                    </a:srgbClr>
                  </a:outerShdw>
                </a:effectLst>
              </a:rPr>
              <a:t>ekklino</a:t>
            </a:r>
            <a:r>
              <a:rPr lang="en-US" dirty="0" smtClean="0">
                <a:solidFill>
                  <a:schemeClr val="accent6">
                    <a:lumMod val="40000"/>
                    <a:lumOff val="60000"/>
                  </a:schemeClr>
                </a:solidFill>
                <a:effectLst>
                  <a:outerShdw blurRad="50800" dist="38100" dir="2700000">
                    <a:srgbClr val="000000">
                      <a:alpha val="43000"/>
                    </a:srgbClr>
                  </a:outerShdw>
                </a:effectLst>
              </a:rPr>
              <a:t> “to turn aside”—“turn away from” (Thayer). </a:t>
            </a:r>
            <a:r>
              <a:rPr lang="en-US" dirty="0" smtClean="0">
                <a:solidFill>
                  <a:schemeClr val="accent6">
                    <a:lumMod val="40000"/>
                    <a:lumOff val="60000"/>
                  </a:schemeClr>
                </a:solidFill>
              </a:rPr>
              <a:t>  </a:t>
            </a:r>
          </a:p>
          <a:p>
            <a:pPr marL="968375" lvl="1" indent="-511175">
              <a:lnSpc>
                <a:spcPct val="80000"/>
              </a:lnSpc>
              <a:spcBef>
                <a:spcPts val="672"/>
              </a:spcBef>
              <a:buNone/>
            </a:pPr>
            <a:r>
              <a:rPr lang="en-US" dirty="0" smtClean="0">
                <a:solidFill>
                  <a:schemeClr val="accent6">
                    <a:lumMod val="40000"/>
                    <a:lumOff val="60000"/>
                  </a:schemeClr>
                </a:solidFill>
                <a:effectLst>
                  <a:outerShdw blurRad="50800" dist="38100" dir="2700000">
                    <a:srgbClr val="000000">
                      <a:alpha val="43000"/>
                    </a:srgbClr>
                  </a:outerShdw>
                </a:effectLst>
              </a:rPr>
              <a:t>D. A stronger charge is found to those in Thessalonica (2 Thess. 3:13-15).</a:t>
            </a:r>
          </a:p>
          <a:p>
            <a:pPr marL="1196975" lvl="2" indent="-339725">
              <a:lnSpc>
                <a:spcPct val="80000"/>
              </a:lnSpc>
              <a:spcBef>
                <a:spcPts val="672"/>
              </a:spcBef>
              <a:buNone/>
            </a:pPr>
            <a:r>
              <a:rPr lang="en-US" sz="2500" dirty="0" smtClean="0">
                <a:solidFill>
                  <a:schemeClr val="accent6">
                    <a:lumMod val="40000"/>
                    <a:lumOff val="60000"/>
                  </a:schemeClr>
                </a:solidFill>
                <a:effectLst>
                  <a:outerShdw blurRad="50800" dist="38100" dir="2700000">
                    <a:srgbClr val="000000">
                      <a:alpha val="43000"/>
                    </a:srgbClr>
                  </a:outerShdw>
                </a:effectLst>
              </a:rPr>
              <a:t>1. “Note” Gr. </a:t>
            </a:r>
            <a:r>
              <a:rPr lang="en-US" sz="2500" i="1" dirty="0" err="1" smtClean="0">
                <a:solidFill>
                  <a:schemeClr val="accent6">
                    <a:lumMod val="40000"/>
                    <a:lumOff val="60000"/>
                  </a:schemeClr>
                </a:solidFill>
                <a:effectLst>
                  <a:outerShdw blurRad="50800" dist="38100" dir="2700000">
                    <a:srgbClr val="000000">
                      <a:alpha val="43000"/>
                    </a:srgbClr>
                  </a:outerShdw>
                </a:effectLst>
              </a:rPr>
              <a:t>semeioo</a:t>
            </a:r>
            <a:r>
              <a:rPr lang="en-US" sz="2500" dirty="0" smtClean="0">
                <a:solidFill>
                  <a:schemeClr val="accent6">
                    <a:lumMod val="40000"/>
                    <a:lumOff val="60000"/>
                  </a:schemeClr>
                </a:solidFill>
                <a:effectLst>
                  <a:outerShdw blurRad="50800" dist="38100" dir="2700000">
                    <a:srgbClr val="000000">
                      <a:alpha val="43000"/>
                    </a:srgbClr>
                  </a:outerShdw>
                </a:effectLst>
              </a:rPr>
              <a:t> “to mark, to note, distinguish by marking” (Thayer).</a:t>
            </a:r>
            <a:endParaRPr lang="en-US" sz="2500" dirty="0">
              <a:solidFill>
                <a:schemeClr val="accent6">
                  <a:lumMod val="40000"/>
                  <a:lumOff val="60000"/>
                </a:schemeClr>
              </a:solidFill>
              <a:effectLst>
                <a:outerShdw blurRad="50800" dist="38100" dir="2700000">
                  <a:srgbClr val="000000">
                    <a:alpha val="43000"/>
                  </a:srgbClr>
                </a:outerShd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Picture 3" descr="19023.jpg"/>
          <p:cNvPicPr>
            <a:picLocks noChangeAspect="1"/>
          </p:cNvPicPr>
          <p:nvPr/>
        </p:nvPicPr>
        <p:blipFill>
          <a:blip r:embed="rId2">
            <a:clrChange>
              <a:clrFrom>
                <a:srgbClr val="FFFFFF"/>
              </a:clrFrom>
              <a:clrTo>
                <a:srgbClr val="FFFFFF">
                  <a:alpha val="0"/>
                </a:srgbClr>
              </a:clrTo>
            </a:clrChange>
          </a:blip>
          <a:srcRect r="25106"/>
          <a:stretch>
            <a:fillRect/>
          </a:stretch>
        </p:blipFill>
        <p:spPr>
          <a:xfrm flipH="1">
            <a:off x="0" y="3095625"/>
            <a:ext cx="2436240" cy="3762375"/>
          </a:xfrm>
          <a:prstGeom prst="rect">
            <a:avLst/>
          </a:prstGeom>
          <a:effectLst>
            <a:outerShdw blurRad="50800" dist="101600" dir="6120000">
              <a:srgbClr val="000000">
                <a:alpha val="43000"/>
              </a:srgbClr>
            </a:outerShdw>
          </a:effectLst>
        </p:spPr>
      </p:pic>
      <p:sp>
        <p:nvSpPr>
          <p:cNvPr id="2" name="Title 1"/>
          <p:cNvSpPr>
            <a:spLocks noGrp="1"/>
          </p:cNvSpPr>
          <p:nvPr>
            <p:ph type="title"/>
          </p:nvPr>
        </p:nvSpPr>
        <p:spPr/>
        <p:txBody>
          <a:bodyPr>
            <a:noAutofit/>
          </a:bodyPr>
          <a:lstStyle/>
          <a:p>
            <a:r>
              <a:rPr lang="en-US" sz="7000" dirty="0" smtClean="0"/>
              <a:t>Causing Division</a:t>
            </a:r>
            <a:endParaRPr lang="en-US" sz="7000" dirty="0"/>
          </a:p>
        </p:txBody>
      </p:sp>
      <p:sp>
        <p:nvSpPr>
          <p:cNvPr id="3" name="Content Placeholder 2"/>
          <p:cNvSpPr>
            <a:spLocks noGrp="1"/>
          </p:cNvSpPr>
          <p:nvPr>
            <p:ph idx="1"/>
          </p:nvPr>
        </p:nvSpPr>
        <p:spPr>
          <a:xfrm>
            <a:off x="1209524" y="2134428"/>
            <a:ext cx="7477275" cy="4723572"/>
          </a:xfrm>
        </p:spPr>
        <p:txBody>
          <a:bodyPr>
            <a:normAutofit fontScale="70000" lnSpcReduction="20000"/>
          </a:bodyPr>
          <a:lstStyle/>
          <a:p>
            <a:pPr marL="520700" indent="-520700">
              <a:buNone/>
            </a:pPr>
            <a:r>
              <a:rPr lang="en-US" sz="4857" dirty="0" smtClean="0">
                <a:solidFill>
                  <a:schemeClr val="accent6">
                    <a:lumMod val="40000"/>
                    <a:lumOff val="60000"/>
                  </a:schemeClr>
                </a:solidFill>
                <a:effectLst>
                  <a:outerShdw blurRad="50800" dist="38100" dir="2700000">
                    <a:srgbClr val="000000">
                      <a:alpha val="43000"/>
                    </a:srgbClr>
                  </a:outerShdw>
                </a:effectLst>
              </a:rPr>
              <a:t>V. The church is to reject a “divisive man” after the first and second admonition (Titus 3:9-11).</a:t>
            </a:r>
          </a:p>
          <a:p>
            <a:pPr marL="858838" lvl="1" indent="-401638">
              <a:buAutoNum type="alphaUcPeriod"/>
            </a:pPr>
            <a:r>
              <a:rPr lang="en-US" sz="3714" dirty="0" smtClean="0">
                <a:solidFill>
                  <a:schemeClr val="accent6">
                    <a:lumMod val="40000"/>
                    <a:lumOff val="60000"/>
                  </a:schemeClr>
                </a:solidFill>
                <a:effectLst>
                  <a:outerShdw blurRad="50800" dist="38100" dir="2700000">
                    <a:srgbClr val="000000">
                      <a:alpha val="43000"/>
                    </a:srgbClr>
                  </a:outerShdw>
                </a:effectLst>
              </a:rPr>
              <a:t>KJV “</a:t>
            </a:r>
            <a:r>
              <a:rPr lang="en-US" sz="3714" dirty="0" err="1" smtClean="0">
                <a:solidFill>
                  <a:schemeClr val="accent6">
                    <a:lumMod val="40000"/>
                    <a:lumOff val="60000"/>
                  </a:schemeClr>
                </a:solidFill>
                <a:effectLst>
                  <a:outerShdw blurRad="50800" dist="38100" dir="2700000">
                    <a:srgbClr val="000000">
                      <a:alpha val="43000"/>
                    </a:srgbClr>
                  </a:outerShdw>
                </a:effectLst>
              </a:rPr>
              <a:t>heretick</a:t>
            </a:r>
            <a:r>
              <a:rPr lang="en-US" sz="3714" dirty="0" smtClean="0">
                <a:solidFill>
                  <a:schemeClr val="accent6">
                    <a:lumMod val="40000"/>
                    <a:lumOff val="60000"/>
                  </a:schemeClr>
                </a:solidFill>
                <a:effectLst>
                  <a:outerShdw blurRad="50800" dist="38100" dir="2700000">
                    <a:srgbClr val="000000">
                      <a:alpha val="43000"/>
                    </a:srgbClr>
                  </a:outerShdw>
                </a:effectLst>
              </a:rPr>
              <a:t>” transliterates Gr. </a:t>
            </a:r>
            <a:r>
              <a:rPr lang="en-US" sz="3714" i="1" dirty="0" err="1" smtClean="0">
                <a:solidFill>
                  <a:schemeClr val="accent6">
                    <a:lumMod val="40000"/>
                    <a:lumOff val="60000"/>
                  </a:schemeClr>
                </a:solidFill>
                <a:effectLst>
                  <a:outerShdw blurRad="50800" dist="38100" dir="2700000">
                    <a:srgbClr val="000000">
                      <a:alpha val="43000"/>
                    </a:srgbClr>
                  </a:outerShdw>
                </a:effectLst>
              </a:rPr>
              <a:t>hairetikos</a:t>
            </a:r>
            <a:r>
              <a:rPr lang="en-US" sz="3714" dirty="0" smtClean="0">
                <a:solidFill>
                  <a:schemeClr val="accent6">
                    <a:lumMod val="40000"/>
                    <a:lumOff val="60000"/>
                  </a:schemeClr>
                </a:solidFill>
                <a:effectLst>
                  <a:outerShdw blurRad="50800" dist="38100" dir="2700000">
                    <a:srgbClr val="000000">
                      <a:alpha val="43000"/>
                    </a:srgbClr>
                  </a:outerShdw>
                </a:effectLst>
              </a:rPr>
              <a:t> meaning literally “fitted or able to take or choose a thing” but came to refer to one who was “factious” (ASV, NASB) or a “divisive person” (NIV), “a person who stirs up division” (ESV)—(John 17:21).</a:t>
            </a:r>
            <a:r>
              <a:rPr lang="en-US" sz="3714" dirty="0" smtClean="0">
                <a:solidFill>
                  <a:schemeClr val="accent6">
                    <a:lumMod val="40000"/>
                    <a:lumOff val="60000"/>
                  </a:schemeClr>
                </a:solidFill>
              </a:rPr>
              <a:t>  </a:t>
            </a:r>
          </a:p>
          <a:p>
            <a:pPr marL="968375" lvl="1" indent="-511175">
              <a:buNone/>
            </a:pPr>
            <a:r>
              <a:rPr lang="en-US" sz="3714" dirty="0" smtClean="0">
                <a:solidFill>
                  <a:schemeClr val="accent6">
                    <a:lumMod val="40000"/>
                    <a:lumOff val="60000"/>
                  </a:schemeClr>
                </a:solidFill>
                <a:effectLst>
                  <a:outerShdw blurRad="50800" dist="38100" dir="2700000">
                    <a:srgbClr val="000000">
                      <a:alpha val="43000"/>
                    </a:srgbClr>
                  </a:outerShdw>
                </a:effectLst>
              </a:rPr>
              <a:t>B. “Reject” Gr.</a:t>
            </a:r>
            <a:r>
              <a:rPr lang="en-US" sz="3714" i="1" dirty="0" smtClean="0">
                <a:solidFill>
                  <a:schemeClr val="accent6">
                    <a:lumMod val="40000"/>
                    <a:lumOff val="60000"/>
                  </a:schemeClr>
                </a:solidFill>
                <a:effectLst>
                  <a:outerShdw blurRad="50800" dist="38100" dir="2700000">
                    <a:srgbClr val="000000">
                      <a:alpha val="43000"/>
                    </a:srgbClr>
                  </a:outerShdw>
                </a:effectLst>
              </a:rPr>
              <a:t> </a:t>
            </a:r>
            <a:r>
              <a:rPr lang="en-US" sz="3714" i="1" dirty="0" err="1" smtClean="0">
                <a:solidFill>
                  <a:schemeClr val="accent6">
                    <a:lumMod val="40000"/>
                    <a:lumOff val="60000"/>
                  </a:schemeClr>
                </a:solidFill>
                <a:effectLst>
                  <a:outerShdw blurRad="50800" dist="38100" dir="2700000">
                    <a:srgbClr val="000000">
                      <a:alpha val="43000"/>
                    </a:srgbClr>
                  </a:outerShdw>
                </a:effectLst>
              </a:rPr>
              <a:t>paraiteomai</a:t>
            </a:r>
            <a:r>
              <a:rPr lang="en-US" sz="3714" dirty="0" smtClean="0">
                <a:solidFill>
                  <a:schemeClr val="accent6">
                    <a:lumMod val="40000"/>
                    <a:lumOff val="60000"/>
                  </a:schemeClr>
                </a:solidFill>
                <a:effectLst>
                  <a:outerShdw blurRad="50800" dist="38100" dir="2700000">
                    <a:srgbClr val="000000">
                      <a:alpha val="43000"/>
                    </a:srgbClr>
                  </a:outerShdw>
                </a:effectLst>
              </a:rPr>
              <a:t> meaning lit. “to ask along side, beg to have near one”—“to refuse, decline, to shun, avoid” (Thayer).</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Picture 3" descr="19023.jpg"/>
          <p:cNvPicPr>
            <a:picLocks noChangeAspect="1"/>
          </p:cNvPicPr>
          <p:nvPr/>
        </p:nvPicPr>
        <p:blipFill>
          <a:blip r:embed="rId2">
            <a:clrChange>
              <a:clrFrom>
                <a:srgbClr val="FFFFFF"/>
              </a:clrFrom>
              <a:clrTo>
                <a:srgbClr val="FFFFFF">
                  <a:alpha val="0"/>
                </a:srgbClr>
              </a:clrTo>
            </a:clrChange>
          </a:blip>
          <a:srcRect r="25106"/>
          <a:stretch>
            <a:fillRect/>
          </a:stretch>
        </p:blipFill>
        <p:spPr>
          <a:xfrm flipH="1">
            <a:off x="0" y="3095625"/>
            <a:ext cx="2436240" cy="3762375"/>
          </a:xfrm>
          <a:prstGeom prst="rect">
            <a:avLst/>
          </a:prstGeom>
          <a:effectLst>
            <a:outerShdw blurRad="50800" dist="101600" dir="6120000">
              <a:srgbClr val="000000">
                <a:alpha val="43000"/>
              </a:srgbClr>
            </a:outerShdw>
          </a:effectLst>
        </p:spPr>
      </p:pic>
      <p:sp>
        <p:nvSpPr>
          <p:cNvPr id="2" name="Title 1"/>
          <p:cNvSpPr>
            <a:spLocks noGrp="1"/>
          </p:cNvSpPr>
          <p:nvPr>
            <p:ph type="title"/>
          </p:nvPr>
        </p:nvSpPr>
        <p:spPr/>
        <p:txBody>
          <a:bodyPr>
            <a:noAutofit/>
          </a:bodyPr>
          <a:lstStyle/>
          <a:p>
            <a:r>
              <a:rPr lang="en-US" sz="7000" dirty="0" smtClean="0"/>
              <a:t>Causing Division</a:t>
            </a:r>
            <a:endParaRPr lang="en-US" sz="7000" dirty="0"/>
          </a:p>
        </p:txBody>
      </p:sp>
      <p:sp>
        <p:nvSpPr>
          <p:cNvPr id="3" name="Content Placeholder 2"/>
          <p:cNvSpPr>
            <a:spLocks noGrp="1"/>
          </p:cNvSpPr>
          <p:nvPr>
            <p:ph idx="1"/>
          </p:nvPr>
        </p:nvSpPr>
        <p:spPr>
          <a:xfrm>
            <a:off x="1209524" y="2134428"/>
            <a:ext cx="7477275" cy="4525963"/>
          </a:xfrm>
        </p:spPr>
        <p:txBody>
          <a:bodyPr>
            <a:normAutofit fontScale="77500" lnSpcReduction="20000"/>
          </a:bodyPr>
          <a:lstStyle/>
          <a:p>
            <a:pPr marL="520700" indent="-520700">
              <a:buNone/>
            </a:pPr>
            <a:r>
              <a:rPr lang="en-US" sz="4387" dirty="0" smtClean="0">
                <a:solidFill>
                  <a:schemeClr val="accent6">
                    <a:lumMod val="40000"/>
                    <a:lumOff val="60000"/>
                  </a:schemeClr>
                </a:solidFill>
                <a:effectLst>
                  <a:outerShdw blurRad="50800" dist="38100" dir="2700000">
                    <a:srgbClr val="000000">
                      <a:alpha val="43000"/>
                    </a:srgbClr>
                  </a:outerShdw>
                </a:effectLst>
              </a:rPr>
              <a:t>VI. The church is not what it ought to be when it comes together and there are “divisions” (1 Cor. 11:17-19).</a:t>
            </a:r>
          </a:p>
          <a:p>
            <a:pPr marL="919163" lvl="1" indent="-461963">
              <a:buAutoNum type="alphaUcPeriod"/>
            </a:pPr>
            <a:r>
              <a:rPr lang="en-US" sz="3600" dirty="0" smtClean="0">
                <a:solidFill>
                  <a:schemeClr val="accent6">
                    <a:lumMod val="40000"/>
                    <a:lumOff val="60000"/>
                  </a:schemeClr>
                </a:solidFill>
                <a:effectLst>
                  <a:outerShdw blurRad="50800" dist="38100" dir="2700000">
                    <a:srgbClr val="000000">
                      <a:alpha val="43000"/>
                    </a:srgbClr>
                  </a:outerShdw>
                </a:effectLst>
              </a:rPr>
              <a:t>Paul says when it happens the church coming “together” is “for the worse” (vs. 17)—(Heb. 10:25).</a:t>
            </a:r>
            <a:r>
              <a:rPr lang="en-US" sz="3200" dirty="0" smtClean="0">
                <a:solidFill>
                  <a:schemeClr val="accent6">
                    <a:lumMod val="40000"/>
                    <a:lumOff val="60000"/>
                  </a:schemeClr>
                </a:solidFill>
              </a:rPr>
              <a:t>  </a:t>
            </a:r>
          </a:p>
          <a:p>
            <a:pPr marL="968375" lvl="1" indent="-511175">
              <a:buNone/>
            </a:pPr>
            <a:r>
              <a:rPr lang="en-US" sz="3600" dirty="0" smtClean="0">
                <a:solidFill>
                  <a:schemeClr val="accent6">
                    <a:lumMod val="40000"/>
                    <a:lumOff val="60000"/>
                  </a:schemeClr>
                </a:solidFill>
                <a:effectLst>
                  <a:outerShdw blurRad="50800" dist="38100" dir="2700000">
                    <a:srgbClr val="000000">
                      <a:alpha val="43000"/>
                    </a:srgbClr>
                  </a:outerShdw>
                </a:effectLst>
              </a:rPr>
              <a:t>B. What the assembly should be (1 Cor. 14:25).</a:t>
            </a:r>
          </a:p>
          <a:p>
            <a:pPr marL="968375" lvl="1" indent="-511175">
              <a:buNone/>
            </a:pPr>
            <a:r>
              <a:rPr lang="en-US" sz="3600" dirty="0" smtClean="0">
                <a:solidFill>
                  <a:schemeClr val="accent6">
                    <a:lumMod val="40000"/>
                    <a:lumOff val="60000"/>
                  </a:schemeClr>
                </a:solidFill>
                <a:effectLst>
                  <a:outerShdw blurRad="50800" dist="38100" dir="2700000">
                    <a:srgbClr val="000000">
                      <a:alpha val="43000"/>
                    </a:srgbClr>
                  </a:outerShdw>
                </a:effectLst>
              </a:rPr>
              <a:t>C. The one who causes division causes a command of God to be “for the worse.”</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Picture 3" descr="19023.jpg"/>
          <p:cNvPicPr>
            <a:picLocks noChangeAspect="1"/>
          </p:cNvPicPr>
          <p:nvPr/>
        </p:nvPicPr>
        <p:blipFill>
          <a:blip r:embed="rId2">
            <a:clrChange>
              <a:clrFrom>
                <a:srgbClr val="FFFFFF"/>
              </a:clrFrom>
              <a:clrTo>
                <a:srgbClr val="FFFFFF">
                  <a:alpha val="0"/>
                </a:srgbClr>
              </a:clrTo>
            </a:clrChange>
          </a:blip>
          <a:srcRect r="25106"/>
          <a:stretch>
            <a:fillRect/>
          </a:stretch>
        </p:blipFill>
        <p:spPr>
          <a:xfrm flipH="1">
            <a:off x="0" y="3095625"/>
            <a:ext cx="2436240" cy="3762375"/>
          </a:xfrm>
          <a:prstGeom prst="rect">
            <a:avLst/>
          </a:prstGeom>
          <a:effectLst>
            <a:outerShdw blurRad="50800" dist="101600" dir="6120000">
              <a:srgbClr val="000000">
                <a:alpha val="43000"/>
              </a:srgbClr>
            </a:outerShdw>
          </a:effectLst>
        </p:spPr>
      </p:pic>
      <p:sp>
        <p:nvSpPr>
          <p:cNvPr id="2" name="Title 1"/>
          <p:cNvSpPr>
            <a:spLocks noGrp="1"/>
          </p:cNvSpPr>
          <p:nvPr>
            <p:ph type="title"/>
          </p:nvPr>
        </p:nvSpPr>
        <p:spPr/>
        <p:txBody>
          <a:bodyPr>
            <a:noAutofit/>
          </a:bodyPr>
          <a:lstStyle/>
          <a:p>
            <a:r>
              <a:rPr lang="en-US" sz="7000" dirty="0" smtClean="0"/>
              <a:t>Causing Division</a:t>
            </a:r>
            <a:endParaRPr lang="en-US" sz="7000" dirty="0"/>
          </a:p>
        </p:txBody>
      </p:sp>
      <p:sp>
        <p:nvSpPr>
          <p:cNvPr id="3" name="Content Placeholder 2"/>
          <p:cNvSpPr>
            <a:spLocks noGrp="1"/>
          </p:cNvSpPr>
          <p:nvPr>
            <p:ph idx="1"/>
          </p:nvPr>
        </p:nvSpPr>
        <p:spPr>
          <a:xfrm>
            <a:off x="1209524" y="2134428"/>
            <a:ext cx="7477275" cy="4525963"/>
          </a:xfrm>
        </p:spPr>
        <p:txBody>
          <a:bodyPr>
            <a:normAutofit fontScale="62500" lnSpcReduction="20000"/>
          </a:bodyPr>
          <a:lstStyle/>
          <a:p>
            <a:pPr marL="0" indent="0" algn="ctr">
              <a:buNone/>
            </a:pPr>
            <a:r>
              <a:rPr lang="en-US" sz="5600" i="1" dirty="0" smtClean="0">
                <a:solidFill>
                  <a:schemeClr val="accent6">
                    <a:lumMod val="40000"/>
                    <a:lumOff val="60000"/>
                  </a:schemeClr>
                </a:solidFill>
                <a:effectLst>
                  <a:outerShdw blurRad="50800" dist="38100" dir="2700000">
                    <a:srgbClr val="000000">
                      <a:alpha val="43000"/>
                    </a:srgbClr>
                  </a:outerShdw>
                </a:effectLst>
              </a:rPr>
              <a:t>Are There Ever Times When             Division is Necessary?</a:t>
            </a:r>
          </a:p>
          <a:p>
            <a:pPr marL="919163" lvl="1" indent="-461963">
              <a:spcBef>
                <a:spcPts val="1800"/>
              </a:spcBef>
              <a:buFont typeface="Arial"/>
              <a:buChar char="•"/>
            </a:pPr>
            <a:r>
              <a:rPr lang="en-US" sz="4320" dirty="0" smtClean="0">
                <a:solidFill>
                  <a:schemeClr val="accent6">
                    <a:lumMod val="40000"/>
                    <a:lumOff val="60000"/>
                  </a:schemeClr>
                </a:solidFill>
                <a:effectLst>
                  <a:outerShdw blurRad="50800" dist="38100" dir="2700000">
                    <a:srgbClr val="000000">
                      <a:alpha val="43000"/>
                    </a:srgbClr>
                  </a:outerShdw>
                </a:effectLst>
              </a:rPr>
              <a:t>“There must also be factions among you, that those who are approved may be recognized among you.” (1 Cor. 11:19).</a:t>
            </a:r>
            <a:r>
              <a:rPr lang="en-US" sz="4320" dirty="0" smtClean="0">
                <a:solidFill>
                  <a:schemeClr val="accent6">
                    <a:lumMod val="40000"/>
                    <a:lumOff val="60000"/>
                  </a:schemeClr>
                </a:solidFill>
              </a:rPr>
              <a:t>  </a:t>
            </a:r>
          </a:p>
          <a:p>
            <a:pPr marL="968375" lvl="1" indent="-511175">
              <a:buFont typeface="Arial"/>
              <a:buChar char="•"/>
            </a:pPr>
            <a:r>
              <a:rPr lang="en-US" sz="4320" dirty="0" smtClean="0">
                <a:solidFill>
                  <a:schemeClr val="accent6">
                    <a:lumMod val="40000"/>
                    <a:lumOff val="60000"/>
                  </a:schemeClr>
                </a:solidFill>
                <a:effectLst>
                  <a:outerShdw blurRad="50800" dist="38100" dir="2700000">
                    <a:srgbClr val="000000">
                      <a:alpha val="43000"/>
                    </a:srgbClr>
                  </a:outerShdw>
                </a:effectLst>
              </a:rPr>
              <a:t>Is he talking about those “approved” by God or “approved” in their party divisions?</a:t>
            </a:r>
          </a:p>
          <a:p>
            <a:pPr marL="968375" lvl="1" indent="-511175">
              <a:buFont typeface="Arial"/>
              <a:buChar char="•"/>
            </a:pPr>
            <a:r>
              <a:rPr lang="en-US" sz="4320" dirty="0" smtClean="0">
                <a:solidFill>
                  <a:schemeClr val="accent6">
                    <a:lumMod val="40000"/>
                    <a:lumOff val="60000"/>
                  </a:schemeClr>
                </a:solidFill>
                <a:effectLst>
                  <a:outerShdw blurRad="50800" dist="38100" dir="2700000">
                    <a:srgbClr val="000000">
                      <a:alpha val="43000"/>
                    </a:srgbClr>
                  </a:outerShdw>
                </a:effectLst>
              </a:rPr>
              <a:t>The church is to “avoid,” “reject,” and in some cases to even withdraw from the “divisive person.” That is necessary division (cf. 2 John 9-11).</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97</TotalTime>
  <Words>864</Words>
  <Application>Microsoft Macintosh PowerPoint</Application>
  <PresentationFormat>On-screen Show (4:3)</PresentationFormat>
  <Paragraphs>44</Paragraphs>
  <Slides>9</Slides>
  <Notes>0</Notes>
  <HiddenSlides>0</HiddenSlides>
  <MMClips>0</MMClips>
  <ScaleCrop>false</ScaleCrop>
  <HeadingPairs>
    <vt:vector size="4" baseType="variant">
      <vt:variant>
        <vt:lpstr>Design Template</vt:lpstr>
      </vt:variant>
      <vt:variant>
        <vt:i4>1</vt:i4>
      </vt:variant>
      <vt:variant>
        <vt:lpstr>Slide Titles</vt:lpstr>
      </vt:variant>
      <vt:variant>
        <vt:i4>9</vt:i4>
      </vt:variant>
    </vt:vector>
  </HeadingPairs>
  <TitlesOfParts>
    <vt:vector size="10" baseType="lpstr">
      <vt:lpstr>Office Theme</vt:lpstr>
      <vt:lpstr>1 Corinthians 1:10 </vt:lpstr>
      <vt:lpstr>Causing Division</vt:lpstr>
      <vt:lpstr>Causing Division</vt:lpstr>
      <vt:lpstr>Causing Division</vt:lpstr>
      <vt:lpstr>Causing Division</vt:lpstr>
      <vt:lpstr>Causing Division</vt:lpstr>
      <vt:lpstr>Causing Division</vt:lpstr>
      <vt:lpstr>Causing Division</vt:lpstr>
      <vt:lpstr>Causing Division</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Causing Division</dc:title>
  <dc:creator>Kyle Pope</dc:creator>
  <cp:lastModifiedBy>Kyle Pope</cp:lastModifiedBy>
  <cp:revision>11</cp:revision>
  <dcterms:created xsi:type="dcterms:W3CDTF">2014-09-15T23:24:14Z</dcterms:created>
  <dcterms:modified xsi:type="dcterms:W3CDTF">2014-09-15T23:24:36Z</dcterms:modified>
</cp:coreProperties>
</file>