
<file path=[Content_Types].xml><?xml version="1.0" encoding="utf-8"?>
<Types xmlns="http://schemas.openxmlformats.org/package/2006/content-types">
  <Default Extension="rels" ContentType="application/vnd.openxmlformats-package.relationships+xml"/>
  <Override PartName="/ppt/slideLayouts/slideLayout1.xml" ContentType="application/vnd.openxmlformats-officedocument.presentationml.slideLayout+xml"/>
  <Default Extension="png" ContentType="image/png"/>
  <Override PartName="/ppt/slides/slide11.xml" ContentType="application/vnd.openxmlformats-officedocument.presentationml.slide+xml"/>
  <Default Extension="xml" ContentType="application/xml"/>
  <Override PartName="/ppt/slides/slide9.xml" ContentType="application/vnd.openxmlformats-officedocument.presentationml.slide+xml"/>
  <Default Extension="jpeg" ContentType="image/jpeg"/>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s/slide5.xml" ContentType="application/vnd.openxmlformats-officedocument.presentationml.slide+xml"/>
  <Override PartName="/ppt/slides/slide16.xml" ContentType="application/vnd.openxmlformats-officedocument.presentationml.slid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ppt/slides/slide14.xml" ContentType="application/vnd.openxmlformats-officedocument.presentationml.slide+xml"/>
  <Override PartName="/docProps/core.xml" ContentType="application/vnd.openxmlformats-package.core-properties+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Override PartName="/ppt/slides/slide12.xml" ContentType="application/vnd.openxmlformats-officedocument.presentationml.slide+xml"/>
  <Default Extension="bin" ContentType="application/vnd.openxmlformats-officedocument.presentationml.printerSettings"/>
  <Override PartName="/ppt/slides/slide10.xml" ContentType="application/vnd.openxmlformats-officedocument.presentationml.slide+xml"/>
  <Override PartName="/ppt/viewProps.xml" ContentType="application/vnd.openxmlformats-officedocument.presentationml.viewProps+xml"/>
  <Override PartName="/ppt/slides/slide8.xml" ContentType="application/vnd.openxmlformats-officedocument.presentationml.slide+xml"/>
  <Override PartName="/ppt/presentation.xml" ContentType="application/vnd.openxmlformats-officedocument.presentationml.presentation.main+xml"/>
  <Override PartName="/ppt/slideLayouts/slideLayout9.xml" ContentType="application/vnd.openxmlformats-officedocument.presentationml.slideLayout+xml"/>
  <Override PartName="/ppt/slideLayouts/slideLayout7.xml" ContentType="application/vnd.openxmlformats-officedocument.presentationml.slideLayout+xml"/>
  <Override PartName="/ppt/slides/slide6.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slides/slide15.xml" ContentType="application/vnd.openxmlformats-officedocument.presentationml.slide+xml"/>
  <Override PartName="/ppt/theme/theme1.xml" ContentType="application/vnd.openxmlformats-officedocument.them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Override PartName="/ppt/slides/slide13.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sldIdLst>
    <p:sldId id="259" r:id="rId2"/>
    <p:sldId id="260" r:id="rId3"/>
    <p:sldId id="261" r:id="rId4"/>
    <p:sldId id="263" r:id="rId5"/>
    <p:sldId id="268" r:id="rId6"/>
    <p:sldId id="262" r:id="rId7"/>
    <p:sldId id="264" r:id="rId8"/>
    <p:sldId id="265" r:id="rId9"/>
    <p:sldId id="269" r:id="rId10"/>
    <p:sldId id="266" r:id="rId11"/>
    <p:sldId id="267" r:id="rId12"/>
    <p:sldId id="270" r:id="rId13"/>
    <p:sldId id="258" r:id="rId14"/>
    <p:sldId id="271" r:id="rId15"/>
    <p:sldId id="272" r:id="rId16"/>
    <p:sldId id="273" r:id="rId17"/>
    <p:sldId id="274" r:id="rId18"/>
    <p:sldId id="275"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004080"/>
    <a:srgbClr val="FFCC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horzBarState="maximized">
    <p:restoredLeft sz="15620"/>
    <p:restoredTop sz="94660"/>
  </p:normalViewPr>
  <p:slideViewPr>
    <p:cSldViewPr snapToGrid="0" snapToObjects="1">
      <p:cViewPr varScale="1">
        <p:scale>
          <a:sx n="123" d="100"/>
          <a:sy n="123" d="100"/>
        </p:scale>
        <p:origin x="-360" y="-11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1DC4950-C737-3B4D-B343-C2B5C4EEA4C0}" type="datetimeFigureOut">
              <a:rPr lang="en-US" smtClean="0"/>
              <a:pPr/>
              <a:t>6/10/14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DA72A8-05C4-5145-A407-6E8A10B1AB1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DC4950-C737-3B4D-B343-C2B5C4EEA4C0}" type="datetimeFigureOut">
              <a:rPr lang="en-US" smtClean="0"/>
              <a:pPr/>
              <a:t>6/10/14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DA72A8-05C4-5145-A407-6E8A10B1AB1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DC4950-C737-3B4D-B343-C2B5C4EEA4C0}" type="datetimeFigureOut">
              <a:rPr lang="en-US" smtClean="0"/>
              <a:pPr/>
              <a:t>6/10/14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DA72A8-05C4-5145-A407-6E8A10B1AB1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DC4950-C737-3B4D-B343-C2B5C4EEA4C0}" type="datetimeFigureOut">
              <a:rPr lang="en-US" smtClean="0"/>
              <a:pPr/>
              <a:t>6/10/14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DA72A8-05C4-5145-A407-6E8A10B1AB1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1DC4950-C737-3B4D-B343-C2B5C4EEA4C0}" type="datetimeFigureOut">
              <a:rPr lang="en-US" smtClean="0"/>
              <a:pPr/>
              <a:t>6/10/14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DA72A8-05C4-5145-A407-6E8A10B1AB1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1DC4950-C737-3B4D-B343-C2B5C4EEA4C0}" type="datetimeFigureOut">
              <a:rPr lang="en-US" smtClean="0"/>
              <a:pPr/>
              <a:t>6/10/14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DA72A8-05C4-5145-A407-6E8A10B1AB1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1DC4950-C737-3B4D-B343-C2B5C4EEA4C0}" type="datetimeFigureOut">
              <a:rPr lang="en-US" smtClean="0"/>
              <a:pPr/>
              <a:t>6/10/14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EDA72A8-05C4-5145-A407-6E8A10B1AB1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1DC4950-C737-3B4D-B343-C2B5C4EEA4C0}" type="datetimeFigureOut">
              <a:rPr lang="en-US" smtClean="0"/>
              <a:pPr/>
              <a:t>6/10/14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DA72A8-05C4-5145-A407-6E8A10B1AB1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DC4950-C737-3B4D-B343-C2B5C4EEA4C0}" type="datetimeFigureOut">
              <a:rPr lang="en-US" smtClean="0"/>
              <a:pPr/>
              <a:t>6/10/14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EDA72A8-05C4-5145-A407-6E8A10B1AB1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DC4950-C737-3B4D-B343-C2B5C4EEA4C0}" type="datetimeFigureOut">
              <a:rPr lang="en-US" smtClean="0"/>
              <a:pPr/>
              <a:t>6/10/14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DA72A8-05C4-5145-A407-6E8A10B1AB1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DC4950-C737-3B4D-B343-C2B5C4EEA4C0}" type="datetimeFigureOut">
              <a:rPr lang="en-US" smtClean="0"/>
              <a:pPr/>
              <a:t>6/10/14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DA72A8-05C4-5145-A407-6E8A10B1AB1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pic>
        <p:nvPicPr>
          <p:cNvPr id="7" name="Picture 6" descr="104_A_JuiceDrop"/>
          <p:cNvPicPr>
            <a:picLocks noChangeAspect="1" noChangeArrowheads="1"/>
          </p:cNvPicPr>
          <p:nvPr userDrawn="1"/>
        </p:nvPicPr>
        <p:blipFill>
          <a:blip r:embed="rId13" cstate="print"/>
          <a:srcRect/>
          <a:stretch>
            <a:fillRect/>
          </a:stretch>
        </p:blipFill>
        <p:spPr bwMode="auto">
          <a:xfrm>
            <a:off x="0" y="0"/>
            <a:ext cx="9144000" cy="6858000"/>
          </a:xfrm>
          <a:prstGeom prst="rect">
            <a:avLst/>
          </a:prstGeom>
          <a:noFill/>
          <a:ln w="9525">
            <a:noFill/>
            <a:miter lim="800000"/>
            <a:headEnd/>
            <a:tailEnd/>
          </a:ln>
        </p:spPr>
      </p:pic>
      <p:sp>
        <p:nvSpPr>
          <p:cNvPr id="2" name="Title Placeholder 1"/>
          <p:cNvSpPr>
            <a:spLocks noGrp="1"/>
          </p:cNvSpPr>
          <p:nvPr>
            <p:ph type="title"/>
          </p:nvPr>
        </p:nvSpPr>
        <p:spPr>
          <a:xfrm>
            <a:off x="457200" y="274638"/>
            <a:ext cx="8229600" cy="1143000"/>
          </a:xfrm>
          <a:prstGeom prst="rect">
            <a:avLst/>
          </a:prstGeom>
          <a:effectLst/>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DC4950-C737-3B4D-B343-C2B5C4EEA4C0}" type="datetimeFigureOut">
              <a:rPr lang="en-US" smtClean="0"/>
              <a:pPr/>
              <a:t>6/10/14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DA72A8-05C4-5145-A407-6E8A10B1AB1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b="1" kern="1200">
          <a:solidFill>
            <a:schemeClr val="bg1"/>
          </a:solidFill>
          <a:effectLst>
            <a:outerShdw blurRad="50800" dist="38100" dir="2700000">
              <a:srgbClr val="000000">
                <a:alpha val="43000"/>
              </a:srgbClr>
            </a:outerShdw>
          </a:effectLst>
          <a:latin typeface="+mj-lt"/>
          <a:ea typeface="+mj-ea"/>
          <a:cs typeface="+mj-cs"/>
        </a:defRPr>
      </a:lvl1pPr>
    </p:titleStyle>
    <p:bodyStyle>
      <a:lvl1pPr marL="342900" indent="-342900" algn="l" defTabSz="457200" rtl="0" eaLnBrk="1" latinLnBrk="0" hangingPunct="1">
        <a:spcBef>
          <a:spcPct val="20000"/>
        </a:spcBef>
        <a:buFont typeface="Arial"/>
        <a:buChar char="•"/>
        <a:defRPr sz="3200" b="1" kern="1200">
          <a:solidFill>
            <a:srgbClr val="FFFFFF"/>
          </a:solidFill>
          <a:effectLst>
            <a:outerShdw blurRad="50800" dist="38100" dir="2700000">
              <a:srgbClr val="000000">
                <a:alpha val="43000"/>
              </a:srgbClr>
            </a:outerShdw>
          </a:effectLst>
          <a:latin typeface="+mn-lt"/>
          <a:ea typeface="+mn-ea"/>
          <a:cs typeface="+mn-cs"/>
        </a:defRPr>
      </a:lvl1pPr>
      <a:lvl2pPr marL="742950" indent="-285750" algn="l" defTabSz="457200" rtl="0" eaLnBrk="1" latinLnBrk="0" hangingPunct="1">
        <a:spcBef>
          <a:spcPct val="20000"/>
        </a:spcBef>
        <a:buFont typeface="Arial"/>
        <a:buChar char="–"/>
        <a:defRPr sz="2800" b="1" kern="1200">
          <a:solidFill>
            <a:srgbClr val="FFFFFF"/>
          </a:solidFill>
          <a:effectLst>
            <a:outerShdw blurRad="50800" dist="38100" dir="2700000">
              <a:srgbClr val="000000">
                <a:alpha val="43000"/>
              </a:srgbClr>
            </a:outerShdw>
          </a:effectLst>
          <a:latin typeface="+mn-lt"/>
          <a:ea typeface="+mn-ea"/>
          <a:cs typeface="+mn-cs"/>
        </a:defRPr>
      </a:lvl2pPr>
      <a:lvl3pPr marL="1143000" indent="-228600" algn="l" defTabSz="457200" rtl="0" eaLnBrk="1" latinLnBrk="0" hangingPunct="1">
        <a:spcBef>
          <a:spcPct val="20000"/>
        </a:spcBef>
        <a:buFont typeface="Arial"/>
        <a:buChar char="•"/>
        <a:defRPr sz="2400" b="1" kern="1200">
          <a:solidFill>
            <a:srgbClr val="FFFFFF"/>
          </a:solidFill>
          <a:effectLst>
            <a:outerShdw blurRad="50800" dist="38100" dir="2700000">
              <a:srgbClr val="000000">
                <a:alpha val="43000"/>
              </a:srgbClr>
            </a:outerShdw>
          </a:effectLst>
          <a:latin typeface="+mn-lt"/>
          <a:ea typeface="+mn-ea"/>
          <a:cs typeface="+mn-cs"/>
        </a:defRPr>
      </a:lvl3pPr>
      <a:lvl4pPr marL="1600200" indent="-228600" algn="l" defTabSz="457200" rtl="0" eaLnBrk="1" latinLnBrk="0" hangingPunct="1">
        <a:spcBef>
          <a:spcPct val="20000"/>
        </a:spcBef>
        <a:buFont typeface="Arial"/>
        <a:buChar char="–"/>
        <a:defRPr sz="2000" b="1" kern="1200">
          <a:solidFill>
            <a:srgbClr val="FFFFFF"/>
          </a:solidFill>
          <a:effectLst>
            <a:outerShdw blurRad="50800" dist="38100" dir="2700000">
              <a:srgbClr val="000000">
                <a:alpha val="43000"/>
              </a:srgbClr>
            </a:outerShdw>
          </a:effectLst>
          <a:latin typeface="+mn-lt"/>
          <a:ea typeface="+mn-ea"/>
          <a:cs typeface="+mn-cs"/>
        </a:defRPr>
      </a:lvl4pPr>
      <a:lvl5pPr marL="2057400" indent="-228600" algn="l" defTabSz="457200" rtl="0" eaLnBrk="1" latinLnBrk="0" hangingPunct="1">
        <a:spcBef>
          <a:spcPct val="20000"/>
        </a:spcBef>
        <a:buFont typeface="Arial"/>
        <a:buChar char="»"/>
        <a:defRPr sz="2000" b="1" kern="1200">
          <a:solidFill>
            <a:srgbClr val="FFFFFF"/>
          </a:solidFill>
          <a:effectLst>
            <a:outerShdw blurRad="50800" dist="38100" dir="2700000">
              <a:srgbClr val="000000">
                <a:alpha val="43000"/>
              </a:srgbClr>
            </a:outerShdw>
          </a:effectLst>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en-US" sz="4700" i="1" u="sng" dirty="0" smtClean="0">
                <a:latin typeface="Cambria"/>
                <a:cs typeface="Cambria"/>
              </a:rPr>
              <a:t>1 Corinthians 10:13</a:t>
            </a:r>
            <a:endParaRPr lang="en-US" sz="4700" i="1" u="sng" dirty="0">
              <a:latin typeface="Cambria"/>
              <a:cs typeface="Cambria"/>
            </a:endParaRPr>
          </a:p>
        </p:txBody>
      </p:sp>
      <p:sp>
        <p:nvSpPr>
          <p:cNvPr id="3" name="Content Placeholder 2"/>
          <p:cNvSpPr>
            <a:spLocks noGrp="1"/>
          </p:cNvSpPr>
          <p:nvPr>
            <p:ph idx="1"/>
          </p:nvPr>
        </p:nvSpPr>
        <p:spPr>
          <a:xfrm>
            <a:off x="457200" y="1982290"/>
            <a:ext cx="8229600" cy="4143873"/>
          </a:xfrm>
        </p:spPr>
        <p:txBody>
          <a:bodyPr>
            <a:normAutofit/>
          </a:bodyPr>
          <a:lstStyle/>
          <a:p>
            <a:pPr indent="-1588">
              <a:buNone/>
            </a:pPr>
            <a:r>
              <a:rPr lang="en-US" sz="3000" dirty="0" smtClean="0"/>
              <a:t>“No temptation has overtaken you except such as is common to man; but God is faithful, who will not allow you to be tempted beyond what you are able, but with the temptation will also make the way of escape, that you may be able to bear it” (NKJV). </a:t>
            </a:r>
          </a:p>
        </p:txBody>
      </p:sp>
      <p:sp>
        <p:nvSpPr>
          <p:cNvPr id="4" name="TextBox 3"/>
          <p:cNvSpPr txBox="1"/>
          <p:nvPr/>
        </p:nvSpPr>
        <p:spPr>
          <a:xfrm rot="20880000">
            <a:off x="3023466" y="5120623"/>
            <a:ext cx="5731027" cy="707886"/>
          </a:xfrm>
          <a:custGeom>
            <a:avLst/>
            <a:gdLst>
              <a:gd name="connsiteX0" fmla="*/ 0 w 4594586"/>
              <a:gd name="connsiteY0" fmla="*/ 0 h 615553"/>
              <a:gd name="connsiteX1" fmla="*/ 4594586 w 4594586"/>
              <a:gd name="connsiteY1" fmla="*/ 0 h 615553"/>
              <a:gd name="connsiteX2" fmla="*/ 4594586 w 4594586"/>
              <a:gd name="connsiteY2" fmla="*/ 615553 h 615553"/>
              <a:gd name="connsiteX3" fmla="*/ 0 w 4594586"/>
              <a:gd name="connsiteY3" fmla="*/ 615553 h 615553"/>
              <a:gd name="connsiteX4" fmla="*/ 0 w 4594586"/>
              <a:gd name="connsiteY4" fmla="*/ 0 h 6155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4586" h="615553">
                <a:moveTo>
                  <a:pt x="0" y="0"/>
                </a:moveTo>
                <a:lnTo>
                  <a:pt x="4594586" y="0"/>
                </a:lnTo>
                <a:lnTo>
                  <a:pt x="4594586" y="615553"/>
                </a:lnTo>
                <a:lnTo>
                  <a:pt x="0" y="615553"/>
                </a:lnTo>
                <a:lnTo>
                  <a:pt x="0" y="0"/>
                </a:lnTo>
                <a:close/>
              </a:path>
            </a:pathLst>
          </a:custGeom>
          <a:noFill/>
          <a:scene3d>
            <a:camera prst="orthographicFront">
              <a:rot lat="0" lon="0" rev="0"/>
            </a:camera>
            <a:lightRig rig="threePt" dir="t"/>
          </a:scene3d>
        </p:spPr>
        <p:txBody>
          <a:bodyPr wrap="square" rtlCol="0">
            <a:prstTxWarp prst="textNoShape">
              <a:avLst/>
            </a:prstTxWarp>
            <a:spAutoFit/>
          </a:bodyPr>
          <a:lstStyle/>
          <a:p>
            <a:r>
              <a:rPr lang="en-US" sz="4000" b="1" dirty="0">
                <a:solidFill>
                  <a:srgbClr val="FFFF00"/>
                </a:solidFill>
                <a:latin typeface="Times New Roman"/>
                <a:cs typeface="Times New Roman"/>
              </a:rPr>
              <a:t>1. No One Has to Sin.</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par>
                                <p:cTn id="10" presetID="42"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2"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right)">
                                      <p:cBhvr>
                                        <p:cTn id="19"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en-US" sz="4700" i="1" u="sng" dirty="0" smtClean="0">
                <a:latin typeface="Cambria"/>
                <a:cs typeface="Cambria"/>
              </a:rPr>
              <a:t>1 Corinthians 10:13</a:t>
            </a:r>
            <a:endParaRPr lang="en-US" sz="4700" i="1" u="sng" dirty="0">
              <a:latin typeface="Cambria"/>
              <a:cs typeface="Cambria"/>
            </a:endParaRPr>
          </a:p>
        </p:txBody>
      </p:sp>
      <p:sp>
        <p:nvSpPr>
          <p:cNvPr id="3" name="Content Placeholder 2"/>
          <p:cNvSpPr>
            <a:spLocks noGrp="1"/>
          </p:cNvSpPr>
          <p:nvPr>
            <p:ph idx="1"/>
          </p:nvPr>
        </p:nvSpPr>
        <p:spPr>
          <a:xfrm>
            <a:off x="457200" y="1982290"/>
            <a:ext cx="8229600" cy="4143873"/>
          </a:xfrm>
        </p:spPr>
        <p:txBody>
          <a:bodyPr>
            <a:normAutofit/>
          </a:bodyPr>
          <a:lstStyle/>
          <a:p>
            <a:pPr indent="-1588">
              <a:buNone/>
            </a:pPr>
            <a:r>
              <a:rPr lang="en-US" sz="3000" dirty="0" smtClean="0"/>
              <a:t>“No temptation has overtaken you except such as is common to man; but God is faithful, who will not allow you to be tempted beyond what you are able, but with the temptation will also make the way of escape, that you may be able to bear it” (NKJV). </a:t>
            </a:r>
          </a:p>
        </p:txBody>
      </p:sp>
      <p:sp>
        <p:nvSpPr>
          <p:cNvPr id="4" name="TextBox 3"/>
          <p:cNvSpPr txBox="1"/>
          <p:nvPr/>
        </p:nvSpPr>
        <p:spPr>
          <a:xfrm rot="20880000">
            <a:off x="1441028" y="5257859"/>
            <a:ext cx="7794450" cy="707886"/>
          </a:xfrm>
          <a:custGeom>
            <a:avLst/>
            <a:gdLst>
              <a:gd name="connsiteX0" fmla="*/ 0 w 4594586"/>
              <a:gd name="connsiteY0" fmla="*/ 0 h 615553"/>
              <a:gd name="connsiteX1" fmla="*/ 4594586 w 4594586"/>
              <a:gd name="connsiteY1" fmla="*/ 0 h 615553"/>
              <a:gd name="connsiteX2" fmla="*/ 4594586 w 4594586"/>
              <a:gd name="connsiteY2" fmla="*/ 615553 h 615553"/>
              <a:gd name="connsiteX3" fmla="*/ 0 w 4594586"/>
              <a:gd name="connsiteY3" fmla="*/ 615553 h 615553"/>
              <a:gd name="connsiteX4" fmla="*/ 0 w 4594586"/>
              <a:gd name="connsiteY4" fmla="*/ 0 h 6155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4586" h="615553">
                <a:moveTo>
                  <a:pt x="0" y="0"/>
                </a:moveTo>
                <a:lnTo>
                  <a:pt x="4594586" y="0"/>
                </a:lnTo>
                <a:lnTo>
                  <a:pt x="4594586" y="615553"/>
                </a:lnTo>
                <a:lnTo>
                  <a:pt x="0" y="615553"/>
                </a:lnTo>
                <a:lnTo>
                  <a:pt x="0" y="0"/>
                </a:lnTo>
                <a:close/>
              </a:path>
            </a:pathLst>
          </a:custGeom>
          <a:noFill/>
          <a:scene3d>
            <a:camera prst="orthographicFront">
              <a:rot lat="0" lon="0" rev="0"/>
            </a:camera>
            <a:lightRig rig="threePt" dir="t"/>
          </a:scene3d>
        </p:spPr>
        <p:txBody>
          <a:bodyPr wrap="square" rtlCol="0">
            <a:prstTxWarp prst="textNoShape">
              <a:avLst/>
            </a:prstTxWarp>
            <a:spAutoFit/>
          </a:bodyPr>
          <a:lstStyle/>
          <a:p>
            <a:r>
              <a:rPr lang="en-US" sz="4000" b="1" dirty="0" smtClean="0">
                <a:solidFill>
                  <a:srgbClr val="FFFF00"/>
                </a:solidFill>
                <a:latin typeface="Times New Roman"/>
                <a:cs typeface="Times New Roman"/>
              </a:rPr>
              <a:t>3. There is always a way of escape.</a:t>
            </a:r>
            <a:endParaRPr lang="en-US" sz="4000" b="1" dirty="0">
              <a:solidFill>
                <a:srgbClr val="FFFF00"/>
              </a:solidFill>
              <a:latin typeface="Times New Roman"/>
              <a:cs typeface="Times New Roman"/>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en-US" sz="4700" i="1" u="sng" dirty="0" smtClean="0">
                <a:latin typeface="Cambria"/>
                <a:cs typeface="Cambria"/>
              </a:rPr>
              <a:t>1 Corinthians 10:13</a:t>
            </a:r>
            <a:endParaRPr lang="en-US" sz="4700" i="1" u="sng" dirty="0">
              <a:latin typeface="Cambria"/>
              <a:cs typeface="Cambria"/>
            </a:endParaRPr>
          </a:p>
        </p:txBody>
      </p:sp>
      <p:sp>
        <p:nvSpPr>
          <p:cNvPr id="3" name="Content Placeholder 2"/>
          <p:cNvSpPr>
            <a:spLocks noGrp="1"/>
          </p:cNvSpPr>
          <p:nvPr>
            <p:ph idx="1"/>
          </p:nvPr>
        </p:nvSpPr>
        <p:spPr>
          <a:xfrm>
            <a:off x="457200" y="1982290"/>
            <a:ext cx="8229600" cy="4143873"/>
          </a:xfrm>
        </p:spPr>
        <p:txBody>
          <a:bodyPr>
            <a:normAutofit/>
          </a:bodyPr>
          <a:lstStyle/>
          <a:p>
            <a:pPr indent="-1588">
              <a:buNone/>
            </a:pPr>
            <a:r>
              <a:rPr lang="en-US" sz="3000" dirty="0" smtClean="0"/>
              <a:t>“No temptation has overtaken you except such as is common to man; but God is faithful, who will not allow you to be tempted beyond what you are able, but with the temptation will also make the way of escape, that you may be able to bear it” (NKJV). </a:t>
            </a:r>
          </a:p>
        </p:txBody>
      </p:sp>
      <p:sp>
        <p:nvSpPr>
          <p:cNvPr id="4" name="TextBox 3"/>
          <p:cNvSpPr txBox="1"/>
          <p:nvPr/>
        </p:nvSpPr>
        <p:spPr>
          <a:xfrm rot="20880000">
            <a:off x="1441028" y="5257859"/>
            <a:ext cx="7794450" cy="707886"/>
          </a:xfrm>
          <a:custGeom>
            <a:avLst/>
            <a:gdLst>
              <a:gd name="connsiteX0" fmla="*/ 0 w 4594586"/>
              <a:gd name="connsiteY0" fmla="*/ 0 h 615553"/>
              <a:gd name="connsiteX1" fmla="*/ 4594586 w 4594586"/>
              <a:gd name="connsiteY1" fmla="*/ 0 h 615553"/>
              <a:gd name="connsiteX2" fmla="*/ 4594586 w 4594586"/>
              <a:gd name="connsiteY2" fmla="*/ 615553 h 615553"/>
              <a:gd name="connsiteX3" fmla="*/ 0 w 4594586"/>
              <a:gd name="connsiteY3" fmla="*/ 615553 h 615553"/>
              <a:gd name="connsiteX4" fmla="*/ 0 w 4594586"/>
              <a:gd name="connsiteY4" fmla="*/ 0 h 6155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4586" h="615553">
                <a:moveTo>
                  <a:pt x="0" y="0"/>
                </a:moveTo>
                <a:lnTo>
                  <a:pt x="4594586" y="0"/>
                </a:lnTo>
                <a:lnTo>
                  <a:pt x="4594586" y="615553"/>
                </a:lnTo>
                <a:lnTo>
                  <a:pt x="0" y="615553"/>
                </a:lnTo>
                <a:lnTo>
                  <a:pt x="0" y="0"/>
                </a:lnTo>
                <a:close/>
              </a:path>
            </a:pathLst>
          </a:custGeom>
          <a:noFill/>
          <a:scene3d>
            <a:camera prst="orthographicFront">
              <a:rot lat="0" lon="0" rev="0"/>
            </a:camera>
            <a:lightRig rig="threePt" dir="t"/>
          </a:scene3d>
        </p:spPr>
        <p:txBody>
          <a:bodyPr wrap="square" rtlCol="0">
            <a:prstTxWarp prst="textNoShape">
              <a:avLst/>
            </a:prstTxWarp>
            <a:spAutoFit/>
          </a:bodyPr>
          <a:lstStyle/>
          <a:p>
            <a:r>
              <a:rPr lang="en-US" sz="4000" b="1" dirty="0" smtClean="0">
                <a:solidFill>
                  <a:srgbClr val="FFFF00"/>
                </a:solidFill>
                <a:latin typeface="Times New Roman"/>
                <a:cs typeface="Times New Roman"/>
              </a:rPr>
              <a:t>3. There is always a way of escape.</a:t>
            </a:r>
            <a:endParaRPr lang="en-US" sz="4000" b="1" dirty="0">
              <a:solidFill>
                <a:srgbClr val="FFFF00"/>
              </a:solidFill>
              <a:latin typeface="Times New Roman"/>
              <a:cs typeface="Times New Roman"/>
            </a:endParaRPr>
          </a:p>
        </p:txBody>
      </p:sp>
      <p:sp>
        <p:nvSpPr>
          <p:cNvPr id="5" name="TextBox 4"/>
          <p:cNvSpPr txBox="1"/>
          <p:nvPr/>
        </p:nvSpPr>
        <p:spPr>
          <a:xfrm>
            <a:off x="1887259" y="3469768"/>
            <a:ext cx="4356122" cy="1384995"/>
          </a:xfrm>
          <a:prstGeom prst="rect">
            <a:avLst/>
          </a:prstGeom>
          <a:solidFill>
            <a:schemeClr val="tx2">
              <a:lumMod val="50000"/>
            </a:schemeClr>
          </a:solidFill>
          <a:effectLst>
            <a:softEdge rad="304800"/>
          </a:effectLst>
        </p:spPr>
        <p:txBody>
          <a:bodyPr wrap="square" lIns="182880" tIns="320040" rIns="182880" bIns="365760" rtlCol="0">
            <a:spAutoFit/>
          </a:bodyPr>
          <a:lstStyle/>
          <a:p>
            <a:pPr algn="ctr"/>
            <a:r>
              <a:rPr lang="en-US" sz="4500" b="1" i="1" dirty="0" smtClean="0">
                <a:solidFill>
                  <a:srgbClr val="FFFF00"/>
                </a:solidFill>
              </a:rPr>
              <a:t>“way of escape”</a:t>
            </a:r>
            <a:endParaRPr lang="en-US" sz="4500" b="1" i="1" dirty="0">
              <a:solidFill>
                <a:srgbClr val="FFFF00"/>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gradFill flip="none" rotWithShape="1">
          <a:gsLst>
            <a:gs pos="0">
              <a:schemeClr val="tx1"/>
            </a:gs>
            <a:gs pos="100000">
              <a:schemeClr val="accent1">
                <a:lumMod val="50000"/>
              </a:schemeClr>
            </a:gs>
          </a:gsLst>
          <a:lin ang="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a:r>
              <a:rPr lang="en-US" sz="4700" spc="-100" dirty="0" smtClean="0">
                <a:latin typeface="Cambria"/>
                <a:cs typeface="Cambria"/>
              </a:rPr>
              <a:t>3. There is always a way of escape.</a:t>
            </a:r>
            <a:endParaRPr lang="en-US" sz="4700" spc="-100" dirty="0">
              <a:latin typeface="Cambria"/>
              <a:cs typeface="Cambria"/>
            </a:endParaRPr>
          </a:p>
        </p:txBody>
      </p:sp>
      <p:sp>
        <p:nvSpPr>
          <p:cNvPr id="3" name="Content Placeholder 2"/>
          <p:cNvSpPr>
            <a:spLocks noGrp="1"/>
          </p:cNvSpPr>
          <p:nvPr>
            <p:ph idx="1"/>
          </p:nvPr>
        </p:nvSpPr>
        <p:spPr>
          <a:xfrm>
            <a:off x="457200" y="2195984"/>
            <a:ext cx="8229600" cy="3930179"/>
          </a:xfrm>
        </p:spPr>
        <p:txBody>
          <a:bodyPr>
            <a:normAutofit/>
          </a:bodyPr>
          <a:lstStyle/>
          <a:p>
            <a:r>
              <a:rPr lang="en-US" sz="4000" dirty="0" smtClean="0"/>
              <a:t>“God tests the hearts and minds” (Psa. 7:9).</a:t>
            </a:r>
          </a:p>
          <a:p>
            <a:r>
              <a:rPr lang="en-US" sz="4000" dirty="0" smtClean="0"/>
              <a:t>“There is a way that seems right to a man, but its end is the way of death” (Prov. 14:12).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par>
                                <p:cTn id="10" presetID="42"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3300"/>
            <a:ext cx="8229600" cy="994337"/>
          </a:xfrm>
        </p:spPr>
        <p:txBody>
          <a:bodyPr>
            <a:normAutofit/>
          </a:bodyPr>
          <a:lstStyle/>
          <a:p>
            <a:pPr algn="r"/>
            <a:r>
              <a:rPr lang="en-US" sz="4700" i="1" u="sng" spc="-100" dirty="0" smtClean="0">
                <a:latin typeface="Cambria"/>
                <a:cs typeface="Cambria"/>
              </a:rPr>
              <a:t>David’s Ways of Escape</a:t>
            </a:r>
            <a:endParaRPr lang="en-US" sz="4700" i="1" u="sng" spc="-100" dirty="0">
              <a:latin typeface="Cambria"/>
              <a:cs typeface="Cambria"/>
            </a:endParaRPr>
          </a:p>
        </p:txBody>
      </p:sp>
      <p:sp>
        <p:nvSpPr>
          <p:cNvPr id="3" name="Content Placeholder 2"/>
          <p:cNvSpPr>
            <a:spLocks noGrp="1"/>
          </p:cNvSpPr>
          <p:nvPr>
            <p:ph idx="1"/>
          </p:nvPr>
        </p:nvSpPr>
        <p:spPr>
          <a:xfrm>
            <a:off x="457200" y="1982290"/>
            <a:ext cx="8229600" cy="4143873"/>
          </a:xfrm>
        </p:spPr>
        <p:txBody>
          <a:bodyPr>
            <a:normAutofit/>
          </a:bodyPr>
          <a:lstStyle/>
          <a:p>
            <a:pPr>
              <a:buNone/>
            </a:pPr>
            <a:r>
              <a:rPr lang="en-US" sz="3600" dirty="0" smtClean="0"/>
              <a:t>I. David’s Sin with Bathsheba:</a:t>
            </a:r>
            <a:r>
              <a:rPr lang="en-US" sz="3600" i="1" dirty="0" smtClean="0"/>
              <a:t> Three Opportunities Missed </a:t>
            </a:r>
            <a:r>
              <a:rPr lang="en-US" sz="3000" dirty="0" smtClean="0"/>
              <a:t>(2 Sam. 11:1-25).</a:t>
            </a:r>
          </a:p>
          <a:p>
            <a:pPr marL="971550" lvl="1" indent="-514350">
              <a:buAutoNum type="alphaUcPeriod"/>
            </a:pPr>
            <a:r>
              <a:rPr lang="en-US" sz="3000" dirty="0" smtClean="0"/>
              <a:t>First “Way of Escape” (2 Sam. 11:1).</a:t>
            </a:r>
          </a:p>
          <a:p>
            <a:pPr marL="971550" lvl="1" indent="-514350">
              <a:buAutoNum type="alphaUcPeriod"/>
            </a:pPr>
            <a:r>
              <a:rPr lang="en-US" sz="3000" dirty="0" smtClean="0"/>
              <a:t>Second “Way of Escape” (2 Sam. 11:2; Josh 2:6, 8; Neh. 8:16). </a:t>
            </a:r>
            <a:r>
              <a:rPr lang="en-US" sz="3000" i="1" dirty="0" smtClean="0"/>
              <a:t> </a:t>
            </a:r>
          </a:p>
          <a:p>
            <a:pPr>
              <a:buNone/>
            </a:pPr>
            <a:endParaRPr lang="en-US" i="1" dirty="0"/>
          </a:p>
        </p:txBody>
      </p:sp>
      <p:pic>
        <p:nvPicPr>
          <p:cNvPr id="4" name="Picture 3" descr="iconmonstr-direction-7-icon-256.png"/>
          <p:cNvPicPr>
            <a:picLocks noChangeAspect="1"/>
          </p:cNvPicPr>
          <p:nvPr/>
        </p:nvPicPr>
        <p:blipFill>
          <a:blip r:embed="rId2">
            <a:duotone>
              <a:srgbClr val="FFCC66"/>
              <a:srgbClr val="FFF1C1"/>
            </a:duotone>
          </a:blip>
          <a:stretch>
            <a:fillRect/>
          </a:stretch>
        </p:blipFill>
        <p:spPr>
          <a:xfrm rot="16200000">
            <a:off x="864031" y="92051"/>
            <a:ext cx="1493311" cy="1858481"/>
          </a:xfrm>
          <a:prstGeom prst="rect">
            <a:avLst/>
          </a:prstGeom>
          <a:effectLst>
            <a:outerShdw blurRad="50800" dist="101600" dir="9420000">
              <a:srgbClr val="000000">
                <a:alpha val="43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par>
                                <p:cTn id="10" presetID="22" presetClass="entr" presetSubtype="2"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right)">
                                      <p:cBhvr>
                                        <p:cTn id="12" dur="1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1000"/>
                                        <p:tgtEl>
                                          <p:spTgt spid="3">
                                            <p:txEl>
                                              <p:pRg st="0" end="0"/>
                                            </p:txEl>
                                          </p:spTgt>
                                        </p:tgtEl>
                                      </p:cBhvr>
                                    </p:animEffect>
                                    <p:anim calcmode="lin" valueType="num">
                                      <p:cBhvr>
                                        <p:cTn id="1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fade">
                                      <p:cBhvr>
                                        <p:cTn id="24" dur="1000"/>
                                        <p:tgtEl>
                                          <p:spTgt spid="3">
                                            <p:txEl>
                                              <p:pRg st="1" end="1"/>
                                            </p:txEl>
                                          </p:spTgt>
                                        </p:tgtEl>
                                      </p:cBhvr>
                                    </p:animEffect>
                                    <p:anim calcmode="lin" valueType="num">
                                      <p:cBhvr>
                                        <p:cTn id="2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Effect transition="in" filter="fade">
                                      <p:cBhvr>
                                        <p:cTn id="31" dur="1000"/>
                                        <p:tgtEl>
                                          <p:spTgt spid="3">
                                            <p:txEl>
                                              <p:pRg st="2" end="2"/>
                                            </p:txEl>
                                          </p:spTgt>
                                        </p:tgtEl>
                                      </p:cBhvr>
                                    </p:animEffect>
                                    <p:anim calcmode="lin" valueType="num">
                                      <p:cBhvr>
                                        <p:cTn id="3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bldLvl="3"/>
    </p:bld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gradFill flip="none" rotWithShape="1">
          <a:gsLst>
            <a:gs pos="0">
              <a:schemeClr val="tx1"/>
            </a:gs>
            <a:gs pos="100000">
              <a:schemeClr val="accent1">
                <a:lumMod val="50000"/>
              </a:schemeClr>
            </a:gs>
          </a:gsLst>
          <a:lin ang="0" scaled="1"/>
          <a:tileRect/>
        </a:gradFill>
        <a:effectLst/>
      </p:bgPr>
    </p:bg>
    <p:spTree>
      <p:nvGrpSpPr>
        <p:cNvPr id="1" name=""/>
        <p:cNvGrpSpPr/>
        <p:nvPr/>
      </p:nvGrpSpPr>
      <p:grpSpPr>
        <a:xfrm>
          <a:off x="0" y="0"/>
          <a:ext cx="0" cy="0"/>
          <a:chOff x="0" y="0"/>
          <a:chExt cx="0" cy="0"/>
        </a:xfrm>
      </p:grpSpPr>
      <p:pic>
        <p:nvPicPr>
          <p:cNvPr id="12" name="Picture 11"/>
          <p:cNvPicPr>
            <a:picLocks noChangeAspect="1"/>
          </p:cNvPicPr>
          <p:nvPr/>
        </p:nvPicPr>
        <p:blipFill>
          <a:blip r:embed="rId2">
            <a:lum bright="-10000" contrast="-30000"/>
          </a:blip>
          <a:stretch>
            <a:fillRect/>
          </a:stretch>
        </p:blipFill>
        <p:spPr>
          <a:xfrm>
            <a:off x="1011865" y="1733829"/>
            <a:ext cx="3081470" cy="4553728"/>
          </a:xfrm>
          <a:prstGeom prst="rect">
            <a:avLst/>
          </a:prstGeom>
          <a:ln w="57150" cmpd="thickThin">
            <a:solidFill>
              <a:schemeClr val="bg1"/>
            </a:solidFill>
          </a:ln>
          <a:effectLst>
            <a:outerShdw blurRad="50800" dist="76200" dir="2700000">
              <a:srgbClr val="000000">
                <a:alpha val="43000"/>
              </a:srgbClr>
            </a:outerShdw>
          </a:effectLst>
        </p:spPr>
      </p:pic>
      <p:sp>
        <p:nvSpPr>
          <p:cNvPr id="16" name="Donut 15"/>
          <p:cNvSpPr/>
          <p:nvPr/>
        </p:nvSpPr>
        <p:spPr>
          <a:xfrm>
            <a:off x="2715452" y="4294960"/>
            <a:ext cx="960217" cy="1247077"/>
          </a:xfrm>
          <a:prstGeom prst="donut">
            <a:avLst>
              <a:gd name="adj" fmla="val 6484"/>
            </a:avLst>
          </a:prstGeom>
          <a:solidFill>
            <a:srgbClr val="FFCC66"/>
          </a:solidFill>
          <a:ln>
            <a:solidFill>
              <a:schemeClr val="accent6">
                <a:lumMod val="50000"/>
              </a:schemeClr>
            </a:solidFill>
          </a:ln>
          <a:effectLst>
            <a:outerShdw blurRad="40000" dist="73787"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pic>
        <p:nvPicPr>
          <p:cNvPr id="11" name="Picture 10"/>
          <p:cNvPicPr>
            <a:picLocks noChangeAspect="1"/>
          </p:cNvPicPr>
          <p:nvPr/>
        </p:nvPicPr>
        <p:blipFill>
          <a:blip r:embed="rId3"/>
          <a:stretch>
            <a:fillRect/>
          </a:stretch>
        </p:blipFill>
        <p:spPr>
          <a:xfrm>
            <a:off x="1426016" y="3687857"/>
            <a:ext cx="3376083" cy="2096312"/>
          </a:xfrm>
          <a:prstGeom prst="rect">
            <a:avLst/>
          </a:prstGeom>
          <a:ln w="57150" cmpd="thickThin">
            <a:solidFill>
              <a:schemeClr val="bg1"/>
            </a:solidFill>
          </a:ln>
          <a:effectLst>
            <a:outerShdw blurRad="50800" dist="76200" dir="2700000" algn="tl" rotWithShape="0">
              <a:srgbClr val="000000">
                <a:alpha val="43000"/>
              </a:srgbClr>
            </a:outerShdw>
          </a:effectLst>
        </p:spPr>
      </p:pic>
      <p:sp>
        <p:nvSpPr>
          <p:cNvPr id="17" name="TextBox 16"/>
          <p:cNvSpPr txBox="1"/>
          <p:nvPr/>
        </p:nvSpPr>
        <p:spPr>
          <a:xfrm>
            <a:off x="1591215" y="4700156"/>
            <a:ext cx="1693285" cy="707886"/>
          </a:xfrm>
          <a:prstGeom prst="rect">
            <a:avLst/>
          </a:prstGeom>
          <a:noFill/>
        </p:spPr>
        <p:txBody>
          <a:bodyPr wrap="square" rtlCol="0">
            <a:spAutoFit/>
          </a:bodyPr>
          <a:lstStyle/>
          <a:p>
            <a:r>
              <a:rPr lang="en-US" sz="2000" b="1" dirty="0" smtClean="0">
                <a:solidFill>
                  <a:schemeClr val="bg1"/>
                </a:solidFill>
                <a:effectLst>
                  <a:glow rad="101600">
                    <a:schemeClr val="accent3">
                      <a:lumMod val="50000"/>
                    </a:schemeClr>
                  </a:glow>
                  <a:outerShdw blurRad="50800" dist="63500" dir="2700000">
                    <a:srgbClr val="000000">
                      <a:alpha val="43000"/>
                    </a:srgbClr>
                  </a:outerShdw>
                </a:effectLst>
              </a:rPr>
              <a:t>David’s Jerusalem</a:t>
            </a:r>
            <a:endParaRPr lang="en-US" sz="2000" b="1" dirty="0">
              <a:solidFill>
                <a:schemeClr val="bg1"/>
              </a:solidFill>
              <a:effectLst>
                <a:glow rad="101600">
                  <a:schemeClr val="accent3">
                    <a:lumMod val="50000"/>
                  </a:schemeClr>
                </a:glow>
                <a:outerShdw blurRad="50800" dist="63500" dir="2700000">
                  <a:srgbClr val="000000">
                    <a:alpha val="43000"/>
                  </a:srgbClr>
                </a:outerShdw>
              </a:effectLst>
            </a:endParaRPr>
          </a:p>
        </p:txBody>
      </p:sp>
      <p:pic>
        <p:nvPicPr>
          <p:cNvPr id="10" name="Picture 9"/>
          <p:cNvPicPr>
            <a:picLocks noChangeAspect="1"/>
          </p:cNvPicPr>
          <p:nvPr/>
        </p:nvPicPr>
        <p:blipFill>
          <a:blip r:embed="rId4"/>
          <a:stretch>
            <a:fillRect/>
          </a:stretch>
        </p:blipFill>
        <p:spPr>
          <a:xfrm>
            <a:off x="5756153" y="4156074"/>
            <a:ext cx="2421527" cy="2131483"/>
          </a:xfrm>
          <a:prstGeom prst="rect">
            <a:avLst/>
          </a:prstGeom>
          <a:ln w="57150" cmpd="thickThin">
            <a:solidFill>
              <a:schemeClr val="bg1"/>
            </a:solidFill>
          </a:ln>
          <a:effectLst>
            <a:outerShdw blurRad="50800" dist="76200" dir="2700000" algn="tl" rotWithShape="0">
              <a:srgbClr val="000000">
                <a:alpha val="43000"/>
              </a:srgbClr>
            </a:outerShdw>
          </a:effectLst>
        </p:spPr>
      </p:pic>
      <p:sp>
        <p:nvSpPr>
          <p:cNvPr id="13" name="Title 1"/>
          <p:cNvSpPr>
            <a:spLocks noGrp="1"/>
          </p:cNvSpPr>
          <p:nvPr>
            <p:ph type="title"/>
          </p:nvPr>
        </p:nvSpPr>
        <p:spPr>
          <a:xfrm>
            <a:off x="457200" y="274638"/>
            <a:ext cx="8229600" cy="1143000"/>
          </a:xfrm>
        </p:spPr>
        <p:txBody>
          <a:bodyPr>
            <a:normAutofit/>
          </a:bodyPr>
          <a:lstStyle/>
          <a:p>
            <a:pPr algn="r"/>
            <a:r>
              <a:rPr lang="en-US" sz="4700" spc="-100" dirty="0" smtClean="0">
                <a:latin typeface="Cambria"/>
                <a:cs typeface="Cambria"/>
              </a:rPr>
              <a:t>David’s Jerusalem</a:t>
            </a:r>
            <a:endParaRPr lang="en-US" sz="4700" spc="-100" dirty="0">
              <a:latin typeface="Cambria"/>
              <a:cs typeface="Cambria"/>
            </a:endParaRPr>
          </a:p>
        </p:txBody>
      </p:sp>
      <p:pic>
        <p:nvPicPr>
          <p:cNvPr id="9" name="Picture 8"/>
          <p:cNvPicPr>
            <a:picLocks noChangeAspect="1"/>
          </p:cNvPicPr>
          <p:nvPr/>
        </p:nvPicPr>
        <p:blipFill>
          <a:blip r:embed="rId5"/>
          <a:stretch>
            <a:fillRect/>
          </a:stretch>
        </p:blipFill>
        <p:spPr>
          <a:xfrm>
            <a:off x="5079884" y="1548151"/>
            <a:ext cx="3479467" cy="2607924"/>
          </a:xfrm>
          <a:prstGeom prst="rect">
            <a:avLst/>
          </a:prstGeom>
          <a:ln w="57150" cmpd="thickThin">
            <a:solidFill>
              <a:schemeClr val="bg1"/>
            </a:solidFill>
          </a:ln>
          <a:effectLst>
            <a:outerShdw blurRad="50800" dist="76200" dir="2700000" algn="tl" rotWithShape="0">
              <a:srgbClr val="000000">
                <a:alpha val="43000"/>
              </a:srgbClr>
            </a:outerShdw>
          </a:effectLst>
        </p:spPr>
      </p:pic>
      <p:sp>
        <p:nvSpPr>
          <p:cNvPr id="14" name="Left Arrow 13"/>
          <p:cNvSpPr/>
          <p:nvPr/>
        </p:nvSpPr>
        <p:spPr>
          <a:xfrm>
            <a:off x="3908605" y="3148949"/>
            <a:ext cx="893494" cy="538907"/>
          </a:xfrm>
          <a:prstGeom prst="leftArrow">
            <a:avLst/>
          </a:prstGeom>
          <a:solidFill>
            <a:srgbClr val="FFCC66"/>
          </a:solidFill>
          <a:ln>
            <a:solidFill>
              <a:schemeClr val="accent2">
                <a:lumMod val="50000"/>
              </a:schemeClr>
            </a:solidFill>
          </a:ln>
          <a:effectLst>
            <a:outerShdw blurRad="40000" dist="86487"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p:cNvSpPr txBox="1"/>
          <p:nvPr/>
        </p:nvSpPr>
        <p:spPr>
          <a:xfrm>
            <a:off x="4909510" y="3148949"/>
            <a:ext cx="1693285" cy="400110"/>
          </a:xfrm>
          <a:prstGeom prst="rect">
            <a:avLst/>
          </a:prstGeom>
          <a:noFill/>
        </p:spPr>
        <p:txBody>
          <a:bodyPr wrap="square" rtlCol="0">
            <a:spAutoFit/>
          </a:bodyPr>
          <a:lstStyle/>
          <a:p>
            <a:r>
              <a:rPr lang="en-US" sz="2000" b="1" dirty="0" err="1" smtClean="0">
                <a:solidFill>
                  <a:schemeClr val="bg1"/>
                </a:solidFill>
              </a:rPr>
              <a:t>Kidron</a:t>
            </a:r>
            <a:r>
              <a:rPr lang="en-US" sz="2000" b="1" dirty="0" smtClean="0">
                <a:solidFill>
                  <a:schemeClr val="bg1"/>
                </a:solidFill>
              </a:rPr>
              <a:t> Valley</a:t>
            </a:r>
            <a:endParaRPr lang="en-US" sz="2000" b="1" dirty="0">
              <a:solidFill>
                <a:schemeClr val="bg1"/>
              </a:solidFill>
            </a:endParaRPr>
          </a:p>
        </p:txBody>
      </p:sp>
      <p:sp>
        <p:nvSpPr>
          <p:cNvPr id="19" name="Left Arrow 18"/>
          <p:cNvSpPr/>
          <p:nvPr/>
        </p:nvSpPr>
        <p:spPr>
          <a:xfrm flipH="1">
            <a:off x="3908605" y="4700156"/>
            <a:ext cx="801654" cy="538907"/>
          </a:xfrm>
          <a:prstGeom prst="leftArrow">
            <a:avLst/>
          </a:prstGeom>
          <a:solidFill>
            <a:srgbClr val="FFCC66"/>
          </a:solidFill>
          <a:ln>
            <a:solidFill>
              <a:schemeClr val="accent2">
                <a:lumMod val="50000"/>
              </a:schemeClr>
            </a:solidFill>
          </a:ln>
          <a:effectLst>
            <a:outerShdw blurRad="40000" dist="86487"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extBox 17"/>
          <p:cNvSpPr txBox="1"/>
          <p:nvPr/>
        </p:nvSpPr>
        <p:spPr>
          <a:xfrm>
            <a:off x="5756153" y="3549059"/>
            <a:ext cx="2421527" cy="400110"/>
          </a:xfrm>
          <a:prstGeom prst="rect">
            <a:avLst/>
          </a:prstGeom>
          <a:noFill/>
        </p:spPr>
        <p:txBody>
          <a:bodyPr wrap="square" rtlCol="0">
            <a:spAutoFit/>
          </a:bodyPr>
          <a:lstStyle/>
          <a:p>
            <a:pPr algn="ctr"/>
            <a:r>
              <a:rPr lang="en-US" sz="2000" b="1" dirty="0" smtClean="0">
                <a:solidFill>
                  <a:schemeClr val="bg1"/>
                </a:solidFill>
                <a:effectLst/>
              </a:rPr>
              <a:t>David’s Palace</a:t>
            </a:r>
            <a:endParaRPr lang="en-US" sz="2000" b="1" dirty="0">
              <a:solidFill>
                <a:schemeClr val="bg1"/>
              </a:solidFill>
              <a:effectLst/>
            </a:endParaRPr>
          </a:p>
        </p:txBody>
      </p:sp>
      <p:sp>
        <p:nvSpPr>
          <p:cNvPr id="20" name="TextBox 19"/>
          <p:cNvSpPr txBox="1"/>
          <p:nvPr/>
        </p:nvSpPr>
        <p:spPr>
          <a:xfrm>
            <a:off x="5403782" y="1868721"/>
            <a:ext cx="1338386" cy="707886"/>
          </a:xfrm>
          <a:prstGeom prst="rect">
            <a:avLst/>
          </a:prstGeom>
          <a:noFill/>
        </p:spPr>
        <p:txBody>
          <a:bodyPr wrap="square" rtlCol="0">
            <a:spAutoFit/>
          </a:bodyPr>
          <a:lstStyle/>
          <a:p>
            <a:r>
              <a:rPr lang="en-US" sz="2000" b="1" dirty="0" smtClean="0">
                <a:solidFill>
                  <a:schemeClr val="bg1"/>
                </a:solidFill>
                <a:effectLst>
                  <a:glow rad="101600">
                    <a:schemeClr val="accent3">
                      <a:lumMod val="50000"/>
                    </a:schemeClr>
                  </a:glow>
                  <a:outerShdw blurRad="50800" dist="63500" dir="2700000">
                    <a:srgbClr val="000000">
                      <a:alpha val="43000"/>
                    </a:srgbClr>
                  </a:outerShdw>
                </a:effectLst>
              </a:rPr>
              <a:t>Modern Ruins</a:t>
            </a:r>
            <a:endParaRPr lang="en-US" sz="2000" b="1" dirty="0">
              <a:solidFill>
                <a:schemeClr val="bg1"/>
              </a:solidFill>
              <a:effectLst>
                <a:glow rad="101600">
                  <a:schemeClr val="accent3">
                    <a:lumMod val="50000"/>
                  </a:schemeClr>
                </a:glow>
                <a:outerShdw blurRad="50800" dist="63500" dir="2700000">
                  <a:srgbClr val="000000">
                    <a:alpha val="43000"/>
                  </a:srgbClr>
                </a:outerShd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000"/>
                                        <p:tgtEl>
                                          <p:spTgt spid="12"/>
                                        </p:tgtEl>
                                      </p:cBhvr>
                                    </p:animEffect>
                                  </p:childTnLst>
                                </p:cTn>
                              </p:par>
                              <p:par>
                                <p:cTn id="8" presetID="29"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 calcmode="lin" valueType="num">
                                      <p:cBhvr>
                                        <p:cTn id="10" dur="1000" fill="hold"/>
                                        <p:tgtEl>
                                          <p:spTgt spid="13"/>
                                        </p:tgtEl>
                                        <p:attrNameLst>
                                          <p:attrName>ppt_x</p:attrName>
                                        </p:attrNameLst>
                                      </p:cBhvr>
                                      <p:tavLst>
                                        <p:tav tm="0">
                                          <p:val>
                                            <p:strVal val="#ppt_x-.2"/>
                                          </p:val>
                                        </p:tav>
                                        <p:tav tm="100000">
                                          <p:val>
                                            <p:strVal val="#ppt_x"/>
                                          </p:val>
                                        </p:tav>
                                      </p:tavLst>
                                    </p:anim>
                                    <p:anim calcmode="lin" valueType="num">
                                      <p:cBhvr>
                                        <p:cTn id="11" dur="1000" fill="hold"/>
                                        <p:tgtEl>
                                          <p:spTgt spid="13"/>
                                        </p:tgtEl>
                                        <p:attrNameLst>
                                          <p:attrName>ppt_y</p:attrName>
                                        </p:attrNameLst>
                                      </p:cBhvr>
                                      <p:tavLst>
                                        <p:tav tm="0">
                                          <p:val>
                                            <p:strVal val="#ppt_y"/>
                                          </p:val>
                                        </p:tav>
                                        <p:tav tm="100000">
                                          <p:val>
                                            <p:strVal val="#ppt_y"/>
                                          </p:val>
                                        </p:tav>
                                      </p:tavLst>
                                    </p:anim>
                                    <p:animEffect transition="in" filter="wipe(right)" prLst="gradientSize: 0.1">
                                      <p:cBhvr>
                                        <p:cTn id="12" dur="10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childTnLst>
                                </p:cTn>
                              </p:par>
                            </p:childTnLst>
                          </p:cTn>
                        </p:par>
                        <p:par>
                          <p:cTn id="21" fill="hold">
                            <p:stCondLst>
                              <p:cond delay="1000"/>
                            </p:stCondLst>
                            <p:childTnLst>
                              <p:par>
                                <p:cTn id="22" presetID="0" presetClass="path" presetSubtype="0" accel="50000" decel="50000" fill="hold" grpId="1" nodeType="afterEffect">
                                  <p:stCondLst>
                                    <p:cond delay="0"/>
                                  </p:stCondLst>
                                  <p:childTnLst>
                                    <p:animMotion origin="layout" path="M 1.73551E-8 -4.67809E-7 L -0.03974 0.23089 " pathEditMode="relative" rAng="0" ptsTypes="AA">
                                      <p:cBhvr>
                                        <p:cTn id="23" dur="2000" fill="hold"/>
                                        <p:tgtEl>
                                          <p:spTgt spid="14"/>
                                        </p:tgtEl>
                                        <p:attrNameLst>
                                          <p:attrName>ppt_x</p:attrName>
                                          <p:attrName>ppt_y</p:attrName>
                                        </p:attrNameLst>
                                      </p:cBhvr>
                                      <p:rCtr x="-20" y="115"/>
                                    </p:animMotion>
                                  </p:childTnLst>
                                </p:cTn>
                              </p:par>
                              <p:par>
                                <p:cTn id="24" presetID="0" presetClass="path" presetSubtype="0" accel="50000" decel="50000" fill="hold" grpId="2" nodeType="withEffect">
                                  <p:stCondLst>
                                    <p:cond delay="0"/>
                                  </p:stCondLst>
                                  <p:childTnLst>
                                    <p:animMotion origin="layout" path="M 4.61645E-6 -2.15377E-6 L -0.03489 0.24109 " pathEditMode="relative" rAng="0" ptsTypes="AA">
                                      <p:cBhvr>
                                        <p:cTn id="25" dur="2000" fill="hold"/>
                                        <p:tgtEl>
                                          <p:spTgt spid="15"/>
                                        </p:tgtEl>
                                        <p:attrNameLst>
                                          <p:attrName>ppt_x</p:attrName>
                                          <p:attrName>ppt_y</p:attrName>
                                        </p:attrNameLst>
                                      </p:cBhvr>
                                      <p:rCtr x="-18" y="120"/>
                                    </p:animMotion>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grpId="2" nodeType="clickEffect">
                                  <p:stCondLst>
                                    <p:cond delay="0"/>
                                  </p:stCondLst>
                                  <p:childTnLst>
                                    <p:animEffect transition="out" filter="fade">
                                      <p:cBhvr>
                                        <p:cTn id="29" dur="500"/>
                                        <p:tgtEl>
                                          <p:spTgt spid="14"/>
                                        </p:tgtEl>
                                      </p:cBhvr>
                                    </p:animEffect>
                                    <p:set>
                                      <p:cBhvr>
                                        <p:cTn id="30" dur="1" fill="hold">
                                          <p:stCondLst>
                                            <p:cond delay="499"/>
                                          </p:stCondLst>
                                        </p:cTn>
                                        <p:tgtEl>
                                          <p:spTgt spid="14"/>
                                        </p:tgtEl>
                                        <p:attrNameLst>
                                          <p:attrName>style.visibility</p:attrName>
                                        </p:attrNameLst>
                                      </p:cBhvr>
                                      <p:to>
                                        <p:strVal val="hidden"/>
                                      </p:to>
                                    </p:set>
                                  </p:childTnLst>
                                </p:cTn>
                              </p:par>
                              <p:par>
                                <p:cTn id="31" presetID="10" presetClass="exit" presetSubtype="0" fill="hold" grpId="1" nodeType="withEffect">
                                  <p:stCondLst>
                                    <p:cond delay="0"/>
                                  </p:stCondLst>
                                  <p:childTnLst>
                                    <p:animEffect transition="out" filter="fade">
                                      <p:cBhvr>
                                        <p:cTn id="32" dur="500"/>
                                        <p:tgtEl>
                                          <p:spTgt spid="15"/>
                                        </p:tgtEl>
                                      </p:cBhvr>
                                    </p:animEffect>
                                    <p:set>
                                      <p:cBhvr>
                                        <p:cTn id="33" dur="1" fill="hold">
                                          <p:stCondLst>
                                            <p:cond delay="499"/>
                                          </p:stCondLst>
                                        </p:cTn>
                                        <p:tgtEl>
                                          <p:spTgt spid="15"/>
                                        </p:tgtEl>
                                        <p:attrNameLst>
                                          <p:attrName>style.visibility</p:attrName>
                                        </p:attrNameLst>
                                      </p:cBhvr>
                                      <p:to>
                                        <p:strVal val="hidden"/>
                                      </p:to>
                                    </p:set>
                                  </p:childTnLst>
                                </p:cTn>
                              </p:par>
                              <p:par>
                                <p:cTn id="34" presetID="6" presetClass="entr" presetSubtype="16"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circle(in)">
                                      <p:cBhvr>
                                        <p:cTn id="36" dur="2000"/>
                                        <p:tgtEl>
                                          <p:spTgt spid="16"/>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2000"/>
                                        <p:tgtEl>
                                          <p:spTgt spid="17"/>
                                        </p:tgtEl>
                                      </p:cBhvr>
                                    </p:animEffect>
                                  </p:childTnLst>
                                </p:cTn>
                              </p:par>
                            </p:childTnLst>
                          </p:cTn>
                        </p:par>
                      </p:childTnLst>
                    </p:cTn>
                  </p:par>
                  <p:par>
                    <p:cTn id="40" fill="hold">
                      <p:stCondLst>
                        <p:cond delay="indefinite"/>
                      </p:stCondLst>
                      <p:childTnLst>
                        <p:par>
                          <p:cTn id="41" fill="hold">
                            <p:stCondLst>
                              <p:cond delay="0"/>
                            </p:stCondLst>
                            <p:childTnLst>
                              <p:par>
                                <p:cTn id="42" presetID="31" presetClass="entr" presetSubtype="528" fill="hold" nodeType="clickEffect">
                                  <p:stCondLst>
                                    <p:cond delay="0"/>
                                  </p:stCondLst>
                                  <p:iterate type="lt">
                                    <p:tmPct val="5000"/>
                                  </p:iterate>
                                  <p:childTnLst>
                                    <p:set>
                                      <p:cBhvr>
                                        <p:cTn id="43" dur="1" fill="hold">
                                          <p:stCondLst>
                                            <p:cond delay="0"/>
                                          </p:stCondLst>
                                        </p:cTn>
                                        <p:tgtEl>
                                          <p:spTgt spid="11"/>
                                        </p:tgtEl>
                                        <p:attrNameLst>
                                          <p:attrName>style.visibility</p:attrName>
                                        </p:attrNameLst>
                                      </p:cBhvr>
                                      <p:to>
                                        <p:strVal val="visible"/>
                                      </p:to>
                                    </p:set>
                                    <p:anim calcmode="lin" valueType="num">
                                      <p:cBhvr>
                                        <p:cTn id="44" dur="1000" fill="hold"/>
                                        <p:tgtEl>
                                          <p:spTgt spid="11"/>
                                        </p:tgtEl>
                                        <p:attrNameLst>
                                          <p:attrName>ppt_w</p:attrName>
                                        </p:attrNameLst>
                                      </p:cBhvr>
                                      <p:tavLst>
                                        <p:tav tm="0">
                                          <p:val>
                                            <p:fltVal val="0"/>
                                          </p:val>
                                        </p:tav>
                                        <p:tav tm="100000">
                                          <p:val>
                                            <p:strVal val="#ppt_w"/>
                                          </p:val>
                                        </p:tav>
                                      </p:tavLst>
                                    </p:anim>
                                    <p:anim calcmode="lin" valueType="num">
                                      <p:cBhvr>
                                        <p:cTn id="45" dur="1000" fill="hold"/>
                                        <p:tgtEl>
                                          <p:spTgt spid="11"/>
                                        </p:tgtEl>
                                        <p:attrNameLst>
                                          <p:attrName>ppt_h</p:attrName>
                                        </p:attrNameLst>
                                      </p:cBhvr>
                                      <p:tavLst>
                                        <p:tav tm="0">
                                          <p:val>
                                            <p:fltVal val="0"/>
                                          </p:val>
                                        </p:tav>
                                        <p:tav tm="100000">
                                          <p:val>
                                            <p:strVal val="#ppt_h"/>
                                          </p:val>
                                        </p:tav>
                                      </p:tavLst>
                                    </p:anim>
                                    <p:anim calcmode="lin" valueType="num">
                                      <p:cBhvr>
                                        <p:cTn id="46" dur="1000" fill="hold"/>
                                        <p:tgtEl>
                                          <p:spTgt spid="11"/>
                                        </p:tgtEl>
                                        <p:attrNameLst>
                                          <p:attrName>style.rotation</p:attrName>
                                        </p:attrNameLst>
                                      </p:cBhvr>
                                      <p:tavLst>
                                        <p:tav tm="0">
                                          <p:val>
                                            <p:fltVal val="90"/>
                                          </p:val>
                                        </p:tav>
                                        <p:tav tm="100000">
                                          <p:val>
                                            <p:fltVal val="0"/>
                                          </p:val>
                                        </p:tav>
                                      </p:tavLst>
                                    </p:anim>
                                    <p:animEffect transition="in" filter="fade">
                                      <p:cBhvr>
                                        <p:cTn id="47" dur="10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fade">
                                      <p:cBhvr>
                                        <p:cTn id="52" dur="1000"/>
                                        <p:tgtEl>
                                          <p:spTgt spid="19"/>
                                        </p:tgtEl>
                                      </p:cBhvr>
                                    </p:animEffect>
                                  </p:childTnLst>
                                </p:cTn>
                              </p:par>
                              <p:par>
                                <p:cTn id="53" presetID="0" presetClass="path" presetSubtype="0" accel="50000" decel="50000" fill="hold" grpId="3" nodeType="withEffect">
                                  <p:stCondLst>
                                    <p:cond delay="0"/>
                                  </p:stCondLst>
                                  <p:childTnLst>
                                    <p:animMotion origin="layout" path="M -3.5335E-6 -2.62622E-6 L 0.08921 0.00487 " pathEditMode="relative" rAng="0" ptsTypes="AA">
                                      <p:cBhvr>
                                        <p:cTn id="54" dur="2000" fill="hold"/>
                                        <p:tgtEl>
                                          <p:spTgt spid="19"/>
                                        </p:tgtEl>
                                        <p:attrNameLst>
                                          <p:attrName>ppt_x</p:attrName>
                                          <p:attrName>ppt_y</p:attrName>
                                        </p:attrNameLst>
                                      </p:cBhvr>
                                      <p:rCtr x="45" y="2"/>
                                    </p:animMotion>
                                  </p:childTnLst>
                                </p:cTn>
                              </p:par>
                            </p:childTnLst>
                          </p:cTn>
                        </p:par>
                        <p:par>
                          <p:cTn id="55" fill="hold">
                            <p:stCondLst>
                              <p:cond delay="2000"/>
                            </p:stCondLst>
                            <p:childTnLst>
                              <p:par>
                                <p:cTn id="56" presetID="10"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childTnLst>
                                </p:cTn>
                              </p:par>
                              <p:par>
                                <p:cTn id="59" presetID="10" presetClass="entr" presetSubtype="0"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9"/>
                                        </p:tgtEl>
                                        <p:attrNameLst>
                                          <p:attrName>style.visibility</p:attrName>
                                        </p:attrNameLst>
                                      </p:cBhvr>
                                      <p:to>
                                        <p:strVal val="visible"/>
                                      </p:to>
                                    </p:set>
                                    <p:animEffect transition="in" filter="fade">
                                      <p:cBhvr>
                                        <p:cTn id="66" dur="2000"/>
                                        <p:tgtEl>
                                          <p:spTgt spid="9"/>
                                        </p:tgtEl>
                                      </p:cBhvr>
                                    </p:animEffect>
                                  </p:childTnLst>
                                </p:cTn>
                              </p:par>
                              <p:par>
                                <p:cTn id="67" presetID="10" presetClass="exit" presetSubtype="0" fill="hold" grpId="1" nodeType="withEffect">
                                  <p:stCondLst>
                                    <p:cond delay="0"/>
                                  </p:stCondLst>
                                  <p:childTnLst>
                                    <p:animEffect transition="out" filter="fade">
                                      <p:cBhvr>
                                        <p:cTn id="68" dur="1000"/>
                                        <p:tgtEl>
                                          <p:spTgt spid="18"/>
                                        </p:tgtEl>
                                      </p:cBhvr>
                                    </p:animEffect>
                                    <p:set>
                                      <p:cBhvr>
                                        <p:cTn id="69" dur="1" fill="hold">
                                          <p:stCondLst>
                                            <p:cond delay="999"/>
                                          </p:stCondLst>
                                        </p:cTn>
                                        <p:tgtEl>
                                          <p:spTgt spid="18"/>
                                        </p:tgtEl>
                                        <p:attrNameLst>
                                          <p:attrName>style.visibility</p:attrName>
                                        </p:attrNameLst>
                                      </p:cBhvr>
                                      <p:to>
                                        <p:strVal val="hidden"/>
                                      </p:to>
                                    </p:set>
                                  </p:childTnLst>
                                </p:cTn>
                              </p:par>
                              <p:par>
                                <p:cTn id="70" presetID="10" presetClass="entr" presetSubtype="0" fill="hold" grpId="0" nodeType="withEffect">
                                  <p:stCondLst>
                                    <p:cond delay="0"/>
                                  </p:stCondLst>
                                  <p:childTnLst>
                                    <p:set>
                                      <p:cBhvr>
                                        <p:cTn id="71" dur="1" fill="hold">
                                          <p:stCondLst>
                                            <p:cond delay="0"/>
                                          </p:stCondLst>
                                        </p:cTn>
                                        <p:tgtEl>
                                          <p:spTgt spid="20"/>
                                        </p:tgtEl>
                                        <p:attrNameLst>
                                          <p:attrName>style.visibility</p:attrName>
                                        </p:attrNameLst>
                                      </p:cBhvr>
                                      <p:to>
                                        <p:strVal val="visible"/>
                                      </p:to>
                                    </p:set>
                                    <p:animEffect transition="in" filter="fade">
                                      <p:cBhvr>
                                        <p:cTn id="72"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P spid="13" grpId="0"/>
      <p:bldP spid="14" grpId="0" animBg="1"/>
      <p:bldP spid="14" grpId="1" animBg="1"/>
      <p:bldP spid="14" grpId="2" animBg="1"/>
      <p:bldP spid="15" grpId="0"/>
      <p:bldP spid="15" grpId="1"/>
      <p:bldP spid="15" grpId="2"/>
      <p:bldP spid="19" grpId="0" animBg="1"/>
      <p:bldP spid="19" grpId="3" animBg="1"/>
      <p:bldP spid="18" grpId="0"/>
      <p:bldP spid="18" grpId="1"/>
      <p:bldP spid="20" grpId="0"/>
    </p:bld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3300"/>
            <a:ext cx="8229600" cy="994337"/>
          </a:xfrm>
        </p:spPr>
        <p:txBody>
          <a:bodyPr>
            <a:normAutofit/>
          </a:bodyPr>
          <a:lstStyle/>
          <a:p>
            <a:pPr algn="r"/>
            <a:r>
              <a:rPr lang="en-US" sz="4700" i="1" u="sng" spc="-100" dirty="0" smtClean="0">
                <a:latin typeface="Cambria"/>
                <a:cs typeface="Cambria"/>
              </a:rPr>
              <a:t>David’s Ways of Escape</a:t>
            </a:r>
            <a:endParaRPr lang="en-US" sz="4700" i="1" u="sng" spc="-100" dirty="0">
              <a:latin typeface="Cambria"/>
              <a:cs typeface="Cambria"/>
            </a:endParaRPr>
          </a:p>
        </p:txBody>
      </p:sp>
      <p:sp>
        <p:nvSpPr>
          <p:cNvPr id="3" name="Content Placeholder 2"/>
          <p:cNvSpPr>
            <a:spLocks noGrp="1"/>
          </p:cNvSpPr>
          <p:nvPr>
            <p:ph idx="1"/>
          </p:nvPr>
        </p:nvSpPr>
        <p:spPr>
          <a:xfrm>
            <a:off x="457200" y="1982290"/>
            <a:ext cx="8229600" cy="4707938"/>
          </a:xfrm>
        </p:spPr>
        <p:txBody>
          <a:bodyPr>
            <a:normAutofit/>
          </a:bodyPr>
          <a:lstStyle/>
          <a:p>
            <a:pPr>
              <a:buNone/>
            </a:pPr>
            <a:r>
              <a:rPr lang="en-US" sz="3600" dirty="0" smtClean="0"/>
              <a:t>I. David’s Sin with Bathsheba:</a:t>
            </a:r>
            <a:r>
              <a:rPr lang="en-US" sz="3600" i="1" dirty="0" smtClean="0"/>
              <a:t> Three Opportunities Missed </a:t>
            </a:r>
            <a:r>
              <a:rPr lang="en-US" sz="3000" dirty="0" smtClean="0"/>
              <a:t>(2 Sam. 11:1-25).</a:t>
            </a:r>
          </a:p>
          <a:p>
            <a:pPr marL="971550" lvl="1" indent="-514350">
              <a:buAutoNum type="alphaUcPeriod"/>
            </a:pPr>
            <a:r>
              <a:rPr lang="en-US" sz="3000" dirty="0" smtClean="0"/>
              <a:t>First “Way of Escape” (2 Sam. 11:1).</a:t>
            </a:r>
          </a:p>
          <a:p>
            <a:pPr marL="971550" lvl="1" indent="-514350">
              <a:buAutoNum type="alphaUcPeriod"/>
            </a:pPr>
            <a:r>
              <a:rPr lang="en-US" sz="3000" dirty="0" smtClean="0"/>
              <a:t>Second “Way of Escape” (2 Sam. 11:2; Josh 2:6, 8; Neh. 8:16).</a:t>
            </a:r>
          </a:p>
          <a:p>
            <a:pPr marL="971550" lvl="1" indent="-514350">
              <a:buAutoNum type="alphaUcPeriod"/>
            </a:pPr>
            <a:r>
              <a:rPr lang="en-US" sz="3000" dirty="0" smtClean="0"/>
              <a:t>Third “Way of Escape” (2 Sam. 11:3; 1 Sam. 13:14; Exod. 20:14; Lev. 20:10; Deut. 17:14-20; </a:t>
            </a:r>
            <a:r>
              <a:rPr lang="en-US" sz="3000" dirty="0" err="1" smtClean="0"/>
              <a:t>Ecc</a:t>
            </a:r>
            <a:r>
              <a:rPr lang="en-US" sz="3000" dirty="0" smtClean="0"/>
              <a:t>. 9:17). </a:t>
            </a:r>
            <a:r>
              <a:rPr lang="en-US" sz="3000" i="1" dirty="0" smtClean="0"/>
              <a:t> </a:t>
            </a:r>
          </a:p>
          <a:p>
            <a:pPr>
              <a:buNone/>
            </a:pPr>
            <a:endParaRPr lang="en-US" i="1" dirty="0"/>
          </a:p>
        </p:txBody>
      </p:sp>
      <p:pic>
        <p:nvPicPr>
          <p:cNvPr id="4" name="Picture 3" descr="iconmonstr-direction-7-icon-256.png"/>
          <p:cNvPicPr>
            <a:picLocks noChangeAspect="1"/>
          </p:cNvPicPr>
          <p:nvPr/>
        </p:nvPicPr>
        <p:blipFill>
          <a:blip r:embed="rId2">
            <a:duotone>
              <a:srgbClr val="FFCC66"/>
              <a:srgbClr val="FFF1C1"/>
            </a:duotone>
          </a:blip>
          <a:stretch>
            <a:fillRect/>
          </a:stretch>
        </p:blipFill>
        <p:spPr>
          <a:xfrm rot="16200000">
            <a:off x="864031" y="92051"/>
            <a:ext cx="1493311" cy="1858481"/>
          </a:xfrm>
          <a:prstGeom prst="rect">
            <a:avLst/>
          </a:prstGeom>
          <a:effectLst>
            <a:outerShdw blurRad="50800" dist="101600" dir="9420000">
              <a:srgbClr val="000000">
                <a:alpha val="43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3300"/>
            <a:ext cx="8229600" cy="994337"/>
          </a:xfrm>
        </p:spPr>
        <p:txBody>
          <a:bodyPr>
            <a:normAutofit/>
          </a:bodyPr>
          <a:lstStyle/>
          <a:p>
            <a:pPr algn="r"/>
            <a:r>
              <a:rPr lang="en-US" sz="4700" i="1" u="sng" spc="-100" dirty="0" smtClean="0">
                <a:latin typeface="Cambria"/>
                <a:cs typeface="Cambria"/>
              </a:rPr>
              <a:t>David’s Ways of Escape</a:t>
            </a:r>
            <a:endParaRPr lang="en-US" sz="4700" i="1" u="sng" spc="-100" dirty="0">
              <a:latin typeface="Cambria"/>
              <a:cs typeface="Cambria"/>
            </a:endParaRPr>
          </a:p>
        </p:txBody>
      </p:sp>
      <p:sp>
        <p:nvSpPr>
          <p:cNvPr id="3" name="Content Placeholder 2"/>
          <p:cNvSpPr>
            <a:spLocks noGrp="1"/>
          </p:cNvSpPr>
          <p:nvPr>
            <p:ph idx="1"/>
          </p:nvPr>
        </p:nvSpPr>
        <p:spPr>
          <a:xfrm>
            <a:off x="457199" y="1982290"/>
            <a:ext cx="8473849" cy="4875710"/>
          </a:xfrm>
        </p:spPr>
        <p:txBody>
          <a:bodyPr>
            <a:normAutofit/>
          </a:bodyPr>
          <a:lstStyle/>
          <a:p>
            <a:pPr>
              <a:buNone/>
            </a:pPr>
            <a:r>
              <a:rPr lang="en-US" sz="3600" dirty="0" smtClean="0"/>
              <a:t>II. After David’s Sin with Bathsheba:</a:t>
            </a:r>
            <a:r>
              <a:rPr lang="en-US" sz="3600" i="1" dirty="0" smtClean="0"/>
              <a:t> Four More Missed Opportunities.</a:t>
            </a:r>
            <a:endParaRPr lang="en-US" sz="3000" dirty="0" smtClean="0"/>
          </a:p>
          <a:p>
            <a:pPr marL="971550" lvl="1" indent="-514350">
              <a:buFont typeface="Wingdings" charset="2"/>
              <a:buChar char="§"/>
            </a:pPr>
            <a:r>
              <a:rPr lang="en-US" sz="3000" dirty="0" smtClean="0"/>
              <a:t>“Immediately he went after her, as an ox goes to the slaughter” (Prov. 7:22). </a:t>
            </a:r>
          </a:p>
          <a:p>
            <a:pPr marL="971550" lvl="1" indent="-514350">
              <a:buFont typeface="Wingdings" charset="2"/>
              <a:buChar char="§"/>
            </a:pPr>
            <a:r>
              <a:rPr lang="en-US" sz="3000" dirty="0" smtClean="0"/>
              <a:t>The “sweet psalmist of Israel” (2 Sam. 23:1)…</a:t>
            </a:r>
          </a:p>
          <a:p>
            <a:pPr marL="971550" lvl="1" indent="-514350">
              <a:buFont typeface="Wingdings" charset="2"/>
              <a:buChar char="§"/>
            </a:pPr>
            <a:r>
              <a:rPr lang="en-US" sz="3000" dirty="0" smtClean="0"/>
              <a:t>Committed adultery with another man’s wife (2 Sam. 11:4)!  Then…</a:t>
            </a:r>
          </a:p>
          <a:p>
            <a:pPr marL="971550" lvl="1" indent="-514350">
              <a:buFont typeface="Wingdings" charset="2"/>
              <a:buChar char="§"/>
            </a:pPr>
            <a:r>
              <a:rPr lang="en-US" sz="3000" dirty="0" smtClean="0"/>
              <a:t>He chose to “add sin to sin” (Isa. 30:1).</a:t>
            </a:r>
          </a:p>
          <a:p>
            <a:pPr>
              <a:buNone/>
            </a:pPr>
            <a:endParaRPr lang="en-US" dirty="0"/>
          </a:p>
        </p:txBody>
      </p:sp>
      <p:pic>
        <p:nvPicPr>
          <p:cNvPr id="4" name="Picture 3" descr="iconmonstr-direction-7-icon-256.png"/>
          <p:cNvPicPr>
            <a:picLocks noChangeAspect="1"/>
          </p:cNvPicPr>
          <p:nvPr/>
        </p:nvPicPr>
        <p:blipFill>
          <a:blip r:embed="rId2">
            <a:duotone>
              <a:srgbClr val="FFCC66"/>
              <a:srgbClr val="FFF1C1"/>
            </a:duotone>
          </a:blip>
          <a:stretch>
            <a:fillRect/>
          </a:stretch>
        </p:blipFill>
        <p:spPr>
          <a:xfrm rot="16200000">
            <a:off x="864031" y="92051"/>
            <a:ext cx="1493311" cy="1858481"/>
          </a:xfrm>
          <a:prstGeom prst="rect">
            <a:avLst/>
          </a:prstGeom>
          <a:effectLst>
            <a:outerShdw blurRad="50800" dist="101600" dir="9420000">
              <a:srgbClr val="000000">
                <a:alpha val="43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3300"/>
            <a:ext cx="8229600" cy="994337"/>
          </a:xfrm>
        </p:spPr>
        <p:txBody>
          <a:bodyPr>
            <a:normAutofit/>
          </a:bodyPr>
          <a:lstStyle/>
          <a:p>
            <a:pPr algn="r"/>
            <a:r>
              <a:rPr lang="en-US" sz="4700" i="1" u="sng" spc="-100" dirty="0" smtClean="0">
                <a:latin typeface="Cambria"/>
                <a:cs typeface="Cambria"/>
              </a:rPr>
              <a:t>David’s Ways of Escape</a:t>
            </a:r>
            <a:endParaRPr lang="en-US" sz="4700" i="1" u="sng" spc="-100" dirty="0">
              <a:latin typeface="Cambria"/>
              <a:cs typeface="Cambria"/>
            </a:endParaRPr>
          </a:p>
        </p:txBody>
      </p:sp>
      <p:sp>
        <p:nvSpPr>
          <p:cNvPr id="3" name="Content Placeholder 2"/>
          <p:cNvSpPr>
            <a:spLocks noGrp="1"/>
          </p:cNvSpPr>
          <p:nvPr>
            <p:ph idx="1"/>
          </p:nvPr>
        </p:nvSpPr>
        <p:spPr>
          <a:xfrm>
            <a:off x="457200" y="1982290"/>
            <a:ext cx="8019553" cy="4875710"/>
          </a:xfrm>
        </p:spPr>
        <p:txBody>
          <a:bodyPr>
            <a:normAutofit/>
          </a:bodyPr>
          <a:lstStyle/>
          <a:p>
            <a:pPr>
              <a:buNone/>
            </a:pPr>
            <a:r>
              <a:rPr lang="en-US" sz="3600" dirty="0" smtClean="0"/>
              <a:t>II. After David’s Sin with Bathsheba:</a:t>
            </a:r>
            <a:r>
              <a:rPr lang="en-US" sz="3600" i="1" dirty="0" smtClean="0"/>
              <a:t> Four More Missed Opportunities.</a:t>
            </a:r>
            <a:endParaRPr lang="en-US" sz="3000" dirty="0" smtClean="0"/>
          </a:p>
          <a:p>
            <a:pPr marL="971550" lvl="1" indent="-514350">
              <a:buAutoNum type="alphaUcPeriod"/>
            </a:pPr>
            <a:r>
              <a:rPr lang="en-US" sz="3000" dirty="0" smtClean="0"/>
              <a:t>Fourth “Way of Escape” (Prov. 28:13; 2 Sam. 11:5; 1 Sam. 17:36).</a:t>
            </a:r>
          </a:p>
          <a:p>
            <a:pPr marL="971550" lvl="1" indent="-514350">
              <a:buAutoNum type="alphaUcPeriod"/>
            </a:pPr>
            <a:r>
              <a:rPr lang="en-US" sz="3000" dirty="0" smtClean="0"/>
              <a:t>Fifth “Way of Escape” (2 Sam. 11:6-8, 9-11; 1 Sam. 24:4-6). </a:t>
            </a:r>
          </a:p>
          <a:p>
            <a:pPr marL="971550" lvl="1" indent="-514350">
              <a:buAutoNum type="alphaUcPeriod"/>
            </a:pPr>
            <a:r>
              <a:rPr lang="en-US" sz="3000" dirty="0" smtClean="0"/>
              <a:t>Sixth “Way of Escape” (2 Sam. 11:4, 5, 6, 10, 13). </a:t>
            </a:r>
          </a:p>
          <a:p>
            <a:pPr>
              <a:buNone/>
            </a:pPr>
            <a:endParaRPr lang="en-US" dirty="0"/>
          </a:p>
        </p:txBody>
      </p:sp>
      <p:pic>
        <p:nvPicPr>
          <p:cNvPr id="4" name="Picture 3" descr="iconmonstr-direction-7-icon-256.png"/>
          <p:cNvPicPr>
            <a:picLocks noChangeAspect="1"/>
          </p:cNvPicPr>
          <p:nvPr/>
        </p:nvPicPr>
        <p:blipFill>
          <a:blip r:embed="rId2">
            <a:duotone>
              <a:srgbClr val="FFCC66"/>
              <a:srgbClr val="FFF1C1"/>
            </a:duotone>
          </a:blip>
          <a:stretch>
            <a:fillRect/>
          </a:stretch>
        </p:blipFill>
        <p:spPr>
          <a:xfrm rot="16200000">
            <a:off x="864031" y="92051"/>
            <a:ext cx="1493311" cy="1858481"/>
          </a:xfrm>
          <a:prstGeom prst="rect">
            <a:avLst/>
          </a:prstGeom>
          <a:effectLst>
            <a:outerShdw blurRad="50800" dist="101600" dir="9420000">
              <a:srgbClr val="000000">
                <a:alpha val="43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3300"/>
            <a:ext cx="8229600" cy="994337"/>
          </a:xfrm>
        </p:spPr>
        <p:txBody>
          <a:bodyPr>
            <a:normAutofit/>
          </a:bodyPr>
          <a:lstStyle/>
          <a:p>
            <a:pPr algn="r"/>
            <a:r>
              <a:rPr lang="en-US" sz="4700" i="1" u="sng" spc="-100" dirty="0" smtClean="0">
                <a:latin typeface="Cambria"/>
                <a:cs typeface="Cambria"/>
              </a:rPr>
              <a:t>David’s Ways of Escape</a:t>
            </a:r>
            <a:endParaRPr lang="en-US" sz="4700" i="1" u="sng" spc="-100" dirty="0">
              <a:latin typeface="Cambria"/>
              <a:cs typeface="Cambria"/>
            </a:endParaRPr>
          </a:p>
        </p:txBody>
      </p:sp>
      <p:sp>
        <p:nvSpPr>
          <p:cNvPr id="3" name="Content Placeholder 2"/>
          <p:cNvSpPr>
            <a:spLocks noGrp="1"/>
          </p:cNvSpPr>
          <p:nvPr>
            <p:ph idx="1"/>
          </p:nvPr>
        </p:nvSpPr>
        <p:spPr>
          <a:xfrm>
            <a:off x="457200" y="1982290"/>
            <a:ext cx="8019553" cy="4875710"/>
          </a:xfrm>
        </p:spPr>
        <p:txBody>
          <a:bodyPr>
            <a:normAutofit/>
          </a:bodyPr>
          <a:lstStyle/>
          <a:p>
            <a:pPr>
              <a:buNone/>
            </a:pPr>
            <a:r>
              <a:rPr lang="en-US" sz="3600" dirty="0" smtClean="0"/>
              <a:t>II. After David’s Sin with Bathsheba:</a:t>
            </a:r>
            <a:r>
              <a:rPr lang="en-US" sz="3600" i="1" dirty="0" smtClean="0"/>
              <a:t> Four More Missed Opportunities.</a:t>
            </a:r>
            <a:endParaRPr lang="en-US" sz="3000" dirty="0" smtClean="0"/>
          </a:p>
          <a:p>
            <a:pPr marL="971550" lvl="1" indent="-514350">
              <a:buFont typeface="+mj-lt"/>
              <a:buAutoNum type="alphaUcPeriod" startAt="4"/>
            </a:pPr>
            <a:r>
              <a:rPr lang="en-US" sz="3000" dirty="0" smtClean="0"/>
              <a:t>Seventh “Way of Escape” (2 Sam. 11:14-25; Psa. 139:7, 11-12). </a:t>
            </a:r>
          </a:p>
          <a:p>
            <a:pPr>
              <a:buNone/>
            </a:pPr>
            <a:endParaRPr lang="en-US" dirty="0"/>
          </a:p>
        </p:txBody>
      </p:sp>
      <p:pic>
        <p:nvPicPr>
          <p:cNvPr id="4" name="Picture 3" descr="iconmonstr-direction-7-icon-256.png"/>
          <p:cNvPicPr>
            <a:picLocks noChangeAspect="1"/>
          </p:cNvPicPr>
          <p:nvPr/>
        </p:nvPicPr>
        <p:blipFill>
          <a:blip r:embed="rId2">
            <a:duotone>
              <a:srgbClr val="FFCC66"/>
              <a:srgbClr val="FFF1C1"/>
            </a:duotone>
          </a:blip>
          <a:stretch>
            <a:fillRect/>
          </a:stretch>
        </p:blipFill>
        <p:spPr>
          <a:xfrm rot="16200000">
            <a:off x="864031" y="92051"/>
            <a:ext cx="1493311" cy="1858481"/>
          </a:xfrm>
          <a:prstGeom prst="rect">
            <a:avLst/>
          </a:prstGeom>
          <a:effectLst>
            <a:outerShdw blurRad="50800" dist="101600" dir="9420000">
              <a:srgbClr val="000000">
                <a:alpha val="43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82290"/>
            <a:ext cx="8229600" cy="3076679"/>
          </a:xfrm>
        </p:spPr>
        <p:txBody>
          <a:bodyPr>
            <a:normAutofit/>
          </a:bodyPr>
          <a:lstStyle/>
          <a:p>
            <a:pPr indent="-1588">
              <a:buNone/>
            </a:pPr>
            <a:r>
              <a:rPr lang="en-US" sz="3000" dirty="0" smtClean="0"/>
              <a:t>“No temptation has overtaken you except such as is </a:t>
            </a:r>
            <a:r>
              <a:rPr lang="en-US" sz="3000" dirty="0" smtClean="0">
                <a:solidFill>
                  <a:schemeClr val="bg1"/>
                </a:solidFill>
              </a:rPr>
              <a:t>common to man</a:t>
            </a:r>
            <a:r>
              <a:rPr lang="en-US" sz="3000" dirty="0" smtClean="0"/>
              <a:t>; but God is faithful, who will not allow you to be tempted beyond what you are able, but with the temptation will also make the way of escape, that you may be able to bear it” (NKJV). </a:t>
            </a:r>
          </a:p>
        </p:txBody>
      </p:sp>
      <p:sp>
        <p:nvSpPr>
          <p:cNvPr id="2" name="Title 1"/>
          <p:cNvSpPr>
            <a:spLocks noGrp="1"/>
          </p:cNvSpPr>
          <p:nvPr>
            <p:ph type="title"/>
          </p:nvPr>
        </p:nvSpPr>
        <p:spPr/>
        <p:txBody>
          <a:bodyPr>
            <a:normAutofit/>
          </a:bodyPr>
          <a:lstStyle/>
          <a:p>
            <a:pPr algn="r"/>
            <a:r>
              <a:rPr lang="en-US" sz="4700" i="1" u="sng" dirty="0" smtClean="0">
                <a:latin typeface="Cambria"/>
                <a:cs typeface="Cambria"/>
              </a:rPr>
              <a:t>1 Corinthians 10:13</a:t>
            </a:r>
            <a:endParaRPr lang="en-US" sz="4700" i="1" u="sng" dirty="0">
              <a:latin typeface="Cambria"/>
              <a:cs typeface="Cambria"/>
            </a:endParaRPr>
          </a:p>
        </p:txBody>
      </p:sp>
      <p:sp>
        <p:nvSpPr>
          <p:cNvPr id="7" name="TextBox 6"/>
          <p:cNvSpPr txBox="1"/>
          <p:nvPr/>
        </p:nvSpPr>
        <p:spPr>
          <a:xfrm>
            <a:off x="991192" y="1982290"/>
            <a:ext cx="5523827" cy="1384995"/>
          </a:xfrm>
          <a:prstGeom prst="rect">
            <a:avLst/>
          </a:prstGeom>
          <a:solidFill>
            <a:schemeClr val="tx2">
              <a:lumMod val="50000"/>
            </a:schemeClr>
          </a:solidFill>
          <a:effectLst>
            <a:softEdge rad="381000"/>
          </a:effectLst>
        </p:spPr>
        <p:txBody>
          <a:bodyPr wrap="square" tIns="320040" bIns="365760" rtlCol="0">
            <a:spAutoFit/>
          </a:bodyPr>
          <a:lstStyle/>
          <a:p>
            <a:pPr algn="ctr"/>
            <a:r>
              <a:rPr lang="en-US" sz="4500" b="1" i="1" dirty="0" smtClean="0">
                <a:solidFill>
                  <a:srgbClr val="FFFF00"/>
                </a:solidFill>
              </a:rPr>
              <a:t>“common to man”</a:t>
            </a:r>
            <a:endParaRPr lang="en-US" sz="4500" b="1" i="1" dirty="0">
              <a:solidFill>
                <a:srgbClr val="FFFF00"/>
              </a:solidFill>
            </a:endParaRPr>
          </a:p>
        </p:txBody>
      </p:sp>
      <p:sp>
        <p:nvSpPr>
          <p:cNvPr id="8" name="TextBox 7"/>
          <p:cNvSpPr txBox="1"/>
          <p:nvPr/>
        </p:nvSpPr>
        <p:spPr>
          <a:xfrm rot="20880000">
            <a:off x="3023466" y="5120623"/>
            <a:ext cx="5731027" cy="707886"/>
          </a:xfrm>
          <a:custGeom>
            <a:avLst/>
            <a:gdLst>
              <a:gd name="connsiteX0" fmla="*/ 0 w 4594586"/>
              <a:gd name="connsiteY0" fmla="*/ 0 h 615553"/>
              <a:gd name="connsiteX1" fmla="*/ 4594586 w 4594586"/>
              <a:gd name="connsiteY1" fmla="*/ 0 h 615553"/>
              <a:gd name="connsiteX2" fmla="*/ 4594586 w 4594586"/>
              <a:gd name="connsiteY2" fmla="*/ 615553 h 615553"/>
              <a:gd name="connsiteX3" fmla="*/ 0 w 4594586"/>
              <a:gd name="connsiteY3" fmla="*/ 615553 h 615553"/>
              <a:gd name="connsiteX4" fmla="*/ 0 w 4594586"/>
              <a:gd name="connsiteY4" fmla="*/ 0 h 6155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4586" h="615553">
                <a:moveTo>
                  <a:pt x="0" y="0"/>
                </a:moveTo>
                <a:lnTo>
                  <a:pt x="4594586" y="0"/>
                </a:lnTo>
                <a:lnTo>
                  <a:pt x="4594586" y="615553"/>
                </a:lnTo>
                <a:lnTo>
                  <a:pt x="0" y="615553"/>
                </a:lnTo>
                <a:lnTo>
                  <a:pt x="0" y="0"/>
                </a:lnTo>
                <a:close/>
              </a:path>
            </a:pathLst>
          </a:custGeom>
          <a:noFill/>
          <a:scene3d>
            <a:camera prst="orthographicFront">
              <a:rot lat="0" lon="0" rev="0"/>
            </a:camera>
            <a:lightRig rig="threePt" dir="t"/>
          </a:scene3d>
        </p:spPr>
        <p:txBody>
          <a:bodyPr wrap="square" rtlCol="0">
            <a:prstTxWarp prst="textNoShape">
              <a:avLst/>
            </a:prstTxWarp>
            <a:spAutoFit/>
          </a:bodyPr>
          <a:lstStyle/>
          <a:p>
            <a:r>
              <a:rPr lang="en-US" sz="4000" b="1" dirty="0">
                <a:solidFill>
                  <a:srgbClr val="FFFF00"/>
                </a:solidFill>
                <a:latin typeface="Times New Roman"/>
                <a:cs typeface="Times New Roman"/>
              </a:rPr>
              <a:t>1. No One Has to Sin.</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82290"/>
            <a:ext cx="8229600" cy="3076679"/>
          </a:xfrm>
        </p:spPr>
        <p:txBody>
          <a:bodyPr>
            <a:normAutofit/>
          </a:bodyPr>
          <a:lstStyle/>
          <a:p>
            <a:pPr indent="-1588">
              <a:buNone/>
            </a:pPr>
            <a:r>
              <a:rPr lang="en-US" sz="3000" dirty="0" smtClean="0"/>
              <a:t>“No temptation has overtaken you except such as is </a:t>
            </a:r>
            <a:r>
              <a:rPr lang="en-US" sz="3000" dirty="0" smtClean="0">
                <a:solidFill>
                  <a:schemeClr val="bg1"/>
                </a:solidFill>
              </a:rPr>
              <a:t>common to man</a:t>
            </a:r>
            <a:r>
              <a:rPr lang="en-US" sz="3000" dirty="0" smtClean="0"/>
              <a:t>; but God is faithful, who will not allow you to be tempted beyond what you are able, but with the temptation will also make the way of escape, that you may be able to bear it” (NKJV). </a:t>
            </a:r>
          </a:p>
        </p:txBody>
      </p:sp>
      <p:sp>
        <p:nvSpPr>
          <p:cNvPr id="2" name="Title 1"/>
          <p:cNvSpPr>
            <a:spLocks noGrp="1"/>
          </p:cNvSpPr>
          <p:nvPr>
            <p:ph type="title"/>
          </p:nvPr>
        </p:nvSpPr>
        <p:spPr/>
        <p:txBody>
          <a:bodyPr>
            <a:normAutofit/>
          </a:bodyPr>
          <a:lstStyle/>
          <a:p>
            <a:pPr algn="r"/>
            <a:r>
              <a:rPr lang="en-US" sz="4700" i="1" u="sng" dirty="0" smtClean="0">
                <a:latin typeface="Cambria"/>
                <a:cs typeface="Cambria"/>
              </a:rPr>
              <a:t>1 Corinthians 10:13</a:t>
            </a:r>
            <a:endParaRPr lang="en-US" sz="4700" i="1" u="sng" dirty="0">
              <a:latin typeface="Cambria"/>
              <a:cs typeface="Cambria"/>
            </a:endParaRPr>
          </a:p>
        </p:txBody>
      </p:sp>
      <p:sp>
        <p:nvSpPr>
          <p:cNvPr id="7" name="TextBox 6"/>
          <p:cNvSpPr txBox="1"/>
          <p:nvPr/>
        </p:nvSpPr>
        <p:spPr>
          <a:xfrm>
            <a:off x="815669" y="2777271"/>
            <a:ext cx="7310037" cy="1384995"/>
          </a:xfrm>
          <a:prstGeom prst="rect">
            <a:avLst/>
          </a:prstGeom>
          <a:solidFill>
            <a:schemeClr val="tx2">
              <a:lumMod val="50000"/>
            </a:schemeClr>
          </a:solidFill>
          <a:effectLst>
            <a:softEdge rad="304800"/>
          </a:effectLst>
        </p:spPr>
        <p:txBody>
          <a:bodyPr wrap="square" lIns="274320" tIns="320040" rIns="365760" bIns="365760" rtlCol="0">
            <a:spAutoFit/>
          </a:bodyPr>
          <a:lstStyle/>
          <a:p>
            <a:pPr algn="ctr"/>
            <a:r>
              <a:rPr lang="en-US" sz="4500" b="1" i="1" dirty="0" smtClean="0">
                <a:solidFill>
                  <a:srgbClr val="FFFF00"/>
                </a:solidFill>
              </a:rPr>
              <a:t>“beyond what you are able”</a:t>
            </a:r>
            <a:endParaRPr lang="en-US" sz="4500" b="1" i="1" dirty="0">
              <a:solidFill>
                <a:srgbClr val="FFFF00"/>
              </a:solidFill>
            </a:endParaRPr>
          </a:p>
        </p:txBody>
      </p:sp>
      <p:sp>
        <p:nvSpPr>
          <p:cNvPr id="6" name="TextBox 5"/>
          <p:cNvSpPr txBox="1"/>
          <p:nvPr/>
        </p:nvSpPr>
        <p:spPr>
          <a:xfrm rot="20880000">
            <a:off x="3023466" y="5120623"/>
            <a:ext cx="5731027" cy="707886"/>
          </a:xfrm>
          <a:custGeom>
            <a:avLst/>
            <a:gdLst>
              <a:gd name="connsiteX0" fmla="*/ 0 w 4594586"/>
              <a:gd name="connsiteY0" fmla="*/ 0 h 615553"/>
              <a:gd name="connsiteX1" fmla="*/ 4594586 w 4594586"/>
              <a:gd name="connsiteY1" fmla="*/ 0 h 615553"/>
              <a:gd name="connsiteX2" fmla="*/ 4594586 w 4594586"/>
              <a:gd name="connsiteY2" fmla="*/ 615553 h 615553"/>
              <a:gd name="connsiteX3" fmla="*/ 0 w 4594586"/>
              <a:gd name="connsiteY3" fmla="*/ 615553 h 615553"/>
              <a:gd name="connsiteX4" fmla="*/ 0 w 4594586"/>
              <a:gd name="connsiteY4" fmla="*/ 0 h 6155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4586" h="615553">
                <a:moveTo>
                  <a:pt x="0" y="0"/>
                </a:moveTo>
                <a:lnTo>
                  <a:pt x="4594586" y="0"/>
                </a:lnTo>
                <a:lnTo>
                  <a:pt x="4594586" y="615553"/>
                </a:lnTo>
                <a:lnTo>
                  <a:pt x="0" y="615553"/>
                </a:lnTo>
                <a:lnTo>
                  <a:pt x="0" y="0"/>
                </a:lnTo>
                <a:close/>
              </a:path>
            </a:pathLst>
          </a:custGeom>
          <a:noFill/>
          <a:scene3d>
            <a:camera prst="orthographicFront">
              <a:rot lat="0" lon="0" rev="0"/>
            </a:camera>
            <a:lightRig rig="threePt" dir="t"/>
          </a:scene3d>
        </p:spPr>
        <p:txBody>
          <a:bodyPr wrap="square" rtlCol="0">
            <a:prstTxWarp prst="textNoShape">
              <a:avLst/>
            </a:prstTxWarp>
            <a:spAutoFit/>
          </a:bodyPr>
          <a:lstStyle/>
          <a:p>
            <a:r>
              <a:rPr lang="en-US" sz="4000" b="1" dirty="0">
                <a:solidFill>
                  <a:srgbClr val="FFFF00"/>
                </a:solidFill>
                <a:latin typeface="Times New Roman"/>
                <a:cs typeface="Times New Roman"/>
              </a:rPr>
              <a:t>1. No One Has to Sin.</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82290"/>
            <a:ext cx="8229600" cy="3076679"/>
          </a:xfrm>
        </p:spPr>
        <p:txBody>
          <a:bodyPr>
            <a:normAutofit/>
          </a:bodyPr>
          <a:lstStyle/>
          <a:p>
            <a:pPr indent="-1588">
              <a:buNone/>
            </a:pPr>
            <a:r>
              <a:rPr lang="en-US" sz="3000" dirty="0" smtClean="0"/>
              <a:t>“No temptation has overtaken you except such as is </a:t>
            </a:r>
            <a:r>
              <a:rPr lang="en-US" sz="3000" dirty="0" smtClean="0">
                <a:solidFill>
                  <a:schemeClr val="bg1"/>
                </a:solidFill>
              </a:rPr>
              <a:t>common to man</a:t>
            </a:r>
            <a:r>
              <a:rPr lang="en-US" sz="3000" dirty="0" smtClean="0"/>
              <a:t>; but God is faithful, who will not allow you to be tempted beyond what you are able, but with the temptation will also make the way of escape, that you may be able to bear it” (NKJV). </a:t>
            </a:r>
          </a:p>
        </p:txBody>
      </p:sp>
      <p:sp>
        <p:nvSpPr>
          <p:cNvPr id="2" name="Title 1"/>
          <p:cNvSpPr>
            <a:spLocks noGrp="1"/>
          </p:cNvSpPr>
          <p:nvPr>
            <p:ph type="title"/>
          </p:nvPr>
        </p:nvSpPr>
        <p:spPr/>
        <p:txBody>
          <a:bodyPr>
            <a:normAutofit/>
          </a:bodyPr>
          <a:lstStyle/>
          <a:p>
            <a:pPr algn="r"/>
            <a:r>
              <a:rPr lang="en-US" sz="4700" i="1" u="sng" dirty="0" smtClean="0">
                <a:latin typeface="Cambria"/>
                <a:cs typeface="Cambria"/>
              </a:rPr>
              <a:t>1 Corinthians 10:13</a:t>
            </a:r>
            <a:endParaRPr lang="en-US" sz="4700" i="1" u="sng" dirty="0">
              <a:latin typeface="Cambria"/>
              <a:cs typeface="Cambria"/>
            </a:endParaRPr>
          </a:p>
        </p:txBody>
      </p:sp>
      <p:sp>
        <p:nvSpPr>
          <p:cNvPr id="7" name="TextBox 6"/>
          <p:cNvSpPr txBox="1"/>
          <p:nvPr/>
        </p:nvSpPr>
        <p:spPr>
          <a:xfrm>
            <a:off x="854607" y="3489836"/>
            <a:ext cx="4712209" cy="1384995"/>
          </a:xfrm>
          <a:prstGeom prst="rect">
            <a:avLst/>
          </a:prstGeom>
          <a:solidFill>
            <a:schemeClr val="tx2">
              <a:lumMod val="50000"/>
            </a:schemeClr>
          </a:solidFill>
          <a:effectLst>
            <a:softEdge rad="304800"/>
          </a:effectLst>
        </p:spPr>
        <p:txBody>
          <a:bodyPr wrap="square" lIns="274320" tIns="320040" rIns="365760" bIns="365760" rtlCol="0">
            <a:spAutoFit/>
          </a:bodyPr>
          <a:lstStyle/>
          <a:p>
            <a:pPr algn="ctr"/>
            <a:r>
              <a:rPr lang="en-US" sz="4500" b="1" i="1" dirty="0" smtClean="0">
                <a:solidFill>
                  <a:srgbClr val="FFFF00"/>
                </a:solidFill>
              </a:rPr>
              <a:t>“able to bear”</a:t>
            </a:r>
            <a:endParaRPr lang="en-US" sz="4500" b="1" i="1" dirty="0">
              <a:solidFill>
                <a:srgbClr val="FFFF00"/>
              </a:solidFill>
            </a:endParaRPr>
          </a:p>
        </p:txBody>
      </p:sp>
      <p:sp>
        <p:nvSpPr>
          <p:cNvPr id="6" name="TextBox 5"/>
          <p:cNvSpPr txBox="1"/>
          <p:nvPr/>
        </p:nvSpPr>
        <p:spPr>
          <a:xfrm rot="20880000">
            <a:off x="3023466" y="5120623"/>
            <a:ext cx="5731027" cy="707886"/>
          </a:xfrm>
          <a:custGeom>
            <a:avLst/>
            <a:gdLst>
              <a:gd name="connsiteX0" fmla="*/ 0 w 4594586"/>
              <a:gd name="connsiteY0" fmla="*/ 0 h 615553"/>
              <a:gd name="connsiteX1" fmla="*/ 4594586 w 4594586"/>
              <a:gd name="connsiteY1" fmla="*/ 0 h 615553"/>
              <a:gd name="connsiteX2" fmla="*/ 4594586 w 4594586"/>
              <a:gd name="connsiteY2" fmla="*/ 615553 h 615553"/>
              <a:gd name="connsiteX3" fmla="*/ 0 w 4594586"/>
              <a:gd name="connsiteY3" fmla="*/ 615553 h 615553"/>
              <a:gd name="connsiteX4" fmla="*/ 0 w 4594586"/>
              <a:gd name="connsiteY4" fmla="*/ 0 h 6155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4586" h="615553">
                <a:moveTo>
                  <a:pt x="0" y="0"/>
                </a:moveTo>
                <a:lnTo>
                  <a:pt x="4594586" y="0"/>
                </a:lnTo>
                <a:lnTo>
                  <a:pt x="4594586" y="615553"/>
                </a:lnTo>
                <a:lnTo>
                  <a:pt x="0" y="615553"/>
                </a:lnTo>
                <a:lnTo>
                  <a:pt x="0" y="0"/>
                </a:lnTo>
                <a:close/>
              </a:path>
            </a:pathLst>
          </a:custGeom>
          <a:noFill/>
          <a:scene3d>
            <a:camera prst="orthographicFront">
              <a:rot lat="0" lon="0" rev="0"/>
            </a:camera>
            <a:lightRig rig="threePt" dir="t"/>
          </a:scene3d>
        </p:spPr>
        <p:txBody>
          <a:bodyPr wrap="square" rtlCol="0">
            <a:prstTxWarp prst="textNoShape">
              <a:avLst/>
            </a:prstTxWarp>
            <a:spAutoFit/>
          </a:bodyPr>
          <a:lstStyle/>
          <a:p>
            <a:r>
              <a:rPr lang="en-US" sz="4000" b="1" dirty="0">
                <a:solidFill>
                  <a:srgbClr val="FFFF00"/>
                </a:solidFill>
                <a:latin typeface="Times New Roman"/>
                <a:cs typeface="Times New Roman"/>
              </a:rPr>
              <a:t>1. No One Has to Sin.</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gradFill flip="none" rotWithShape="1">
          <a:gsLst>
            <a:gs pos="0">
              <a:schemeClr val="tx1"/>
            </a:gs>
            <a:gs pos="100000">
              <a:schemeClr val="accent1">
                <a:lumMod val="50000"/>
              </a:schemeClr>
            </a:gs>
          </a:gsLst>
          <a:lin ang="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en-US" sz="4700" dirty="0" smtClean="0">
                <a:latin typeface="Cambria"/>
                <a:cs typeface="Cambria"/>
              </a:rPr>
              <a:t>1. No One Has to Sin.</a:t>
            </a:r>
            <a:endParaRPr lang="en-US" sz="4700" dirty="0">
              <a:latin typeface="Cambria"/>
              <a:cs typeface="Cambria"/>
            </a:endParaRPr>
          </a:p>
        </p:txBody>
      </p:sp>
      <p:sp>
        <p:nvSpPr>
          <p:cNvPr id="3" name="Content Placeholder 2"/>
          <p:cNvSpPr>
            <a:spLocks noGrp="1"/>
          </p:cNvSpPr>
          <p:nvPr>
            <p:ph idx="1"/>
          </p:nvPr>
        </p:nvSpPr>
        <p:spPr>
          <a:xfrm>
            <a:off x="457200" y="1982290"/>
            <a:ext cx="8229600" cy="4143873"/>
          </a:xfrm>
        </p:spPr>
        <p:txBody>
          <a:bodyPr>
            <a:normAutofit/>
          </a:bodyPr>
          <a:lstStyle/>
          <a:p>
            <a:r>
              <a:rPr lang="en-US" sz="4000" dirty="0" smtClean="0"/>
              <a:t>“All have sinned” (Rom. 3:23). </a:t>
            </a:r>
          </a:p>
          <a:p>
            <a:r>
              <a:rPr lang="en-US" sz="4000" dirty="0" smtClean="0"/>
              <a:t>“Under sin” (Rom. 3:9).</a:t>
            </a:r>
          </a:p>
          <a:p>
            <a:r>
              <a:rPr lang="en-US" sz="4000" dirty="0" smtClean="0"/>
              <a:t>All at some point choose to </a:t>
            </a:r>
            <a:r>
              <a:rPr lang="en-US" sz="4000" dirty="0" err="1" smtClean="0"/>
              <a:t>sin(Rom</a:t>
            </a:r>
            <a:r>
              <a:rPr lang="en-US" sz="4000" dirty="0" smtClean="0"/>
              <a:t>. 3:10-18).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par>
                                <p:cTn id="10" presetID="42"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en-US" sz="4700" i="1" u="sng" dirty="0" smtClean="0">
                <a:latin typeface="Cambria"/>
                <a:cs typeface="Cambria"/>
              </a:rPr>
              <a:t>1 Corinthians 10:13</a:t>
            </a:r>
            <a:endParaRPr lang="en-US" sz="4700" i="1" u="sng" dirty="0">
              <a:latin typeface="Cambria"/>
              <a:cs typeface="Cambria"/>
            </a:endParaRPr>
          </a:p>
        </p:txBody>
      </p:sp>
      <p:sp>
        <p:nvSpPr>
          <p:cNvPr id="3" name="Content Placeholder 2"/>
          <p:cNvSpPr>
            <a:spLocks noGrp="1"/>
          </p:cNvSpPr>
          <p:nvPr>
            <p:ph idx="1"/>
          </p:nvPr>
        </p:nvSpPr>
        <p:spPr>
          <a:xfrm>
            <a:off x="457200" y="1982290"/>
            <a:ext cx="8229600" cy="4143873"/>
          </a:xfrm>
        </p:spPr>
        <p:txBody>
          <a:bodyPr>
            <a:normAutofit/>
          </a:bodyPr>
          <a:lstStyle/>
          <a:p>
            <a:pPr indent="-1588">
              <a:buNone/>
            </a:pPr>
            <a:r>
              <a:rPr lang="en-US" sz="3000" dirty="0" smtClean="0"/>
              <a:t>“No temptation has overtaken you except such as is common to man; but God is faithful, who will not allow you to be tempted beyond what you are able, but with the temptation will also make the way of escape, that you may be able to bear it” (NKJV). </a:t>
            </a:r>
          </a:p>
        </p:txBody>
      </p:sp>
      <p:sp>
        <p:nvSpPr>
          <p:cNvPr id="4" name="TextBox 3"/>
          <p:cNvSpPr txBox="1"/>
          <p:nvPr/>
        </p:nvSpPr>
        <p:spPr>
          <a:xfrm rot="20880000">
            <a:off x="1922938" y="5236560"/>
            <a:ext cx="7031037" cy="707886"/>
          </a:xfrm>
          <a:custGeom>
            <a:avLst/>
            <a:gdLst>
              <a:gd name="connsiteX0" fmla="*/ 0 w 4594586"/>
              <a:gd name="connsiteY0" fmla="*/ 0 h 615553"/>
              <a:gd name="connsiteX1" fmla="*/ 4594586 w 4594586"/>
              <a:gd name="connsiteY1" fmla="*/ 0 h 615553"/>
              <a:gd name="connsiteX2" fmla="*/ 4594586 w 4594586"/>
              <a:gd name="connsiteY2" fmla="*/ 615553 h 615553"/>
              <a:gd name="connsiteX3" fmla="*/ 0 w 4594586"/>
              <a:gd name="connsiteY3" fmla="*/ 615553 h 615553"/>
              <a:gd name="connsiteX4" fmla="*/ 0 w 4594586"/>
              <a:gd name="connsiteY4" fmla="*/ 0 h 6155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4586" h="615553">
                <a:moveTo>
                  <a:pt x="0" y="0"/>
                </a:moveTo>
                <a:lnTo>
                  <a:pt x="4594586" y="0"/>
                </a:lnTo>
                <a:lnTo>
                  <a:pt x="4594586" y="615553"/>
                </a:lnTo>
                <a:lnTo>
                  <a:pt x="0" y="615553"/>
                </a:lnTo>
                <a:lnTo>
                  <a:pt x="0" y="0"/>
                </a:lnTo>
                <a:close/>
              </a:path>
            </a:pathLst>
          </a:custGeom>
          <a:noFill/>
          <a:scene3d>
            <a:camera prst="orthographicFront">
              <a:rot lat="0" lon="0" rev="0"/>
            </a:camera>
            <a:lightRig rig="threePt" dir="t"/>
          </a:scene3d>
        </p:spPr>
        <p:txBody>
          <a:bodyPr wrap="square" rtlCol="0">
            <a:prstTxWarp prst="textNoShape">
              <a:avLst/>
            </a:prstTxWarp>
            <a:spAutoFit/>
          </a:bodyPr>
          <a:lstStyle/>
          <a:p>
            <a:r>
              <a:rPr lang="en-US" sz="4000" b="1" dirty="0" smtClean="0">
                <a:solidFill>
                  <a:srgbClr val="FFFF00"/>
                </a:solidFill>
                <a:latin typeface="Times New Roman"/>
                <a:cs typeface="Times New Roman"/>
              </a:rPr>
              <a:t>2. God’s Law Can Be Obeyed.</a:t>
            </a:r>
            <a:endParaRPr lang="en-US" sz="4000" b="1" dirty="0">
              <a:solidFill>
                <a:srgbClr val="FFFF00"/>
              </a:solidFill>
              <a:latin typeface="Times New Roman"/>
              <a:cs typeface="Times New Roman"/>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en-US" sz="4700" i="1" u="sng" dirty="0" smtClean="0">
                <a:latin typeface="Cambria"/>
                <a:cs typeface="Cambria"/>
              </a:rPr>
              <a:t>1 Corinthians 10:13</a:t>
            </a:r>
            <a:endParaRPr lang="en-US" sz="4700" i="1" u="sng" dirty="0">
              <a:latin typeface="Cambria"/>
              <a:cs typeface="Cambria"/>
            </a:endParaRPr>
          </a:p>
        </p:txBody>
      </p:sp>
      <p:sp>
        <p:nvSpPr>
          <p:cNvPr id="3" name="Content Placeholder 2"/>
          <p:cNvSpPr>
            <a:spLocks noGrp="1"/>
          </p:cNvSpPr>
          <p:nvPr>
            <p:ph idx="1"/>
          </p:nvPr>
        </p:nvSpPr>
        <p:spPr>
          <a:xfrm>
            <a:off x="457200" y="1982290"/>
            <a:ext cx="8229600" cy="4143873"/>
          </a:xfrm>
        </p:spPr>
        <p:txBody>
          <a:bodyPr>
            <a:normAutofit/>
          </a:bodyPr>
          <a:lstStyle/>
          <a:p>
            <a:pPr indent="-1588">
              <a:buNone/>
            </a:pPr>
            <a:r>
              <a:rPr lang="en-US" sz="3000" dirty="0" smtClean="0"/>
              <a:t>“No temptation has overtaken you except such as is common to man; but God is faithful, who will not allow you to be tempted beyond what you are able, but with the temptation will also make the way of escape, that you may be able to bear it” (NKJV). </a:t>
            </a:r>
          </a:p>
        </p:txBody>
      </p:sp>
      <p:sp>
        <p:nvSpPr>
          <p:cNvPr id="4" name="TextBox 3"/>
          <p:cNvSpPr txBox="1"/>
          <p:nvPr/>
        </p:nvSpPr>
        <p:spPr>
          <a:xfrm rot="20880000">
            <a:off x="1922938" y="5236560"/>
            <a:ext cx="7031037" cy="707886"/>
          </a:xfrm>
          <a:custGeom>
            <a:avLst/>
            <a:gdLst>
              <a:gd name="connsiteX0" fmla="*/ 0 w 4594586"/>
              <a:gd name="connsiteY0" fmla="*/ 0 h 615553"/>
              <a:gd name="connsiteX1" fmla="*/ 4594586 w 4594586"/>
              <a:gd name="connsiteY1" fmla="*/ 0 h 615553"/>
              <a:gd name="connsiteX2" fmla="*/ 4594586 w 4594586"/>
              <a:gd name="connsiteY2" fmla="*/ 615553 h 615553"/>
              <a:gd name="connsiteX3" fmla="*/ 0 w 4594586"/>
              <a:gd name="connsiteY3" fmla="*/ 615553 h 615553"/>
              <a:gd name="connsiteX4" fmla="*/ 0 w 4594586"/>
              <a:gd name="connsiteY4" fmla="*/ 0 h 6155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4586" h="615553">
                <a:moveTo>
                  <a:pt x="0" y="0"/>
                </a:moveTo>
                <a:lnTo>
                  <a:pt x="4594586" y="0"/>
                </a:lnTo>
                <a:lnTo>
                  <a:pt x="4594586" y="615553"/>
                </a:lnTo>
                <a:lnTo>
                  <a:pt x="0" y="615553"/>
                </a:lnTo>
                <a:lnTo>
                  <a:pt x="0" y="0"/>
                </a:lnTo>
                <a:close/>
              </a:path>
            </a:pathLst>
          </a:custGeom>
          <a:noFill/>
          <a:scene3d>
            <a:camera prst="orthographicFront">
              <a:rot lat="0" lon="0" rev="0"/>
            </a:camera>
            <a:lightRig rig="threePt" dir="t"/>
          </a:scene3d>
        </p:spPr>
        <p:txBody>
          <a:bodyPr wrap="square" rtlCol="0">
            <a:prstTxWarp prst="textNoShape">
              <a:avLst/>
            </a:prstTxWarp>
            <a:spAutoFit/>
          </a:bodyPr>
          <a:lstStyle/>
          <a:p>
            <a:r>
              <a:rPr lang="en-US" sz="4000" b="1" dirty="0" smtClean="0">
                <a:solidFill>
                  <a:srgbClr val="FFFF00"/>
                </a:solidFill>
                <a:latin typeface="Times New Roman"/>
                <a:cs typeface="Times New Roman"/>
              </a:rPr>
              <a:t>2. God’s Law Can Be Obeyed.</a:t>
            </a:r>
            <a:endParaRPr lang="en-US" sz="4000" b="1" dirty="0">
              <a:solidFill>
                <a:srgbClr val="FFFF00"/>
              </a:solidFill>
              <a:latin typeface="Times New Roman"/>
              <a:cs typeface="Times New Roman"/>
            </a:endParaRPr>
          </a:p>
        </p:txBody>
      </p:sp>
      <p:sp>
        <p:nvSpPr>
          <p:cNvPr id="5" name="TextBox 4"/>
          <p:cNvSpPr txBox="1"/>
          <p:nvPr/>
        </p:nvSpPr>
        <p:spPr>
          <a:xfrm>
            <a:off x="815669" y="2777271"/>
            <a:ext cx="7310037" cy="1384995"/>
          </a:xfrm>
          <a:prstGeom prst="rect">
            <a:avLst/>
          </a:prstGeom>
          <a:solidFill>
            <a:schemeClr val="tx2">
              <a:lumMod val="50000"/>
            </a:schemeClr>
          </a:solidFill>
          <a:effectLst>
            <a:softEdge rad="304800"/>
          </a:effectLst>
        </p:spPr>
        <p:txBody>
          <a:bodyPr wrap="square" lIns="274320" tIns="320040" rIns="365760" bIns="365760" rtlCol="0">
            <a:spAutoFit/>
          </a:bodyPr>
          <a:lstStyle/>
          <a:p>
            <a:pPr algn="ctr"/>
            <a:r>
              <a:rPr lang="en-US" sz="4500" b="1" i="1" dirty="0" smtClean="0">
                <a:solidFill>
                  <a:srgbClr val="FFFF00"/>
                </a:solidFill>
              </a:rPr>
              <a:t>“not allow…to be tempted”</a:t>
            </a:r>
            <a:endParaRPr lang="en-US" sz="4500" b="1" i="1" dirty="0">
              <a:solidFill>
                <a:srgbClr val="FFFF00"/>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en-US" sz="4700" i="1" u="sng" dirty="0" smtClean="0">
                <a:latin typeface="Cambria"/>
                <a:cs typeface="Cambria"/>
              </a:rPr>
              <a:t>1 Corinthians 10:13</a:t>
            </a:r>
            <a:endParaRPr lang="en-US" sz="4700" i="1" u="sng" dirty="0">
              <a:latin typeface="Cambria"/>
              <a:cs typeface="Cambria"/>
            </a:endParaRPr>
          </a:p>
        </p:txBody>
      </p:sp>
      <p:sp>
        <p:nvSpPr>
          <p:cNvPr id="3" name="Content Placeholder 2"/>
          <p:cNvSpPr>
            <a:spLocks noGrp="1"/>
          </p:cNvSpPr>
          <p:nvPr>
            <p:ph idx="1"/>
          </p:nvPr>
        </p:nvSpPr>
        <p:spPr>
          <a:xfrm>
            <a:off x="457200" y="1982290"/>
            <a:ext cx="8229600" cy="4143873"/>
          </a:xfrm>
        </p:spPr>
        <p:txBody>
          <a:bodyPr>
            <a:normAutofit/>
          </a:bodyPr>
          <a:lstStyle/>
          <a:p>
            <a:pPr indent="-1588">
              <a:buNone/>
            </a:pPr>
            <a:r>
              <a:rPr lang="en-US" sz="3000" dirty="0" smtClean="0"/>
              <a:t>“No temptation has overtaken you except such as is common to man; but God is faithful, who will not allow you to be tempted beyond what you are able, but with the temptation will also make the way of escape, that you may be able to bear it” (NKJV). </a:t>
            </a:r>
          </a:p>
        </p:txBody>
      </p:sp>
      <p:sp>
        <p:nvSpPr>
          <p:cNvPr id="4" name="TextBox 3"/>
          <p:cNvSpPr txBox="1"/>
          <p:nvPr/>
        </p:nvSpPr>
        <p:spPr>
          <a:xfrm rot="20880000">
            <a:off x="1922938" y="5236560"/>
            <a:ext cx="7031037" cy="707886"/>
          </a:xfrm>
          <a:custGeom>
            <a:avLst/>
            <a:gdLst>
              <a:gd name="connsiteX0" fmla="*/ 0 w 4594586"/>
              <a:gd name="connsiteY0" fmla="*/ 0 h 615553"/>
              <a:gd name="connsiteX1" fmla="*/ 4594586 w 4594586"/>
              <a:gd name="connsiteY1" fmla="*/ 0 h 615553"/>
              <a:gd name="connsiteX2" fmla="*/ 4594586 w 4594586"/>
              <a:gd name="connsiteY2" fmla="*/ 615553 h 615553"/>
              <a:gd name="connsiteX3" fmla="*/ 0 w 4594586"/>
              <a:gd name="connsiteY3" fmla="*/ 615553 h 615553"/>
              <a:gd name="connsiteX4" fmla="*/ 0 w 4594586"/>
              <a:gd name="connsiteY4" fmla="*/ 0 h 6155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4586" h="615553">
                <a:moveTo>
                  <a:pt x="0" y="0"/>
                </a:moveTo>
                <a:lnTo>
                  <a:pt x="4594586" y="0"/>
                </a:lnTo>
                <a:lnTo>
                  <a:pt x="4594586" y="615553"/>
                </a:lnTo>
                <a:lnTo>
                  <a:pt x="0" y="615553"/>
                </a:lnTo>
                <a:lnTo>
                  <a:pt x="0" y="0"/>
                </a:lnTo>
                <a:close/>
              </a:path>
            </a:pathLst>
          </a:custGeom>
          <a:noFill/>
          <a:scene3d>
            <a:camera prst="orthographicFront">
              <a:rot lat="0" lon="0" rev="0"/>
            </a:camera>
            <a:lightRig rig="threePt" dir="t"/>
          </a:scene3d>
        </p:spPr>
        <p:txBody>
          <a:bodyPr wrap="square" rtlCol="0">
            <a:prstTxWarp prst="textNoShape">
              <a:avLst/>
            </a:prstTxWarp>
            <a:spAutoFit/>
          </a:bodyPr>
          <a:lstStyle/>
          <a:p>
            <a:r>
              <a:rPr lang="en-US" sz="4000" b="1" dirty="0" smtClean="0">
                <a:solidFill>
                  <a:srgbClr val="FFFF00"/>
                </a:solidFill>
                <a:latin typeface="Times New Roman"/>
                <a:cs typeface="Times New Roman"/>
              </a:rPr>
              <a:t>2. God’s Law Can Be Obeyed.</a:t>
            </a:r>
            <a:endParaRPr lang="en-US" sz="4000" b="1" dirty="0">
              <a:solidFill>
                <a:srgbClr val="FFFF00"/>
              </a:solidFill>
              <a:latin typeface="Times New Roman"/>
              <a:cs typeface="Times New Roman"/>
            </a:endParaRPr>
          </a:p>
        </p:txBody>
      </p:sp>
      <p:sp>
        <p:nvSpPr>
          <p:cNvPr id="5" name="TextBox 4"/>
          <p:cNvSpPr txBox="1"/>
          <p:nvPr/>
        </p:nvSpPr>
        <p:spPr>
          <a:xfrm>
            <a:off x="1554910" y="2777271"/>
            <a:ext cx="6433293" cy="1384995"/>
          </a:xfrm>
          <a:prstGeom prst="rect">
            <a:avLst/>
          </a:prstGeom>
          <a:solidFill>
            <a:schemeClr val="tx2">
              <a:lumMod val="50000"/>
            </a:schemeClr>
          </a:solidFill>
          <a:effectLst>
            <a:softEdge rad="304800"/>
          </a:effectLst>
        </p:spPr>
        <p:txBody>
          <a:bodyPr wrap="square" lIns="274320" tIns="320040" rIns="365760" bIns="365760" rtlCol="0">
            <a:spAutoFit/>
          </a:bodyPr>
          <a:lstStyle/>
          <a:p>
            <a:pPr algn="ctr"/>
            <a:r>
              <a:rPr lang="en-US" sz="4500" b="1" i="1" dirty="0" smtClean="0">
                <a:solidFill>
                  <a:srgbClr val="FFFF00"/>
                </a:solidFill>
              </a:rPr>
              <a:t>“with the temptation”</a:t>
            </a:r>
            <a:endParaRPr lang="en-US" sz="4500" b="1" i="1" dirty="0">
              <a:solidFill>
                <a:srgbClr val="FFFF00"/>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gradFill flip="none" rotWithShape="1">
          <a:gsLst>
            <a:gs pos="0">
              <a:schemeClr val="tx1"/>
            </a:gs>
            <a:gs pos="100000">
              <a:schemeClr val="accent1">
                <a:lumMod val="50000"/>
              </a:schemeClr>
            </a:gs>
          </a:gsLst>
          <a:lin ang="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en-US" sz="4700" dirty="0" smtClean="0">
                <a:latin typeface="Cambria"/>
                <a:cs typeface="Cambria"/>
              </a:rPr>
              <a:t>2. God’s Law Can Be Obeyed.</a:t>
            </a:r>
            <a:endParaRPr lang="en-US" sz="4700" dirty="0">
              <a:latin typeface="Cambria"/>
              <a:cs typeface="Cambria"/>
            </a:endParaRPr>
          </a:p>
        </p:txBody>
      </p:sp>
      <p:sp>
        <p:nvSpPr>
          <p:cNvPr id="3" name="Content Placeholder 2"/>
          <p:cNvSpPr>
            <a:spLocks noGrp="1"/>
          </p:cNvSpPr>
          <p:nvPr>
            <p:ph idx="1"/>
          </p:nvPr>
        </p:nvSpPr>
        <p:spPr>
          <a:xfrm>
            <a:off x="457200" y="2433388"/>
            <a:ext cx="8229600" cy="3692775"/>
          </a:xfrm>
        </p:spPr>
        <p:txBody>
          <a:bodyPr>
            <a:normAutofit/>
          </a:bodyPr>
          <a:lstStyle/>
          <a:p>
            <a:r>
              <a:rPr lang="en-US" sz="4000" dirty="0" smtClean="0"/>
              <a:t>“You may do it” (Deut. 30:11-16). </a:t>
            </a:r>
          </a:p>
          <a:p>
            <a:r>
              <a:rPr lang="en-US" sz="4000" dirty="0" smtClean="0"/>
              <a:t>The gospel can be obeyed (Rom. 10:5-11).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par>
                                <p:cTn id="10" presetID="42"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1353</TotalTime>
  <Words>1248</Words>
  <Application>Microsoft Macintosh PowerPoint</Application>
  <PresentationFormat>On-screen Show (4:3)</PresentationFormat>
  <Paragraphs>71</Paragraphs>
  <Slides>18</Slides>
  <Notes>0</Notes>
  <HiddenSlides>0</HiddenSlides>
  <MMClips>0</MMClips>
  <ScaleCrop>false</ScaleCrop>
  <HeadingPairs>
    <vt:vector size="4" baseType="variant">
      <vt:variant>
        <vt:lpstr>Design Template</vt:lpstr>
      </vt:variant>
      <vt:variant>
        <vt:i4>1</vt:i4>
      </vt:variant>
      <vt:variant>
        <vt:lpstr>Slide Titles</vt:lpstr>
      </vt:variant>
      <vt:variant>
        <vt:i4>18</vt:i4>
      </vt:variant>
    </vt:vector>
  </HeadingPairs>
  <TitlesOfParts>
    <vt:vector size="19" baseType="lpstr">
      <vt:lpstr>Office Theme</vt:lpstr>
      <vt:lpstr>1 Corinthians 10:13</vt:lpstr>
      <vt:lpstr>1 Corinthians 10:13</vt:lpstr>
      <vt:lpstr>1 Corinthians 10:13</vt:lpstr>
      <vt:lpstr>1 Corinthians 10:13</vt:lpstr>
      <vt:lpstr>1. No One Has to Sin.</vt:lpstr>
      <vt:lpstr>1 Corinthians 10:13</vt:lpstr>
      <vt:lpstr>1 Corinthians 10:13</vt:lpstr>
      <vt:lpstr>1 Corinthians 10:13</vt:lpstr>
      <vt:lpstr>2. God’s Law Can Be Obeyed.</vt:lpstr>
      <vt:lpstr>1 Corinthians 10:13</vt:lpstr>
      <vt:lpstr>1 Corinthians 10:13</vt:lpstr>
      <vt:lpstr>3. There is always a way of escape.</vt:lpstr>
      <vt:lpstr>David’s Ways of Escape</vt:lpstr>
      <vt:lpstr>David’s Jerusalem</vt:lpstr>
      <vt:lpstr>David’s Ways of Escape</vt:lpstr>
      <vt:lpstr>David’s Ways of Escape</vt:lpstr>
      <vt:lpstr>David’s Ways of Escape</vt:lpstr>
      <vt:lpstr>David’s Ways of Escape</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Corinthians 10:13</dc:title>
  <dc:creator>Kyle Pope</dc:creator>
  <cp:lastModifiedBy>Kyle Pope</cp:lastModifiedBy>
  <cp:revision>13</cp:revision>
  <dcterms:created xsi:type="dcterms:W3CDTF">2014-06-11T02:13:25Z</dcterms:created>
  <dcterms:modified xsi:type="dcterms:W3CDTF">2014-06-11T02:16:05Z</dcterms:modified>
</cp:coreProperties>
</file>