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83" r:id="rId2"/>
    <p:sldId id="277" r:id="rId3"/>
    <p:sldId id="279" r:id="rId4"/>
    <p:sldId id="280" r:id="rId5"/>
    <p:sldId id="276" r:id="rId6"/>
    <p:sldId id="281" r:id="rId7"/>
  </p:sldIdLst>
  <p:sldSz cx="9144000" cy="6858000" type="screen4x3"/>
  <p:notesSz cx="6858000" cy="9144000"/>
  <p:embeddedFontLst>
    <p:embeddedFont>
      <p:font typeface="Calibri" pitchFamily="34" charset="0"/>
      <p:regular r:id="rId8"/>
      <p:bold r:id="rId9"/>
      <p:italic r:id="rId10"/>
      <p:boldItalic r:id="rId11"/>
    </p:embeddedFont>
    <p:embeddedFont>
      <p:font typeface="Impact" pitchFamily="34" charset="0"/>
      <p:regular r:id="rId12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9" autoAdjust="0"/>
    <p:restoredTop sz="99163" autoAdjust="0"/>
  </p:normalViewPr>
  <p:slideViewPr>
    <p:cSldViewPr snapToGrid="0" snapToObjects="1">
      <p:cViewPr varScale="1">
        <p:scale>
          <a:sx n="75" d="100"/>
          <a:sy n="75" d="100"/>
        </p:scale>
        <p:origin x="-75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8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7057-1F0D-8240-97AF-C79DC257C165}" type="datetimeFigureOut">
              <a:rPr lang="en-US" smtClean="0"/>
              <a:pPr/>
              <a:t>3/24/2014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7057-1F0D-8240-97AF-C79DC257C165}" type="datetimeFigureOut">
              <a:rPr lang="en-US" smtClean="0"/>
              <a:pPr/>
              <a:t>3/24/2014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7057-1F0D-8240-97AF-C79DC257C165}" type="datetimeFigureOut">
              <a:rPr lang="en-US" smtClean="0"/>
              <a:pPr/>
              <a:t>3/24/2014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7057-1F0D-8240-97AF-C79DC257C165}" type="datetimeFigureOut">
              <a:rPr lang="en-US" smtClean="0"/>
              <a:pPr/>
              <a:t>3/24/2014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7057-1F0D-8240-97AF-C79DC257C165}" type="datetimeFigureOut">
              <a:rPr lang="en-US" smtClean="0"/>
              <a:pPr/>
              <a:t>3/24/2014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7057-1F0D-8240-97AF-C79DC257C165}" type="datetimeFigureOut">
              <a:rPr lang="en-US" smtClean="0"/>
              <a:pPr/>
              <a:t>3/24/2014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7057-1F0D-8240-97AF-C79DC257C165}" type="datetimeFigureOut">
              <a:rPr lang="en-US" smtClean="0"/>
              <a:pPr/>
              <a:t>3/24/2014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7057-1F0D-8240-97AF-C79DC257C165}" type="datetimeFigureOut">
              <a:rPr lang="en-US" smtClean="0"/>
              <a:pPr/>
              <a:t>3/24/2014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7057-1F0D-8240-97AF-C79DC257C165}" type="datetimeFigureOut">
              <a:rPr lang="en-US" smtClean="0"/>
              <a:pPr/>
              <a:t>3/24/2014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7057-1F0D-8240-97AF-C79DC257C165}" type="datetimeFigureOut">
              <a:rPr lang="en-US" smtClean="0"/>
              <a:pPr/>
              <a:t>3/24/2014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7057-1F0D-8240-97AF-C79DC257C165}" type="datetimeFigureOut">
              <a:rPr lang="en-US" smtClean="0"/>
              <a:pPr/>
              <a:t>3/24/2014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F7057-1F0D-8240-97AF-C79DC257C165}" type="datetimeFigureOut">
              <a:rPr lang="en-US" smtClean="0"/>
              <a:pPr/>
              <a:t>3/24/2014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EB59D-316E-3F4B-9099-F3400BF5D6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13_A_JuiceDro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050796" y="1644880"/>
            <a:ext cx="7093204" cy="2613066"/>
          </a:xfrm>
          <a:noFill/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6500" b="1" dirty="0" smtClean="0">
                <a:latin typeface="Calibri"/>
                <a:cs typeface="Calibri"/>
              </a:rPr>
              <a:t>Jesus’ Departure Sermon</a:t>
            </a:r>
            <a:endParaRPr lang="en-US" sz="5000" b="1" dirty="0">
              <a:latin typeface="Calibri"/>
              <a:cs typeface="Calibri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057" y="259107"/>
            <a:ext cx="2364369" cy="2364369"/>
          </a:xfrm>
          <a:prstGeom prst="rect">
            <a:avLst/>
          </a:prstGeom>
          <a:effectLst>
            <a:outerShdw blurRad="136525" dist="25400" dir="6240000" algn="tl" rotWithShape="0">
              <a:srgbClr val="000000">
                <a:alpha val="33000"/>
              </a:srgbClr>
            </a:outerShdw>
          </a:effectLst>
        </p:spPr>
      </p:pic>
      <p:sp>
        <p:nvSpPr>
          <p:cNvPr id="12" name="Title 4"/>
          <p:cNvSpPr txBox="1">
            <a:spLocks/>
          </p:cNvSpPr>
          <p:nvPr/>
        </p:nvSpPr>
        <p:spPr>
          <a:xfrm>
            <a:off x="2050796" y="3039904"/>
            <a:ext cx="7093204" cy="1436665"/>
          </a:xfrm>
          <a:prstGeom prst="rect">
            <a:avLst/>
          </a:prstGeom>
          <a:noFill/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/>
            </a:r>
            <a:br>
              <a:rPr kumimoji="0" lang="en-US" sz="6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</a:br>
            <a:r>
              <a:rPr kumimoji="0" lang="en-US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(John 14-17)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5652970"/>
            <a:ext cx="3581085" cy="861774"/>
          </a:xfrm>
          <a:prstGeom prst="rect">
            <a:avLst/>
          </a:prstGeom>
          <a:noFill/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square" rtlCol="0" anchor="ctr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en-US" sz="5000" dirty="0" smtClean="0">
                <a:solidFill>
                  <a:schemeClr val="bg1">
                    <a:lumMod val="50000"/>
                  </a:schemeClr>
                </a:solidFill>
                <a:latin typeface="Impact"/>
                <a:cs typeface="Impact"/>
              </a:rPr>
              <a:t>PART TWO</a:t>
            </a:r>
            <a:endParaRPr lang="en-US" sz="5000" dirty="0">
              <a:solidFill>
                <a:schemeClr val="bg1">
                  <a:lumMod val="50000"/>
                </a:schemeClr>
              </a:solidFill>
              <a:latin typeface="Impact"/>
              <a:cs typeface="Impac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042_A_JuiceDro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84903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Major Themes</a:t>
            </a:r>
            <a:endParaRPr lang="en-US" sz="4000" b="1" dirty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1772" y="1145169"/>
            <a:ext cx="6865027" cy="4980994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Jesus as an example of obedience to the Father</a:t>
            </a:r>
            <a:r>
              <a:rPr lang="en-US" dirty="0" smtClean="0"/>
              <a:t> (John 14:31; 15:10).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 Joshua 24:15-16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Romans 3:23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1 Peter 1:19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Philippians 2:8</a:t>
            </a:r>
          </a:p>
          <a:p>
            <a:r>
              <a:rPr lang="en-US" b="1" dirty="0" smtClean="0"/>
              <a:t>Jesus as an example of love </a:t>
            </a:r>
            <a:r>
              <a:rPr lang="en-US" dirty="0" smtClean="0"/>
              <a:t>(John 15:12-13).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 </a:t>
            </a:r>
            <a:r>
              <a:rPr lang="en-US" smtClean="0"/>
              <a:t>Matthew 22:</a:t>
            </a:r>
            <a:r>
              <a:rPr lang="en-US" dirty="0" smtClean="0"/>
              <a:t>37, 39</a:t>
            </a:r>
          </a:p>
          <a:p>
            <a:r>
              <a:rPr lang="en-US" b="1" dirty="0" smtClean="0"/>
              <a:t>Jesus as an example of suffering hatred and persecution </a:t>
            </a:r>
            <a:r>
              <a:rPr lang="en-US" dirty="0" smtClean="0"/>
              <a:t>(John 15:18-24).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Matt. 16:21-23; 17:22-23; 20:17-19 </a:t>
            </a:r>
          </a:p>
        </p:txBody>
      </p:sp>
      <p:sp>
        <p:nvSpPr>
          <p:cNvPr id="6" name="Right Arrow 5"/>
          <p:cNvSpPr/>
          <p:nvPr/>
        </p:nvSpPr>
        <p:spPr>
          <a:xfrm>
            <a:off x="290638" y="1053094"/>
            <a:ext cx="978408" cy="700006"/>
          </a:xfrm>
          <a:prstGeom prst="rightArrow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7 L 4.16667E-6 0.34352 " pathEditMode="relative" ptsTypes="AA">
                                      <p:cBhvr>
                                        <p:cTn id="5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0.34375 L -3.05556E-6 0.51829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6" grpId="1" animBg="1"/>
      <p:bldP spid="6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224_A_JuiceDrop"/>
          <p:cNvPicPr>
            <a:picLocks noChangeAspect="1" noChangeArrowheads="1"/>
          </p:cNvPicPr>
          <p:nvPr/>
        </p:nvPicPr>
        <p:blipFill>
          <a:blip r:embed="rId2" cstate="print">
            <a:lum/>
            <a:alphaModFix amt="6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9900" y="27463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Jesus’ Departure Sermon </a:t>
            </a:r>
            <a:br>
              <a:rPr lang="en-US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(John 14-17)</a:t>
            </a:r>
            <a:endParaRPr lang="en-US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22300" y="2273300"/>
            <a:ext cx="8064500" cy="40767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FFFF"/>
                </a:solidFill>
              </a:rPr>
              <a:t>III. Jesus’ Method of Preaching.</a:t>
            </a:r>
            <a:endParaRPr lang="en-US" dirty="0" smtClean="0">
              <a:solidFill>
                <a:srgbClr val="FFFFFF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3200" dirty="0" smtClean="0">
                <a:solidFill>
                  <a:srgbClr val="FFFFFF"/>
                </a:solidFill>
              </a:rPr>
              <a:t>Demonstrating concern for the audience (John 14:1, 27).</a:t>
            </a:r>
            <a:endParaRPr lang="en-US" dirty="0" smtClean="0">
              <a:solidFill>
                <a:srgbClr val="FFFFFF"/>
              </a:solidFill>
            </a:endParaRPr>
          </a:p>
          <a:p>
            <a:pPr marL="971550" lvl="1" indent="-514350">
              <a:buAutoNum type="arabicPeriod"/>
            </a:pPr>
            <a:r>
              <a:rPr lang="en-US" sz="3200" dirty="0" smtClean="0">
                <a:solidFill>
                  <a:srgbClr val="FFFFFF"/>
                </a:solidFill>
              </a:rPr>
              <a:t>Challenging the audience to think (John 14:4).  </a:t>
            </a:r>
          </a:p>
          <a:p>
            <a:pPr marL="971550" lvl="1" indent="-514350">
              <a:buAutoNum type="arabicPeriod"/>
            </a:pPr>
            <a:r>
              <a:rPr lang="en-US" sz="3200" dirty="0" smtClean="0">
                <a:solidFill>
                  <a:srgbClr val="FFFFFF"/>
                </a:solidFill>
              </a:rPr>
              <a:t>Seeking to move the audience to belief (John 14:10-11).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224_A_JuiceDrop"/>
          <p:cNvPicPr>
            <a:picLocks noChangeAspect="1" noChangeArrowheads="1"/>
          </p:cNvPicPr>
          <p:nvPr/>
        </p:nvPicPr>
        <p:blipFill>
          <a:blip r:embed="rId2" cstate="print">
            <a:lum/>
            <a:alphaModFix amt="6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9900" y="27463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Jesus’ Departure Sermon </a:t>
            </a:r>
            <a:br>
              <a:rPr lang="en-US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(John 14-17)</a:t>
            </a:r>
            <a:endParaRPr lang="en-US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22300" y="2273300"/>
            <a:ext cx="8064500" cy="40767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FFFF"/>
                </a:solidFill>
              </a:rPr>
              <a:t>III. Jesus’ Method of Preaching.</a:t>
            </a:r>
            <a:endParaRPr lang="en-US" dirty="0" smtClean="0">
              <a:solidFill>
                <a:srgbClr val="FFFFFF"/>
              </a:solidFill>
            </a:endParaRPr>
          </a:p>
          <a:p>
            <a:pPr marL="971550" lvl="1" indent="-514350">
              <a:buFont typeface="+mj-lt"/>
              <a:buAutoNum type="arabicPeriod" startAt="4"/>
            </a:pPr>
            <a:r>
              <a:rPr lang="en-US" sz="3200" dirty="0" smtClean="0">
                <a:solidFill>
                  <a:srgbClr val="FFFFFF"/>
                </a:solidFill>
              </a:rPr>
              <a:t>Illustrating the point with figures known to the audience (John 15:1-6; 16:21-22).</a:t>
            </a:r>
            <a:endParaRPr lang="en-US" dirty="0" smtClean="0">
              <a:solidFill>
                <a:srgbClr val="FFFFFF"/>
              </a:solidFill>
            </a:endParaRPr>
          </a:p>
          <a:p>
            <a:pPr marL="971550" lvl="1" indent="-514350">
              <a:buAutoNum type="arabicPeriod" startAt="4"/>
            </a:pPr>
            <a:r>
              <a:rPr lang="en-US" sz="3200" dirty="0" smtClean="0">
                <a:solidFill>
                  <a:srgbClr val="FFFFFF"/>
                </a:solidFill>
              </a:rPr>
              <a:t>Seeking to connect with the audience (John 15:13-15).  </a:t>
            </a:r>
          </a:p>
          <a:p>
            <a:pPr marL="971550" lvl="1" indent="-514350">
              <a:buAutoNum type="arabicPeriod" startAt="4"/>
            </a:pPr>
            <a:r>
              <a:rPr lang="en-US" sz="3200" dirty="0" smtClean="0">
                <a:solidFill>
                  <a:srgbClr val="FFFFFF"/>
                </a:solidFill>
              </a:rPr>
              <a:t>Preparing the audience for what it may face (John 15:18-24; 16:1-2).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224_A_JuiceDrop"/>
          <p:cNvPicPr>
            <a:picLocks noChangeAspect="1" noChangeArrowheads="1"/>
          </p:cNvPicPr>
          <p:nvPr/>
        </p:nvPicPr>
        <p:blipFill>
          <a:blip r:embed="rId2" cstate="print">
            <a:lum/>
            <a:alphaModFix amt="6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9900" y="27463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Jesus’ Departure Sermon </a:t>
            </a:r>
            <a:br>
              <a:rPr lang="en-US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</a:br>
            <a:r>
              <a:rPr lang="en-US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(John 14-17)</a:t>
            </a:r>
            <a:endParaRPr lang="en-US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22300" y="2273300"/>
            <a:ext cx="8064500" cy="40767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FFFF"/>
                </a:solidFill>
              </a:rPr>
              <a:t>III. Jesus’ Method of Preaching.</a:t>
            </a:r>
            <a:endParaRPr lang="en-US" dirty="0" smtClean="0">
              <a:solidFill>
                <a:srgbClr val="FFFFFF"/>
              </a:solidFill>
            </a:endParaRPr>
          </a:p>
          <a:p>
            <a:pPr marL="971550" lvl="1" indent="-514350">
              <a:buFont typeface="+mj-lt"/>
              <a:buAutoNum type="arabicPeriod" startAt="7"/>
            </a:pPr>
            <a:r>
              <a:rPr lang="en-US" sz="3200" dirty="0" smtClean="0">
                <a:solidFill>
                  <a:srgbClr val="FFFFFF"/>
                </a:solidFill>
              </a:rPr>
              <a:t>Reminding the audience of the message (John 14:29; 15:20; 16:4). </a:t>
            </a:r>
          </a:p>
          <a:p>
            <a:pPr marL="971550" lvl="1" indent="-514350">
              <a:buFont typeface="+mj-lt"/>
              <a:buAutoNum type="arabicPeriod" startAt="7"/>
            </a:pPr>
            <a:r>
              <a:rPr lang="en-US" sz="3200" dirty="0" smtClean="0">
                <a:solidFill>
                  <a:srgbClr val="FFFFFF"/>
                </a:solidFill>
              </a:rPr>
              <a:t>Building to a climax (John 16:33). </a:t>
            </a:r>
          </a:p>
          <a:p>
            <a:pPr marL="971550" lvl="1" indent="-514350">
              <a:buNone/>
            </a:pPr>
            <a:endParaRPr lang="en-US" sz="3200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042_A_JuiceDro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84903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rgbClr val="FFFFFF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The Distinctiveness of Jesus’ Message</a:t>
            </a:r>
            <a:endParaRPr lang="en-US" sz="4000" b="1" dirty="0">
              <a:solidFill>
                <a:srgbClr val="FFFFFF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1772" y="1145169"/>
            <a:ext cx="6865027" cy="4980994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Jesus prays for unity</a:t>
            </a:r>
            <a:r>
              <a:rPr lang="en-US" dirty="0" smtClean="0"/>
              <a:t> (17:20-23).  </a:t>
            </a:r>
          </a:p>
          <a:p>
            <a:r>
              <a:rPr lang="en-US" b="1" dirty="0" smtClean="0"/>
              <a:t>Jesus teaches the exclusiveness of coming to God through Him</a:t>
            </a:r>
            <a:r>
              <a:rPr lang="en-US" dirty="0" smtClean="0"/>
              <a:t> (14:6).  </a:t>
            </a:r>
          </a:p>
          <a:p>
            <a:r>
              <a:rPr lang="en-US" b="1" dirty="0" smtClean="0"/>
              <a:t>Jesus teaches the necessity of abiding in Him</a:t>
            </a:r>
            <a:r>
              <a:rPr lang="en-US" dirty="0" smtClean="0"/>
              <a:t> (15:7-10). </a:t>
            </a:r>
          </a:p>
          <a:p>
            <a:r>
              <a:rPr lang="en-US" b="1" dirty="0" smtClean="0"/>
              <a:t>Jesus teaches that love for Him is demonstrated by obedience</a:t>
            </a:r>
            <a:r>
              <a:rPr lang="en-US" dirty="0" smtClean="0"/>
              <a:t> (14:15, 21, 23; 15:10). </a:t>
            </a:r>
          </a:p>
          <a:p>
            <a:r>
              <a:rPr lang="en-US" b="1" dirty="0" smtClean="0"/>
              <a:t>Jesus explains the work and coming of the Holy Spirit</a:t>
            </a:r>
            <a:r>
              <a:rPr lang="en-US" dirty="0" smtClean="0"/>
              <a:t> (14:16-17, 26; 15:25; 16:7-14). </a:t>
            </a:r>
          </a:p>
          <a:p>
            <a:r>
              <a:rPr lang="en-US" b="1" dirty="0" smtClean="0"/>
              <a:t>Jesus teaches the nature of indwelling</a:t>
            </a:r>
            <a:r>
              <a:rPr lang="en-US" dirty="0" smtClean="0"/>
              <a:t> (14:20, 23).  </a:t>
            </a:r>
          </a:p>
        </p:txBody>
      </p:sp>
      <p:sp>
        <p:nvSpPr>
          <p:cNvPr id="6" name="Right Arrow 5"/>
          <p:cNvSpPr/>
          <p:nvPr/>
        </p:nvSpPr>
        <p:spPr>
          <a:xfrm>
            <a:off x="290638" y="1053094"/>
            <a:ext cx="978408" cy="700006"/>
          </a:xfrm>
          <a:prstGeom prst="rightArrow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-1.85185E-6 L 5.27778E-6 0.07315 " pathEditMode="relative" ptsTypes="AA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0.07315 L -3.05556E-6 0.18241 " pathEditMode="relative" ptsTypes="AA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0.18241 L -3.05556E-6 0.3037 " pathEditMode="relative" ptsTypes="AA"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0.3037 L -3.05556E-6 0.47593 " pathEditMode="relative" ptsTypes="AA">
                                      <p:cBhvr>
                                        <p:cTn id="5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0.47593 L -3.05556E-6 0.59537 " pathEditMode="relative" ptsTypes="AA">
                                      <p:cBhvr>
                                        <p:cTn id="6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6" grpId="1" animBg="1"/>
      <p:bldP spid="6" grpId="2" animBg="1"/>
      <p:bldP spid="6" grpId="3" animBg="1"/>
      <p:bldP spid="6" grpId="4" animBg="1"/>
      <p:bldP spid="6" grpId="5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282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Impact</vt:lpstr>
      <vt:lpstr>Wingdings</vt:lpstr>
      <vt:lpstr>Office Theme</vt:lpstr>
      <vt:lpstr>Jesus’ Departure Sermon</vt:lpstr>
      <vt:lpstr>Major Themes</vt:lpstr>
      <vt:lpstr>Jesus’ Departure Sermon  (John 14-17)</vt:lpstr>
      <vt:lpstr>Jesus’ Departure Sermon  (John 14-17)</vt:lpstr>
      <vt:lpstr>Jesus’ Departure Sermon  (John 14-17)</vt:lpstr>
      <vt:lpstr>The Distinctiveness of Jesus’ Message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43</cp:revision>
  <dcterms:created xsi:type="dcterms:W3CDTF">2014-03-24T01:46:56Z</dcterms:created>
  <dcterms:modified xsi:type="dcterms:W3CDTF">2014-03-24T23:42:31Z</dcterms:modified>
</cp:coreProperties>
</file>