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snapToGrid="0" snapToObjects="1">
      <p:cViewPr varScale="1">
        <p:scale>
          <a:sx n="123" d="100"/>
          <a:sy n="123" d="100"/>
        </p:scale>
        <p:origin x="-36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E4F927-EA8B-AF45-8AEC-C67E35D5EA96}" type="datetimeFigureOut">
              <a:rPr lang="en-US" smtClean="0"/>
              <a:pPr/>
              <a:t>1/21/14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4F927-EA8B-AF45-8AEC-C67E35D5EA96}" type="datetimeFigureOut">
              <a:rPr lang="en-US" smtClean="0"/>
              <a:pPr/>
              <a:t>1/21/14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4F927-EA8B-AF45-8AEC-C67E35D5EA96}" type="datetimeFigureOut">
              <a:rPr lang="en-US" smtClean="0"/>
              <a:pPr/>
              <a:t>1/21/14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4F927-EA8B-AF45-8AEC-C67E35D5EA96}" type="datetimeFigureOut">
              <a:rPr lang="en-US" smtClean="0"/>
              <a:pPr/>
              <a:t>1/21/14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E4F927-EA8B-AF45-8AEC-C67E35D5EA96}" type="datetimeFigureOut">
              <a:rPr lang="en-US" smtClean="0"/>
              <a:pPr/>
              <a:t>1/21/14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E4F927-EA8B-AF45-8AEC-C67E35D5EA96}" type="datetimeFigureOut">
              <a:rPr lang="en-US" smtClean="0"/>
              <a:pPr/>
              <a:t>1/21/14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E4F927-EA8B-AF45-8AEC-C67E35D5EA96}" type="datetimeFigureOut">
              <a:rPr lang="en-US" smtClean="0"/>
              <a:pPr/>
              <a:t>1/21/14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E4F927-EA8B-AF45-8AEC-C67E35D5EA96}" type="datetimeFigureOut">
              <a:rPr lang="en-US" smtClean="0"/>
              <a:pPr/>
              <a:t>1/21/14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E4F927-EA8B-AF45-8AEC-C67E35D5EA96}" type="datetimeFigureOut">
              <a:rPr lang="en-US" smtClean="0"/>
              <a:pPr/>
              <a:t>1/21/14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4F927-EA8B-AF45-8AEC-C67E35D5EA96}" type="datetimeFigureOut">
              <a:rPr lang="en-US" smtClean="0"/>
              <a:pPr/>
              <a:t>1/21/14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E4F927-EA8B-AF45-8AEC-C67E35D5EA96}" type="datetimeFigureOut">
              <a:rPr lang="en-US" smtClean="0"/>
              <a:pPr/>
              <a:t>1/21/14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249D39-8081-EC4F-A591-AC5F544EF42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pic>
        <p:nvPicPr>
          <p:cNvPr id="7" name="Content Placeholder 3" descr="Background.png"/>
          <p:cNvPicPr>
            <a:picLocks noChangeAspect="1"/>
          </p:cNvPicPr>
          <p:nvPr userDrawn="1"/>
        </p:nvPicPr>
        <p:blipFill>
          <a:blip r:embed="rId13"/>
          <a:srcRect l="564" r="842" b="32932"/>
          <a:stretch>
            <a:fillRect/>
          </a:stretch>
        </p:blipFill>
        <p:spPr>
          <a:xfrm>
            <a:off x="0" y="2222333"/>
            <a:ext cx="9151795" cy="4635667"/>
          </a:xfrm>
          <a:prstGeom prst="rect">
            <a:avLst/>
          </a:prstGeom>
        </p:spPr>
      </p:pic>
      <p:pic>
        <p:nvPicPr>
          <p:cNvPr id="8" name="Content Placeholder 3" descr="Background.png"/>
          <p:cNvPicPr>
            <a:picLocks noChangeAspect="1"/>
          </p:cNvPicPr>
          <p:nvPr userDrawn="1"/>
        </p:nvPicPr>
        <p:blipFill>
          <a:blip r:embed="rId13"/>
          <a:srcRect l="564" r="842" b="32932"/>
          <a:stretch>
            <a:fillRect/>
          </a:stretch>
        </p:blipFill>
        <p:spPr>
          <a:xfrm>
            <a:off x="-7795" y="-149424"/>
            <a:ext cx="9151795" cy="4785092"/>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E4F927-EA8B-AF45-8AEC-C67E35D5EA96}" type="datetimeFigureOut">
              <a:rPr lang="en-US" smtClean="0"/>
              <a:pPr/>
              <a:t>1/21/14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249D39-8081-EC4F-A591-AC5F544EF4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jpeg"/><Relationship Id="rId7" Type="http://schemas.openxmlformats.org/officeDocument/2006/relationships/image" Target="../media/image7.jpeg"/><Relationship Id="rId8"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14" name="Group 13"/>
          <p:cNvGrpSpPr/>
          <p:nvPr/>
        </p:nvGrpSpPr>
        <p:grpSpPr>
          <a:xfrm rot="20880000">
            <a:off x="298497" y="328349"/>
            <a:ext cx="3199101" cy="3711081"/>
            <a:chOff x="3848433" y="546248"/>
            <a:chExt cx="3199101" cy="3711081"/>
          </a:xfrm>
        </p:grpSpPr>
        <p:pic>
          <p:nvPicPr>
            <p:cNvPr id="7" name="Picture 6" descr="tshirt_egypt_04.png"/>
            <p:cNvPicPr>
              <a:picLocks noChangeAspect="1"/>
            </p:cNvPicPr>
            <p:nvPr/>
          </p:nvPicPr>
          <p:blipFill>
            <a:blip r:embed="rId2"/>
            <a:srcRect t="4786"/>
            <a:stretch>
              <a:fillRect/>
            </a:stretch>
          </p:blipFill>
          <p:spPr>
            <a:xfrm>
              <a:off x="3848433" y="546248"/>
              <a:ext cx="3199101" cy="3711081"/>
            </a:xfrm>
            <a:prstGeom prst="rect">
              <a:avLst/>
            </a:prstGeom>
          </p:spPr>
        </p:pic>
        <p:pic>
          <p:nvPicPr>
            <p:cNvPr id="13" name="Picture 12" descr="judge me.jpg"/>
            <p:cNvPicPr>
              <a:picLocks noChangeAspect="1"/>
            </p:cNvPicPr>
            <p:nvPr/>
          </p:nvPicPr>
          <p:blipFill>
            <a:blip r:embed="rId3">
              <a:clrChange>
                <a:clrFrom>
                  <a:srgbClr val="FFFFFF"/>
                </a:clrFrom>
                <a:clrTo>
                  <a:srgbClr val="FFFFFF">
                    <a:alpha val="0"/>
                  </a:srgbClr>
                </a:clrTo>
              </a:clrChange>
            </a:blip>
            <a:stretch>
              <a:fillRect/>
            </a:stretch>
          </p:blipFill>
          <p:spPr>
            <a:xfrm>
              <a:off x="4739134" y="1167987"/>
              <a:ext cx="1494759" cy="1399095"/>
            </a:xfrm>
            <a:prstGeom prst="rect">
              <a:avLst/>
            </a:prstGeom>
          </p:spPr>
        </p:pic>
      </p:grpSp>
      <p:grpSp>
        <p:nvGrpSpPr>
          <p:cNvPr id="19" name="Group 18"/>
          <p:cNvGrpSpPr/>
          <p:nvPr/>
        </p:nvGrpSpPr>
        <p:grpSpPr>
          <a:xfrm rot="20880000">
            <a:off x="285900" y="2983432"/>
            <a:ext cx="2997200" cy="3568700"/>
            <a:chOff x="3712095" y="2625379"/>
            <a:chExt cx="2997200" cy="3568700"/>
          </a:xfrm>
        </p:grpSpPr>
        <p:pic>
          <p:nvPicPr>
            <p:cNvPr id="15" name="Picture 14" descr="e38d5e4d632f0d4a3ea40152e3b1e705.jpg"/>
            <p:cNvPicPr>
              <a:picLocks noChangeAspect="1"/>
            </p:cNvPicPr>
            <p:nvPr/>
          </p:nvPicPr>
          <p:blipFill>
            <a:blip r:embed="rId4">
              <a:clrChange>
                <a:clrFrom>
                  <a:srgbClr val="FFFFFF"/>
                </a:clrFrom>
                <a:clrTo>
                  <a:srgbClr val="FFFFFF">
                    <a:alpha val="0"/>
                  </a:srgbClr>
                </a:clrTo>
              </a:clrChange>
            </a:blip>
            <a:stretch>
              <a:fillRect/>
            </a:stretch>
          </p:blipFill>
          <p:spPr>
            <a:xfrm>
              <a:off x="3712095" y="2625379"/>
              <a:ext cx="2997200" cy="3568700"/>
            </a:xfrm>
            <a:prstGeom prst="rect">
              <a:avLst/>
            </a:prstGeom>
            <a:effectLst>
              <a:outerShdw blurRad="50800" dist="88900" dir="2700000" algn="tl" rotWithShape="0">
                <a:srgbClr val="000000">
                  <a:alpha val="43000"/>
                </a:srgbClr>
              </a:outerShdw>
              <a:softEdge rad="25400"/>
            </a:effectLst>
          </p:spPr>
        </p:pic>
        <p:sp>
          <p:nvSpPr>
            <p:cNvPr id="17" name="Rectangle 16"/>
            <p:cNvSpPr/>
            <p:nvPr/>
          </p:nvSpPr>
          <p:spPr>
            <a:xfrm>
              <a:off x="4739134" y="3107652"/>
              <a:ext cx="970542" cy="257877"/>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4421619" y="4750849"/>
              <a:ext cx="1537392" cy="257877"/>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don-t-judge-me-black-tee-t-shirt.american-apparel-unisex-fitted-tee.black.w760h7602.jpg"/>
            <p:cNvPicPr>
              <a:picLocks noChangeAspect="1"/>
            </p:cNvPicPr>
            <p:nvPr/>
          </p:nvPicPr>
          <p:blipFill>
            <a:blip r:embed="rId5"/>
            <a:stretch>
              <a:fillRect/>
            </a:stretch>
          </p:blipFill>
          <p:spPr>
            <a:xfrm>
              <a:off x="4421619" y="3365529"/>
              <a:ext cx="1537392" cy="1514259"/>
            </a:xfrm>
            <a:prstGeom prst="rect">
              <a:avLst/>
            </a:prstGeom>
          </p:spPr>
        </p:pic>
      </p:grpSp>
      <p:grpSp>
        <p:nvGrpSpPr>
          <p:cNvPr id="8" name="Group 7"/>
          <p:cNvGrpSpPr/>
          <p:nvPr/>
        </p:nvGrpSpPr>
        <p:grpSpPr>
          <a:xfrm rot="20880000">
            <a:off x="2380719" y="329063"/>
            <a:ext cx="3216872" cy="3814778"/>
            <a:chOff x="3525617" y="1393797"/>
            <a:chExt cx="3557273" cy="4126575"/>
          </a:xfrm>
        </p:grpSpPr>
        <p:pic>
          <p:nvPicPr>
            <p:cNvPr id="5" name="Picture 4" descr="tshirt_egypt_04.png"/>
            <p:cNvPicPr>
              <a:picLocks noChangeAspect="1"/>
            </p:cNvPicPr>
            <p:nvPr/>
          </p:nvPicPr>
          <p:blipFill>
            <a:blip r:embed="rId2">
              <a:lum bright="-37000" contrast="-17000"/>
            </a:blip>
            <a:srcRect t="4786"/>
            <a:stretch>
              <a:fillRect/>
            </a:stretch>
          </p:blipFill>
          <p:spPr>
            <a:xfrm>
              <a:off x="3525617" y="1393797"/>
              <a:ext cx="3557273" cy="4126575"/>
            </a:xfrm>
            <a:prstGeom prst="rect">
              <a:avLst/>
            </a:prstGeom>
          </p:spPr>
        </p:pic>
        <p:pic>
          <p:nvPicPr>
            <p:cNvPr id="6" name="Picture 5" descr="Inspiring__022.jpg"/>
            <p:cNvPicPr>
              <a:picLocks noChangeAspect="1"/>
            </p:cNvPicPr>
            <p:nvPr/>
          </p:nvPicPr>
          <p:blipFill>
            <a:blip r:embed="rId6"/>
            <a:stretch>
              <a:fillRect/>
            </a:stretch>
          </p:blipFill>
          <p:spPr>
            <a:xfrm>
              <a:off x="4521651" y="2127932"/>
              <a:ext cx="1619835" cy="1619835"/>
            </a:xfrm>
            <a:prstGeom prst="rect">
              <a:avLst/>
            </a:prstGeom>
          </p:spPr>
        </p:pic>
      </p:grpSp>
      <p:grpSp>
        <p:nvGrpSpPr>
          <p:cNvPr id="11" name="Group 10"/>
          <p:cNvGrpSpPr/>
          <p:nvPr/>
        </p:nvGrpSpPr>
        <p:grpSpPr>
          <a:xfrm rot="20940000">
            <a:off x="2965667" y="2981964"/>
            <a:ext cx="3199101" cy="3711081"/>
            <a:chOff x="5959011" y="2401788"/>
            <a:chExt cx="3199101" cy="3711081"/>
          </a:xfrm>
        </p:grpSpPr>
        <p:pic>
          <p:nvPicPr>
            <p:cNvPr id="9" name="Picture 8" descr="tshirt_egypt_04.png"/>
            <p:cNvPicPr>
              <a:picLocks noChangeAspect="1"/>
            </p:cNvPicPr>
            <p:nvPr/>
          </p:nvPicPr>
          <p:blipFill>
            <a:blip r:embed="rId2">
              <a:duotone>
                <a:prstClr val="black"/>
                <a:schemeClr val="accent6">
                  <a:tint val="45000"/>
                  <a:satMod val="400000"/>
                </a:schemeClr>
              </a:duotone>
              <a:lum bright="-15000"/>
            </a:blip>
            <a:srcRect t="4786"/>
            <a:stretch>
              <a:fillRect/>
            </a:stretch>
          </p:blipFill>
          <p:spPr>
            <a:xfrm>
              <a:off x="5959011" y="2401788"/>
              <a:ext cx="3199101" cy="3711081"/>
            </a:xfrm>
            <a:prstGeom prst="rect">
              <a:avLst/>
            </a:prstGeom>
          </p:spPr>
        </p:pic>
        <p:pic>
          <p:nvPicPr>
            <p:cNvPr id="10" name="Picture 9" descr="dont-judge-me3.jpg"/>
            <p:cNvPicPr>
              <a:picLocks noChangeAspect="1"/>
            </p:cNvPicPr>
            <p:nvPr/>
          </p:nvPicPr>
          <p:blipFill>
            <a:blip r:embed="rId7"/>
            <a:stretch>
              <a:fillRect/>
            </a:stretch>
          </p:blipFill>
          <p:spPr>
            <a:xfrm>
              <a:off x="6762224" y="3255736"/>
              <a:ext cx="1592676" cy="1001593"/>
            </a:xfrm>
            <a:prstGeom prst="rect">
              <a:avLst/>
            </a:prstGeom>
          </p:spPr>
        </p:pic>
      </p:grpSp>
      <p:pic>
        <p:nvPicPr>
          <p:cNvPr id="4" name="Picture 3" descr="e38d5e4d632f0d4a3ea40152e3b1e705.jpg"/>
          <p:cNvPicPr>
            <a:picLocks noChangeAspect="1"/>
          </p:cNvPicPr>
          <p:nvPr/>
        </p:nvPicPr>
        <p:blipFill>
          <a:blip r:embed="rId4">
            <a:clrChange>
              <a:clrFrom>
                <a:srgbClr val="FFFFFF"/>
              </a:clrFrom>
              <a:clrTo>
                <a:srgbClr val="FFFFFF">
                  <a:alpha val="0"/>
                </a:srgbClr>
              </a:clrTo>
            </a:clrChange>
          </a:blip>
          <a:stretch>
            <a:fillRect/>
          </a:stretch>
        </p:blipFill>
        <p:spPr>
          <a:xfrm rot="20880000">
            <a:off x="4822155" y="308915"/>
            <a:ext cx="2997200" cy="3568700"/>
          </a:xfrm>
          <a:prstGeom prst="rect">
            <a:avLst/>
          </a:prstGeom>
          <a:effectLst>
            <a:outerShdw blurRad="50800" dist="88900" dir="2700000" algn="tl" rotWithShape="0">
              <a:srgbClr val="000000">
                <a:alpha val="43000"/>
              </a:srgbClr>
            </a:outerShdw>
            <a:softEdge rad="25400"/>
          </a:effectLst>
        </p:spPr>
      </p:pic>
      <p:grpSp>
        <p:nvGrpSpPr>
          <p:cNvPr id="21" name="Group 20"/>
          <p:cNvGrpSpPr/>
          <p:nvPr/>
        </p:nvGrpSpPr>
        <p:grpSpPr>
          <a:xfrm rot="20880000">
            <a:off x="5523264" y="2646442"/>
            <a:ext cx="3468766" cy="3959315"/>
            <a:chOff x="5959011" y="2894677"/>
            <a:chExt cx="3199101" cy="3711081"/>
          </a:xfrm>
        </p:grpSpPr>
        <p:pic>
          <p:nvPicPr>
            <p:cNvPr id="12" name="Picture 11" descr="tshirt_egypt_04.png"/>
            <p:cNvPicPr>
              <a:picLocks noChangeAspect="1"/>
            </p:cNvPicPr>
            <p:nvPr/>
          </p:nvPicPr>
          <p:blipFill>
            <a:blip r:embed="rId2"/>
            <a:srcRect t="4786"/>
            <a:stretch>
              <a:fillRect/>
            </a:stretch>
          </p:blipFill>
          <p:spPr>
            <a:xfrm>
              <a:off x="5959011" y="2894677"/>
              <a:ext cx="3199101" cy="3711081"/>
            </a:xfrm>
            <a:prstGeom prst="rect">
              <a:avLst/>
            </a:prstGeom>
          </p:spPr>
        </p:pic>
        <p:pic>
          <p:nvPicPr>
            <p:cNvPr id="20" name="Picture 19" descr="women-s-don-t-judge-me-t-shirt_design.png"/>
            <p:cNvPicPr>
              <a:picLocks noChangeAspect="1"/>
            </p:cNvPicPr>
            <p:nvPr/>
          </p:nvPicPr>
          <p:blipFill>
            <a:blip r:embed="rId8">
              <a:lum bright="15000"/>
            </a:blip>
            <a:srcRect r="5013"/>
            <a:stretch>
              <a:fillRect/>
            </a:stretch>
          </p:blipFill>
          <p:spPr>
            <a:xfrm>
              <a:off x="6799736" y="3624100"/>
              <a:ext cx="1502408" cy="1581701"/>
            </a:xfrm>
            <a:prstGeom prst="rect">
              <a:avLst/>
            </a:prstGeom>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20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4739759"/>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III. When Are Christians to Judge Others?</a:t>
            </a:r>
          </a:p>
          <a:p>
            <a:pPr marL="1025525" lvl="1" indent="-568325"/>
            <a:r>
              <a:rPr lang="en-US" sz="3000" b="1" dirty="0" smtClean="0">
                <a:solidFill>
                  <a:srgbClr val="FFFFFF"/>
                </a:solidFill>
                <a:effectLst>
                  <a:outerShdw blurRad="50800" dist="38100" dir="2700000">
                    <a:srgbClr val="000000">
                      <a:alpha val="43000"/>
                    </a:srgbClr>
                  </a:outerShdw>
                </a:effectLst>
              </a:rPr>
              <a:t>A.	We are commanded to judge brethren.</a:t>
            </a:r>
          </a:p>
          <a:p>
            <a:pPr marL="1314450" lvl="2" indent="-400050"/>
            <a:r>
              <a:rPr lang="en-US" sz="2800" b="1" dirty="0" smtClean="0">
                <a:solidFill>
                  <a:srgbClr val="FFFFFF"/>
                </a:solidFill>
                <a:effectLst>
                  <a:outerShdw blurRad="50800" dist="38100" dir="2700000">
                    <a:srgbClr val="000000">
                      <a:alpha val="43000"/>
                    </a:srgbClr>
                  </a:outerShdw>
                </a:effectLst>
              </a:rPr>
              <a:t>1.	In order to correct behavior (1 Cor. 5:9-13).</a:t>
            </a:r>
          </a:p>
          <a:p>
            <a:pPr marL="1428750" lvl="2" indent="-514350">
              <a:buAutoNum type="arabicPeriod" startAt="2"/>
            </a:pPr>
            <a:r>
              <a:rPr lang="en-US" sz="2800" b="1" dirty="0" smtClean="0">
                <a:solidFill>
                  <a:srgbClr val="FFFFFF"/>
                </a:solidFill>
                <a:effectLst>
                  <a:outerShdw blurRad="50800" dist="38100" dir="2700000">
                    <a:srgbClr val="000000">
                      <a:alpha val="43000"/>
                    </a:srgbClr>
                  </a:outerShdw>
                </a:effectLst>
              </a:rPr>
              <a:t>In order to resolve conflicts (1 Cor. 6:1-5).</a:t>
            </a:r>
          </a:p>
          <a:p>
            <a:pPr marL="1025525" lvl="1" indent="-568325">
              <a:buAutoNum type="alphaUcPeriod" startAt="2"/>
            </a:pPr>
            <a:r>
              <a:rPr lang="en-US" sz="3000" b="1" dirty="0" smtClean="0">
                <a:solidFill>
                  <a:srgbClr val="FFFFFF"/>
                </a:solidFill>
                <a:effectLst>
                  <a:outerShdw blurRad="50800" dist="38100" dir="2700000">
                    <a:srgbClr val="000000">
                      <a:alpha val="43000"/>
                    </a:srgbClr>
                  </a:outerShdw>
                </a:effectLst>
              </a:rPr>
              <a:t>We are commanded to judge what is spoken (1 Cor. 14:29; 1 John 4:1-3).</a:t>
            </a:r>
          </a:p>
          <a:p>
            <a:pPr marL="1025525" lvl="1" indent="-568325">
              <a:buAutoNum type="alphaUcPeriod" startAt="3"/>
            </a:pPr>
            <a:r>
              <a:rPr lang="en-US" sz="3000" b="1" dirty="0" smtClean="0">
                <a:solidFill>
                  <a:srgbClr val="FFFFFF"/>
                </a:solidFill>
                <a:effectLst>
                  <a:outerShdw blurRad="50800" dist="38100" dir="2700000">
                    <a:srgbClr val="000000">
                      <a:alpha val="43000"/>
                    </a:srgbClr>
                  </a:outerShdw>
                </a:effectLst>
              </a:rPr>
              <a:t>We are commanded to “judge” ourselves (1 Cor. 11:31-32). </a:t>
            </a:r>
          </a:p>
          <a:p>
            <a:pPr marL="1482725" lvl="2" indent="-568325">
              <a:buFont typeface="+mj-lt"/>
              <a:buAutoNum type="arabicPeriod"/>
            </a:pPr>
            <a:r>
              <a:rPr lang="en-US" sz="3000" b="1" dirty="0" smtClean="0">
                <a:solidFill>
                  <a:srgbClr val="FFFFFF"/>
                </a:solidFill>
                <a:effectLst>
                  <a:outerShdw blurRad="50800" dist="38100" dir="2700000">
                    <a:srgbClr val="000000">
                      <a:alpha val="43000"/>
                    </a:srgbClr>
                  </a:outerShdw>
                </a:effectLst>
              </a:rPr>
              <a:t>Yet, this judgment does not guarantee that we are right (cf. 1 Cor. 4:1-4).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p:cTn id="7" dur="1000" fill="hold"/>
                                        <p:tgtEl>
                                          <p:spTgt spid="1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fade">
                                      <p:cBhvr>
                                        <p:cTn id="42" dur="1000"/>
                                        <p:tgtEl>
                                          <p:spTgt spid="11">
                                            <p:txEl>
                                              <p:pRg st="5" end="5"/>
                                            </p:txEl>
                                          </p:spTgt>
                                        </p:tgtEl>
                                      </p:cBhvr>
                                    </p:animEffect>
                                    <p:anim calcmode="lin" valueType="num">
                                      <p:cBhvr>
                                        <p:cTn id="43"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xEl>
                                              <p:pRg st="6" end="6"/>
                                            </p:txEl>
                                          </p:spTgt>
                                        </p:tgtEl>
                                        <p:attrNameLst>
                                          <p:attrName>style.visibility</p:attrName>
                                        </p:attrNameLst>
                                      </p:cBhvr>
                                      <p:to>
                                        <p:strVal val="visible"/>
                                      </p:to>
                                    </p:set>
                                    <p:animEffect transition="in" filter="fade">
                                      <p:cBhvr>
                                        <p:cTn id="49" dur="1000"/>
                                        <p:tgtEl>
                                          <p:spTgt spid="11">
                                            <p:txEl>
                                              <p:pRg st="6" end="6"/>
                                            </p:txEl>
                                          </p:spTgt>
                                        </p:tgtEl>
                                      </p:cBhvr>
                                    </p:animEffect>
                                    <p:anim calcmode="lin" valueType="num">
                                      <p:cBhvr>
                                        <p:cTn id="50"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5016758"/>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III. When Are Christians to Judge Others?</a:t>
            </a:r>
          </a:p>
          <a:p>
            <a:pPr marL="1025525" lvl="1" indent="-568325"/>
            <a:r>
              <a:rPr lang="en-US" sz="3000" b="1" dirty="0" smtClean="0">
                <a:solidFill>
                  <a:srgbClr val="FFFFFF"/>
                </a:solidFill>
                <a:effectLst>
                  <a:outerShdw blurRad="50800" dist="38100" dir="2700000">
                    <a:srgbClr val="000000">
                      <a:alpha val="43000"/>
                    </a:srgbClr>
                  </a:outerShdw>
                </a:effectLst>
              </a:rPr>
              <a:t>D.	We are commanded to make “righteous judgment” (John 7:24).</a:t>
            </a:r>
          </a:p>
          <a:p>
            <a:pPr marL="1314450" lvl="2" indent="-400050"/>
            <a:r>
              <a:rPr lang="en-US" sz="2800" b="1" dirty="0" smtClean="0">
                <a:solidFill>
                  <a:srgbClr val="FFFFFF"/>
                </a:solidFill>
                <a:effectLst>
                  <a:outerShdw blurRad="50800" dist="38100" dir="2700000">
                    <a:srgbClr val="000000">
                      <a:alpha val="43000"/>
                    </a:srgbClr>
                  </a:outerShdw>
                </a:effectLst>
              </a:rPr>
              <a:t>1.	This is judgment according to the truth, not just the appearance.</a:t>
            </a:r>
          </a:p>
          <a:p>
            <a:pPr marL="1314450" lvl="2" indent="-400050"/>
            <a:r>
              <a:rPr lang="en-US" sz="2800" b="1" dirty="0" smtClean="0">
                <a:solidFill>
                  <a:srgbClr val="FFFFFF"/>
                </a:solidFill>
                <a:effectLst>
                  <a:outerShdw blurRad="50800" dist="38100" dir="2700000">
                    <a:srgbClr val="000000">
                      <a:alpha val="43000"/>
                    </a:srgbClr>
                  </a:outerShdw>
                </a:effectLst>
              </a:rPr>
              <a:t>2.	This is truth according to God’s word.</a:t>
            </a:r>
          </a:p>
          <a:p>
            <a:pPr marL="1314450" lvl="2" indent="-400050"/>
            <a:r>
              <a:rPr lang="en-US" sz="2800" b="1" dirty="0" smtClean="0">
                <a:solidFill>
                  <a:srgbClr val="FFFFFF"/>
                </a:solidFill>
                <a:effectLst>
                  <a:outerShdw blurRad="50800" dist="38100" dir="2700000">
                    <a:srgbClr val="000000">
                      <a:alpha val="43000"/>
                    </a:srgbClr>
                  </a:outerShdw>
                </a:effectLst>
              </a:rPr>
              <a:t>3.	Christians are to help others shape their behavior according to truth. “Let your light so shine before men, that they may see your good works and glorify your Father in heaven” (Matt. 5:16).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4585871"/>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 “Judge Not, That You Be Not Judged.”</a:t>
            </a:r>
          </a:p>
          <a:p>
            <a:pPr marL="1025525" lvl="1" indent="-568325"/>
            <a:r>
              <a:rPr lang="en-US" sz="3000" b="1" dirty="0" smtClean="0">
                <a:solidFill>
                  <a:srgbClr val="FFFFFF"/>
                </a:solidFill>
                <a:effectLst>
                  <a:outerShdw blurRad="50800" dist="38100" dir="2700000">
                    <a:srgbClr val="000000">
                      <a:alpha val="43000"/>
                    </a:srgbClr>
                  </a:outerShdw>
                </a:effectLst>
              </a:rPr>
              <a:t>A.	The Bible teaches a time when we must not judge (Matt. 7:1-2).</a:t>
            </a:r>
          </a:p>
          <a:p>
            <a:pPr marL="1314450" lvl="2" indent="-400050"/>
            <a:r>
              <a:rPr lang="en-US" sz="2800" b="1" dirty="0" smtClean="0">
                <a:solidFill>
                  <a:srgbClr val="FFFFFF"/>
                </a:solidFill>
                <a:effectLst>
                  <a:outerShdw blurRad="50800" dist="38100" dir="2700000">
                    <a:srgbClr val="000000">
                      <a:alpha val="43000"/>
                    </a:srgbClr>
                  </a:outerShdw>
                </a:effectLst>
              </a:rPr>
              <a:t>1.	This concerns judgment of others without considering our own behavior (Matt. 7:3-5).  </a:t>
            </a:r>
          </a:p>
          <a:p>
            <a:pPr marL="1314450" lvl="2" indent="-400050"/>
            <a:r>
              <a:rPr lang="en-US" sz="2800" b="1" dirty="0" smtClean="0">
                <a:solidFill>
                  <a:srgbClr val="FFFFFF"/>
                </a:solidFill>
                <a:effectLst>
                  <a:outerShdw blurRad="50800" dist="38100" dir="2700000">
                    <a:srgbClr val="000000">
                      <a:alpha val="43000"/>
                    </a:srgbClr>
                  </a:outerShdw>
                </a:effectLst>
              </a:rPr>
              <a:t>2.	This concerns the harshness of our judgment of others (Matt. 7:2).</a:t>
            </a:r>
          </a:p>
          <a:p>
            <a:pPr marL="1314450" lvl="2" indent="-400050"/>
            <a:r>
              <a:rPr lang="en-US" sz="2800" b="1" dirty="0" smtClean="0">
                <a:solidFill>
                  <a:srgbClr val="FFFFFF"/>
                </a:solidFill>
                <a:effectLst>
                  <a:outerShdw blurRad="50800" dist="38100" dir="2700000">
                    <a:srgbClr val="000000">
                      <a:alpha val="43000"/>
                    </a:srgbClr>
                  </a:outerShdw>
                </a:effectLst>
              </a:rPr>
              <a:t>3.	Yet, it assumes the importance of correction of behavior (Matt. 7:5). Correction is not the judgment that is condemned.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1000"/>
                                        <p:tgtEl>
                                          <p:spTgt spid="9"/>
                                        </p:tgtEl>
                                      </p:cBhvr>
                                    </p:animEffect>
                                  </p:childTnLst>
                                </p:cTn>
                              </p:par>
                              <p:par>
                                <p:cTn id="8" presetID="29"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1000" fill="hold"/>
                                        <p:tgtEl>
                                          <p:spTgt spid="7"/>
                                        </p:tgtEl>
                                        <p:attrNameLst>
                                          <p:attrName>ppt_x</p:attrName>
                                        </p:attrNameLst>
                                      </p:cBhvr>
                                      <p:tavLst>
                                        <p:tav tm="0">
                                          <p:val>
                                            <p:strVal val="#ppt_x-.2"/>
                                          </p:val>
                                        </p:tav>
                                        <p:tav tm="100000">
                                          <p:val>
                                            <p:strVal val="#ppt_x"/>
                                          </p:val>
                                        </p:tav>
                                      </p:tavLst>
                                    </p:anim>
                                    <p:anim calcmode="lin" valueType="num">
                                      <p:cBhvr>
                                        <p:cTn id="1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 calcmode="lin" valueType="num">
                                      <p:cBhvr>
                                        <p:cTn id="17" dur="1000" fill="hold"/>
                                        <p:tgtEl>
                                          <p:spTgt spid="11">
                                            <p:txEl>
                                              <p:pRg st="0" end="0"/>
                                            </p:txEl>
                                          </p:spTgt>
                                        </p:tgtEl>
                                        <p:attrNameLst>
                                          <p:attrName>ppt_w</p:attrName>
                                        </p:attrNameLst>
                                      </p:cBhvr>
                                      <p:tavLst>
                                        <p:tav tm="0">
                                          <p:val>
                                            <p:strVal val="#ppt_w*0.70"/>
                                          </p:val>
                                        </p:tav>
                                        <p:tav tm="100000">
                                          <p:val>
                                            <p:strVal val="#ppt_w"/>
                                          </p:val>
                                        </p:tav>
                                      </p:tavLst>
                                    </p:anim>
                                    <p:anim calcmode="lin" valueType="num">
                                      <p:cBhvr>
                                        <p:cTn id="18" dur="1000" fill="hold"/>
                                        <p:tgtEl>
                                          <p:spTgt spid="11">
                                            <p:txEl>
                                              <p:pRg st="0" end="0"/>
                                            </p:txEl>
                                          </p:spTgt>
                                        </p:tgtEl>
                                        <p:attrNameLst>
                                          <p:attrName>ppt_h</p:attrName>
                                        </p:attrNameLst>
                                      </p:cBhvr>
                                      <p:tavLst>
                                        <p:tav tm="0">
                                          <p:val>
                                            <p:strVal val="#ppt_h"/>
                                          </p:val>
                                        </p:tav>
                                        <p:tav tm="100000">
                                          <p:val>
                                            <p:strVal val="#ppt_h"/>
                                          </p:val>
                                        </p:tav>
                                      </p:tavLst>
                                    </p:anim>
                                    <p:animEffect transition="in" filter="fade">
                                      <p:cBhvr>
                                        <p:cTn id="19" dur="1000"/>
                                        <p:tgtEl>
                                          <p:spTgt spid="11">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xEl>
                                              <p:pRg st="1" end="1"/>
                                            </p:txEl>
                                          </p:spTgt>
                                        </p:tgtEl>
                                        <p:attrNameLst>
                                          <p:attrName>style.visibility</p:attrName>
                                        </p:attrNameLst>
                                      </p:cBhvr>
                                      <p:to>
                                        <p:strVal val="visible"/>
                                      </p:to>
                                    </p:set>
                                    <p:animEffect transition="in" filter="fade">
                                      <p:cBhvr>
                                        <p:cTn id="24" dur="1000"/>
                                        <p:tgtEl>
                                          <p:spTgt spid="11">
                                            <p:txEl>
                                              <p:pRg st="1" end="1"/>
                                            </p:txEl>
                                          </p:spTgt>
                                        </p:tgtEl>
                                      </p:cBhvr>
                                    </p:animEffect>
                                    <p:anim calcmode="lin" valueType="num">
                                      <p:cBhvr>
                                        <p:cTn id="2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1">
                                            <p:txEl>
                                              <p:pRg st="2" end="2"/>
                                            </p:txEl>
                                          </p:spTgt>
                                        </p:tgtEl>
                                        <p:attrNameLst>
                                          <p:attrName>style.visibility</p:attrName>
                                        </p:attrNameLst>
                                      </p:cBhvr>
                                      <p:to>
                                        <p:strVal val="visible"/>
                                      </p:to>
                                    </p:set>
                                    <p:animEffect transition="in" filter="fade">
                                      <p:cBhvr>
                                        <p:cTn id="31" dur="1000"/>
                                        <p:tgtEl>
                                          <p:spTgt spid="11">
                                            <p:txEl>
                                              <p:pRg st="2" end="2"/>
                                            </p:txEl>
                                          </p:spTgt>
                                        </p:tgtEl>
                                      </p:cBhvr>
                                    </p:animEffect>
                                    <p:anim calcmode="lin" valueType="num">
                                      <p:cBhvr>
                                        <p:cTn id="3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1">
                                            <p:txEl>
                                              <p:pRg st="3" end="3"/>
                                            </p:txEl>
                                          </p:spTgt>
                                        </p:tgtEl>
                                        <p:attrNameLst>
                                          <p:attrName>style.visibility</p:attrName>
                                        </p:attrNameLst>
                                      </p:cBhvr>
                                      <p:to>
                                        <p:strVal val="visible"/>
                                      </p:to>
                                    </p:set>
                                    <p:animEffect transition="in" filter="fade">
                                      <p:cBhvr>
                                        <p:cTn id="38" dur="1000"/>
                                        <p:tgtEl>
                                          <p:spTgt spid="11">
                                            <p:txEl>
                                              <p:pRg st="3" end="3"/>
                                            </p:txEl>
                                          </p:spTgt>
                                        </p:tgtEl>
                                      </p:cBhvr>
                                    </p:animEffect>
                                    <p:anim calcmode="lin" valueType="num">
                                      <p:cBhvr>
                                        <p:cTn id="3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11">
                                            <p:txEl>
                                              <p:pRg st="4" end="4"/>
                                            </p:txEl>
                                          </p:spTgt>
                                        </p:tgtEl>
                                        <p:attrNameLst>
                                          <p:attrName>style.visibility</p:attrName>
                                        </p:attrNameLst>
                                      </p:cBhvr>
                                      <p:to>
                                        <p:strVal val="visible"/>
                                      </p:to>
                                    </p:set>
                                    <p:animEffect transition="in" filter="fade">
                                      <p:cBhvr>
                                        <p:cTn id="45" dur="1000"/>
                                        <p:tgtEl>
                                          <p:spTgt spid="11">
                                            <p:txEl>
                                              <p:pRg st="4" end="4"/>
                                            </p:txEl>
                                          </p:spTgt>
                                        </p:tgtEl>
                                      </p:cBhvr>
                                    </p:animEffect>
                                    <p:anim calcmode="lin" valueType="num">
                                      <p:cBhvr>
                                        <p:cTn id="4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4339650"/>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 “Judge Not, That You Be Not Judged.”</a:t>
            </a:r>
          </a:p>
          <a:p>
            <a:pPr marL="1025525" lvl="1" indent="-568325"/>
            <a:r>
              <a:rPr lang="en-US" sz="3000" b="1" dirty="0" smtClean="0">
                <a:solidFill>
                  <a:srgbClr val="FFFFFF"/>
                </a:solidFill>
                <a:effectLst>
                  <a:outerShdw blurRad="50800" dist="38100" dir="2700000">
                    <a:srgbClr val="000000">
                      <a:alpha val="43000"/>
                    </a:srgbClr>
                  </a:outerShdw>
                </a:effectLst>
              </a:rPr>
              <a:t>B.	Speaking evil of others is a judgment that is condemned (James 4:11-12).</a:t>
            </a:r>
          </a:p>
          <a:p>
            <a:pPr marL="1482725" lvl="2" indent="-568325"/>
            <a:r>
              <a:rPr lang="en-US" sz="3000" b="1" dirty="0" smtClean="0">
                <a:solidFill>
                  <a:srgbClr val="FFFFFF"/>
                </a:solidFill>
                <a:effectLst>
                  <a:outerShdw blurRad="50800" dist="38100" dir="2700000">
                    <a:srgbClr val="000000">
                      <a:alpha val="43000"/>
                    </a:srgbClr>
                  </a:outerShdw>
                </a:effectLst>
              </a:rPr>
              <a:t>1.	This is not condemnation of correction (cf. James 5:19-20).</a:t>
            </a:r>
          </a:p>
          <a:p>
            <a:pPr marL="1482725" lvl="2" indent="-568325"/>
            <a:r>
              <a:rPr lang="en-US" sz="3000" b="1" dirty="0" smtClean="0">
                <a:solidFill>
                  <a:srgbClr val="FFFFFF"/>
                </a:solidFill>
                <a:effectLst>
                  <a:outerShdw blurRad="50800" dist="38100" dir="2700000">
                    <a:srgbClr val="000000">
                      <a:alpha val="43000"/>
                    </a:srgbClr>
                  </a:outerShdw>
                </a:effectLst>
              </a:rPr>
              <a:t>2.	It is judgment of motives, which only God can know (James 4:12). </a:t>
            </a:r>
          </a:p>
          <a:p>
            <a:pPr marL="1482725" lvl="2" indent="-568325"/>
            <a:r>
              <a:rPr lang="en-US" sz="3000" b="1" dirty="0" smtClean="0">
                <a:solidFill>
                  <a:srgbClr val="FFFFFF"/>
                </a:solidFill>
                <a:effectLst>
                  <a:outerShdw blurRad="50800" dist="38100" dir="2700000">
                    <a:srgbClr val="000000">
                      <a:alpha val="43000"/>
                    </a:srgbClr>
                  </a:outerShdw>
                </a:effectLst>
              </a:rPr>
              <a:t>3.	It is slander, gossip, and backbiting which harms others rather than helping them.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4339650"/>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 “Judge Not, That You Be Not Judged.”</a:t>
            </a:r>
          </a:p>
          <a:p>
            <a:pPr marL="1025525" lvl="1" indent="-568325"/>
            <a:r>
              <a:rPr lang="en-US" sz="3000" b="1" dirty="0" smtClean="0">
                <a:solidFill>
                  <a:srgbClr val="FFFFFF"/>
                </a:solidFill>
                <a:effectLst>
                  <a:outerShdw blurRad="50800" dist="38100" dir="2700000">
                    <a:srgbClr val="000000">
                      <a:alpha val="43000"/>
                    </a:srgbClr>
                  </a:outerShdw>
                </a:effectLst>
              </a:rPr>
              <a:t>C.	Judgment must not be contrary to what God has revealed (Col. 2:16-17).</a:t>
            </a:r>
          </a:p>
          <a:p>
            <a:pPr marL="1482725" lvl="2" indent="-568325"/>
            <a:r>
              <a:rPr lang="en-US" sz="3000" b="1" dirty="0" smtClean="0">
                <a:solidFill>
                  <a:srgbClr val="FFFFFF"/>
                </a:solidFill>
                <a:effectLst>
                  <a:outerShdw blurRad="50800" dist="38100" dir="2700000">
                    <a:srgbClr val="000000">
                      <a:alpha val="43000"/>
                    </a:srgbClr>
                  </a:outerShdw>
                </a:effectLst>
              </a:rPr>
              <a:t>1.	Liberty God’s word has granted cannot be condemned by others (Rom. 14:3-13).</a:t>
            </a:r>
          </a:p>
          <a:p>
            <a:pPr marL="1482725" lvl="2" indent="-568325"/>
            <a:r>
              <a:rPr lang="en-US" sz="3000" b="1" dirty="0" smtClean="0">
                <a:solidFill>
                  <a:srgbClr val="FFFFFF"/>
                </a:solidFill>
                <a:effectLst>
                  <a:outerShdw blurRad="50800" dist="38100" dir="2700000">
                    <a:srgbClr val="000000">
                      <a:alpha val="43000"/>
                    </a:srgbClr>
                  </a:outerShdw>
                </a:effectLst>
              </a:rPr>
              <a:t>2.	Does this mean anything is acceptable? No. We will all “stand before the judgment seat of Christ” (Rom. 14:10-12).</a:t>
            </a:r>
          </a:p>
          <a:p>
            <a:pPr marL="1482725" lvl="2" indent="-568325"/>
            <a:r>
              <a:rPr lang="en-US" sz="3000" b="1" dirty="0" smtClean="0">
                <a:solidFill>
                  <a:srgbClr val="FFFFFF"/>
                </a:solidFill>
                <a:effectLst>
                  <a:outerShdw blurRad="50800" dist="38100" dir="2700000">
                    <a:srgbClr val="000000">
                      <a:alpha val="43000"/>
                    </a:srgbClr>
                  </a:outerShdw>
                </a:effectLst>
              </a:rPr>
              <a:t>3.	The standard of judgment is God’s word.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4801314"/>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 “Judge Not, That You Be Not Judged.”</a:t>
            </a:r>
          </a:p>
          <a:p>
            <a:pPr marL="1025525" lvl="1" indent="-568325"/>
            <a:r>
              <a:rPr lang="en-US" sz="3000" b="1" dirty="0" smtClean="0">
                <a:solidFill>
                  <a:srgbClr val="FFFFFF"/>
                </a:solidFill>
                <a:effectLst>
                  <a:outerShdw blurRad="50800" dist="38100" dir="2700000">
                    <a:srgbClr val="000000">
                      <a:alpha val="43000"/>
                    </a:srgbClr>
                  </a:outerShdw>
                </a:effectLst>
              </a:rPr>
              <a:t>D.	Hypocritical judgment is “inexcusable” (Rom. 2:1-6). We have no right to correct others when we have not corrected ourselves.</a:t>
            </a:r>
          </a:p>
          <a:p>
            <a:pPr marL="1482725" lvl="2" indent="-568325"/>
            <a:r>
              <a:rPr lang="en-US" sz="3000" b="1" dirty="0" smtClean="0">
                <a:solidFill>
                  <a:srgbClr val="FFFFFF"/>
                </a:solidFill>
                <a:effectLst>
                  <a:outerShdw blurRad="50800" dist="38100" dir="2700000">
                    <a:srgbClr val="000000">
                      <a:alpha val="43000"/>
                    </a:srgbClr>
                  </a:outerShdw>
                </a:effectLst>
              </a:rPr>
              <a:t>1.	We can condemn ourselves (Rom. 2:1). </a:t>
            </a:r>
          </a:p>
          <a:p>
            <a:pPr marL="1482725" lvl="2" indent="-568325"/>
            <a:r>
              <a:rPr lang="en-US" sz="3000" b="1" dirty="0" smtClean="0">
                <a:solidFill>
                  <a:srgbClr val="FFFFFF"/>
                </a:solidFill>
                <a:effectLst>
                  <a:outerShdw blurRad="50800" dist="38100" dir="2700000">
                    <a:srgbClr val="000000">
                      <a:alpha val="43000"/>
                    </a:srgbClr>
                  </a:outerShdw>
                </a:effectLst>
              </a:rPr>
              <a:t>2.	God’s judgment is “according to truth” (Rom. 2:2). God’s “word is truth” (John 17:17).</a:t>
            </a:r>
          </a:p>
          <a:p>
            <a:pPr marL="1482725" lvl="2" indent="-568325"/>
            <a:r>
              <a:rPr lang="en-US" sz="3000" b="1" dirty="0" smtClean="0">
                <a:solidFill>
                  <a:srgbClr val="FFFFFF"/>
                </a:solidFill>
                <a:effectLst>
                  <a:outerShdw blurRad="50800" dist="38100" dir="2700000">
                    <a:srgbClr val="000000">
                      <a:alpha val="43000"/>
                    </a:srgbClr>
                  </a:outerShdw>
                </a:effectLst>
              </a:rPr>
              <a:t>3.	No one will escape the “judgment of God” (Rom. 2:3).</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5016758"/>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 What Does it Mean to “Judge”?</a:t>
            </a:r>
          </a:p>
          <a:p>
            <a:pPr marL="1025525" lvl="1" indent="-568325"/>
            <a:r>
              <a:rPr lang="en-US" sz="3000" b="1" dirty="0" smtClean="0">
                <a:solidFill>
                  <a:srgbClr val="FFFFFF"/>
                </a:solidFill>
                <a:effectLst>
                  <a:outerShdw blurRad="50800" dist="38100" dir="2700000">
                    <a:srgbClr val="000000">
                      <a:alpha val="43000"/>
                    </a:srgbClr>
                  </a:outerShdw>
                </a:effectLst>
              </a:rPr>
              <a:t>A.	It is to compare something according to a standard.</a:t>
            </a:r>
          </a:p>
          <a:p>
            <a:pPr marL="1314450" lvl="2" indent="-400050"/>
            <a:r>
              <a:rPr lang="en-US" sz="2800" b="1" dirty="0" smtClean="0">
                <a:solidFill>
                  <a:srgbClr val="FFFFFF"/>
                </a:solidFill>
                <a:effectLst>
                  <a:outerShdw blurRad="50800" dist="38100" dir="2700000">
                    <a:srgbClr val="000000">
                      <a:alpha val="43000"/>
                    </a:srgbClr>
                  </a:outerShdw>
                </a:effectLst>
              </a:rPr>
              <a:t>1.	Christ’s words will judge on the last day (John 12:47-48).</a:t>
            </a:r>
          </a:p>
          <a:p>
            <a:pPr marL="1314450" lvl="2" indent="-400050"/>
            <a:r>
              <a:rPr lang="en-US" sz="2800" b="1" dirty="0" smtClean="0">
                <a:solidFill>
                  <a:srgbClr val="FFFFFF"/>
                </a:solidFill>
                <a:effectLst>
                  <a:outerShdw blurRad="50800" dist="38100" dir="2700000">
                    <a:srgbClr val="000000">
                      <a:alpha val="43000"/>
                    </a:srgbClr>
                  </a:outerShdw>
                </a:effectLst>
              </a:rPr>
              <a:t>2.	On judgment day Jesus will judge all the world according to the standard of His word (Matt. 25:31-32). “The father has committed all judgment to the Son” (John 5:22).</a:t>
            </a:r>
          </a:p>
          <a:p>
            <a:pPr marL="1314450" lvl="2" indent="-400050"/>
            <a:r>
              <a:rPr lang="en-US" sz="2800" b="1" dirty="0" smtClean="0">
                <a:solidFill>
                  <a:srgbClr val="FFFFFF"/>
                </a:solidFill>
                <a:effectLst>
                  <a:outerShdw blurRad="50800" dist="38100" dir="2700000">
                    <a:srgbClr val="000000">
                      <a:alpha val="43000"/>
                    </a:srgbClr>
                  </a:outerShdw>
                </a:effectLst>
              </a:rPr>
              <a:t>3.	No human being can make this judgment.</a:t>
            </a:r>
          </a:p>
          <a:p>
            <a:pPr marL="1314450" lvl="2" indent="-400050"/>
            <a:endParaRPr lang="en-US" sz="2800" b="1" dirty="0" smtClean="0">
              <a:solidFill>
                <a:srgbClr val="FFFFFF"/>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 calcmode="lin" valueType="num">
                                      <p:cBhvr>
                                        <p:cTn id="7" dur="1000" fill="hold"/>
                                        <p:tgtEl>
                                          <p:spTgt spid="1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1000"/>
                                        <p:tgtEl>
                                          <p:spTgt spid="11">
                                            <p:txEl>
                                              <p:pRg st="1" end="1"/>
                                            </p:txEl>
                                          </p:spTgt>
                                        </p:tgtEl>
                                      </p:cBhvr>
                                    </p:animEffect>
                                    <p:anim calcmode="lin" valueType="num">
                                      <p:cBhvr>
                                        <p:cTn id="15"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2" end="2"/>
                                            </p:txEl>
                                          </p:spTgt>
                                        </p:tgtEl>
                                        <p:attrNameLst>
                                          <p:attrName>style.visibility</p:attrName>
                                        </p:attrNameLst>
                                      </p:cBhvr>
                                      <p:to>
                                        <p:strVal val="visible"/>
                                      </p:to>
                                    </p:set>
                                    <p:animEffect transition="in" filter="fade">
                                      <p:cBhvr>
                                        <p:cTn id="21" dur="1000"/>
                                        <p:tgtEl>
                                          <p:spTgt spid="11">
                                            <p:txEl>
                                              <p:pRg st="2" end="2"/>
                                            </p:txEl>
                                          </p:spTgt>
                                        </p:tgtEl>
                                      </p:cBhvr>
                                    </p:animEffect>
                                    <p:anim calcmode="lin" valueType="num">
                                      <p:cBhvr>
                                        <p:cTn id="22"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3" end="3"/>
                                            </p:txEl>
                                          </p:spTgt>
                                        </p:tgtEl>
                                        <p:attrNameLst>
                                          <p:attrName>style.visibility</p:attrName>
                                        </p:attrNameLst>
                                      </p:cBhvr>
                                      <p:to>
                                        <p:strVal val="visible"/>
                                      </p:to>
                                    </p:set>
                                    <p:animEffect transition="in" filter="fade">
                                      <p:cBhvr>
                                        <p:cTn id="28" dur="1000"/>
                                        <p:tgtEl>
                                          <p:spTgt spid="11">
                                            <p:txEl>
                                              <p:pRg st="3" end="3"/>
                                            </p:txEl>
                                          </p:spTgt>
                                        </p:tgtEl>
                                      </p:cBhvr>
                                    </p:animEffect>
                                    <p:anim calcmode="lin" valueType="num">
                                      <p:cBhvr>
                                        <p:cTn id="29"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fade">
                                      <p:cBhvr>
                                        <p:cTn id="35" dur="1000"/>
                                        <p:tgtEl>
                                          <p:spTgt spid="11">
                                            <p:txEl>
                                              <p:pRg st="4" end="4"/>
                                            </p:txEl>
                                          </p:spTgt>
                                        </p:tgtEl>
                                      </p:cBhvr>
                                    </p:animEffect>
                                    <p:anim calcmode="lin" valueType="num">
                                      <p:cBhvr>
                                        <p:cTn id="36"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2" y="1682125"/>
            <a:ext cx="8787487" cy="4985981"/>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 What Does it Mean to “Judge”?</a:t>
            </a:r>
          </a:p>
          <a:p>
            <a:pPr marL="1025525" lvl="1" indent="-568325"/>
            <a:r>
              <a:rPr lang="en-US" sz="3000" b="1" dirty="0" smtClean="0">
                <a:solidFill>
                  <a:srgbClr val="FFFFFF"/>
                </a:solidFill>
                <a:effectLst>
                  <a:outerShdw blurRad="50800" dist="38100" dir="2700000">
                    <a:srgbClr val="000000">
                      <a:alpha val="43000"/>
                    </a:srgbClr>
                  </a:outerShdw>
                </a:effectLst>
              </a:rPr>
              <a:t>B.	Human beings play roles in judgment of others.</a:t>
            </a:r>
          </a:p>
          <a:p>
            <a:pPr marL="1314450" lvl="2" indent="-400050"/>
            <a:r>
              <a:rPr lang="en-US" sz="2800" b="1" dirty="0" smtClean="0">
                <a:solidFill>
                  <a:srgbClr val="FFFFFF"/>
                </a:solidFill>
                <a:effectLst>
                  <a:outerShdw blurRad="50800" dist="38100" dir="2700000">
                    <a:srgbClr val="000000">
                      <a:alpha val="43000"/>
                    </a:srgbClr>
                  </a:outerShdw>
                </a:effectLst>
              </a:rPr>
              <a:t>1.	Civil authority has the right to judge wrongdoing (Rom. 13:1-4; cf. Matt. 5:25).</a:t>
            </a:r>
          </a:p>
          <a:p>
            <a:pPr marL="1314450" lvl="2" indent="-400050"/>
            <a:r>
              <a:rPr lang="en-US" sz="2800" b="1" dirty="0" smtClean="0">
                <a:solidFill>
                  <a:srgbClr val="FFFFFF"/>
                </a:solidFill>
                <a:effectLst>
                  <a:outerShdw blurRad="50800" dist="38100" dir="2700000">
                    <a:srgbClr val="000000">
                      <a:alpha val="43000"/>
                    </a:srgbClr>
                  </a:outerShdw>
                </a:effectLst>
              </a:rPr>
              <a:t>2.	Churches must make judgments concerning discipline (Matt. 18:15-17; cf. 1 Cor. 5:1-5).</a:t>
            </a:r>
          </a:p>
          <a:p>
            <a:pPr marL="1428750" lvl="2" indent="-514350">
              <a:buAutoNum type="arabicPeriod" startAt="3"/>
            </a:pPr>
            <a:r>
              <a:rPr lang="en-US" sz="2800" b="1" dirty="0" smtClean="0">
                <a:solidFill>
                  <a:srgbClr val="FFFFFF"/>
                </a:solidFill>
                <a:effectLst>
                  <a:outerShdw blurRad="50800" dist="38100" dir="2700000">
                    <a:srgbClr val="000000">
                      <a:alpha val="43000"/>
                    </a:srgbClr>
                  </a:outerShdw>
                </a:effectLst>
              </a:rPr>
              <a:t>Our life can serve to “judge” others (Matt. 12:27; 12:41; 19:28; 1 Cor. 6:3).</a:t>
            </a:r>
          </a:p>
          <a:p>
            <a:pPr marL="1885950" lvl="3" indent="-514350">
              <a:buFont typeface="Arial"/>
              <a:buChar char="•"/>
            </a:pPr>
            <a:r>
              <a:rPr lang="en-US" sz="2800" b="1" dirty="0" smtClean="0">
                <a:solidFill>
                  <a:srgbClr val="FFFFFF"/>
                </a:solidFill>
                <a:effectLst>
                  <a:outerShdw blurRad="50800" dist="38100" dir="2700000">
                    <a:srgbClr val="000000">
                      <a:alpha val="43000"/>
                    </a:srgbClr>
                  </a:outerShdw>
                </a:effectLst>
              </a:rPr>
              <a:t>This is comparison of our life in relation to the behavior of others.</a:t>
            </a:r>
            <a:r>
              <a:rPr lang="en-US" sz="2800" b="1" dirty="0">
                <a:solidFill>
                  <a:srgbClr val="FFFFFF"/>
                </a:solidFill>
                <a:effectLst>
                  <a:outerShdw blurRad="50800" dist="38100" dir="2700000">
                    <a:srgbClr val="000000">
                      <a:alpha val="43000"/>
                    </a:srgbClr>
                  </a:outerShdw>
                </a:effectLst>
              </a:rPr>
              <a:t> </a:t>
            </a:r>
            <a:r>
              <a:rPr lang="en-US" sz="2800" b="1" dirty="0" smtClean="0">
                <a:solidFill>
                  <a:srgbClr val="FFFFFF"/>
                </a:solidFill>
                <a:effectLst>
                  <a:outerShdw blurRad="50800" dist="38100" dir="2700000">
                    <a:srgbClr val="000000">
                      <a:alpha val="43000"/>
                    </a:srgbClr>
                  </a:outerShdw>
                </a:effectLst>
              </a:rPr>
              <a:t>It is not the same type of judgment Christ makes of the world.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5" end="5"/>
                                            </p:txEl>
                                          </p:spTgt>
                                        </p:tgtEl>
                                        <p:attrNameLst>
                                          <p:attrName>style.visibility</p:attrName>
                                        </p:attrNameLst>
                                      </p:cBhvr>
                                      <p:to>
                                        <p:strVal val="visible"/>
                                      </p:to>
                                    </p:set>
                                    <p:animEffect transition="in" filter="fade">
                                      <p:cBhvr>
                                        <p:cTn id="35" dur="1000"/>
                                        <p:tgtEl>
                                          <p:spTgt spid="11">
                                            <p:txEl>
                                              <p:pRg st="5" end="5"/>
                                            </p:txEl>
                                          </p:spTgt>
                                        </p:tgtEl>
                                      </p:cBhvr>
                                    </p:animEffect>
                                    <p:anim calcmode="lin" valueType="num">
                                      <p:cBhvr>
                                        <p:cTn id="36"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2492990"/>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 What Does it Mean to “Judge”?</a:t>
            </a:r>
          </a:p>
          <a:p>
            <a:pPr marL="1025525" lvl="1" indent="-568325">
              <a:buAutoNum type="alphaUcPeriod" startAt="3"/>
            </a:pPr>
            <a:r>
              <a:rPr lang="en-US" sz="3000" b="1" dirty="0" smtClean="0">
                <a:solidFill>
                  <a:srgbClr val="FFFFFF"/>
                </a:solidFill>
                <a:effectLst>
                  <a:outerShdw blurRad="50800" dist="38100" dir="2700000">
                    <a:srgbClr val="000000">
                      <a:alpha val="43000"/>
                    </a:srgbClr>
                  </a:outerShdw>
                </a:effectLst>
              </a:rPr>
              <a:t>Without a standard life would be chaos. “Where there is no revelation, the people cast off restraint; But happy is he who keeps the law” (Prov. 29:18).</a:t>
            </a:r>
            <a:endParaRPr lang="en-US" sz="2800" b="1" dirty="0" smtClean="0">
              <a:solidFill>
                <a:srgbClr val="FFFFFF"/>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 name="Rectangle 9"/>
          <p:cNvSpPr/>
          <p:nvPr/>
        </p:nvSpPr>
        <p:spPr>
          <a:xfrm>
            <a:off x="0" y="1395412"/>
            <a:ext cx="9144000" cy="5462588"/>
          </a:xfrm>
          <a:prstGeom prst="rect">
            <a:avLst/>
          </a:prstGeom>
          <a:solidFill>
            <a:schemeClr val="tx1">
              <a:lumMod val="95000"/>
              <a:lumOff val="5000"/>
              <a:alpha val="2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Content Placeholder 6" descr="dont-judge-me.jpg"/>
          <p:cNvPicPr>
            <a:picLocks noGrp="1" noChangeAspect="1"/>
          </p:cNvPicPr>
          <p:nvPr>
            <p:ph idx="1"/>
          </p:nvPr>
        </p:nvPicPr>
        <p:blipFill>
          <a:blip r:embed="rId2">
            <a:clrChange>
              <a:clrFrom>
                <a:srgbClr val="FFFFFF"/>
              </a:clrFrom>
              <a:clrTo>
                <a:srgbClr val="FFFFFF">
                  <a:alpha val="0"/>
                </a:srgbClr>
              </a:clrTo>
            </a:clrChange>
            <a:duotone>
              <a:srgbClr val="FFFF00"/>
              <a:srgbClr val="FFF1C1"/>
            </a:duotone>
          </a:blip>
          <a:srcRect t="-6727" b="-6727"/>
          <a:stretch>
            <a:fillRect/>
          </a:stretch>
        </p:blipFill>
        <p:spPr>
          <a:xfrm>
            <a:off x="1879600" y="0"/>
            <a:ext cx="6807200" cy="1218573"/>
          </a:xfrm>
          <a:effectLst>
            <a:outerShdw blurRad="50800" dist="38100" dir="2700000">
              <a:srgbClr val="000000">
                <a:alpha val="43000"/>
              </a:srgbClr>
            </a:outerShdw>
          </a:effectLst>
        </p:spPr>
      </p:pic>
      <p:cxnSp>
        <p:nvCxnSpPr>
          <p:cNvPr id="9" name="Straight Connector 8"/>
          <p:cNvCxnSpPr/>
          <p:nvPr/>
        </p:nvCxnSpPr>
        <p:spPr>
          <a:xfrm>
            <a:off x="0" y="1395412"/>
            <a:ext cx="9144000" cy="1588"/>
          </a:xfrm>
          <a:prstGeom prst="line">
            <a:avLst/>
          </a:prstGeom>
          <a:ln w="63500">
            <a:solidFill>
              <a:srgbClr val="FFFF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56513" y="1682125"/>
            <a:ext cx="8330287" cy="5047536"/>
          </a:xfrm>
          <a:prstGeom prst="rect">
            <a:avLst/>
          </a:prstGeom>
          <a:noFill/>
        </p:spPr>
        <p:txBody>
          <a:bodyPr wrap="square" rtlCol="0">
            <a:spAutoFit/>
          </a:bodyPr>
          <a:lstStyle/>
          <a:p>
            <a:r>
              <a:rPr lang="en-US" sz="3600" b="1" dirty="0" smtClean="0">
                <a:solidFill>
                  <a:srgbClr val="FFFFFF"/>
                </a:solidFill>
                <a:effectLst>
                  <a:outerShdw blurRad="50800" dist="38100" dir="2700000">
                    <a:srgbClr val="000000">
                      <a:alpha val="43000"/>
                    </a:srgbClr>
                  </a:outerShdw>
                </a:effectLst>
              </a:rPr>
              <a:t>II. What Does it Mean to “Judge”?</a:t>
            </a:r>
          </a:p>
          <a:p>
            <a:pPr marL="1025525" lvl="1" indent="-568325">
              <a:buFont typeface="+mj-lt"/>
              <a:buAutoNum type="alphaUcPeriod" startAt="4"/>
            </a:pPr>
            <a:r>
              <a:rPr lang="en-US" sz="3000" b="1" dirty="0" smtClean="0">
                <a:solidFill>
                  <a:srgbClr val="FFFFFF"/>
                </a:solidFill>
                <a:effectLst>
                  <a:outerShdw blurRad="50800" dist="38100" dir="2700000">
                    <a:srgbClr val="000000">
                      <a:alpha val="43000"/>
                    </a:srgbClr>
                  </a:outerShdw>
                </a:effectLst>
              </a:rPr>
              <a:t>We have a right to expect and encourage behavior that conforms to standards set by proper authority.</a:t>
            </a:r>
          </a:p>
          <a:p>
            <a:pPr marL="1314450" lvl="2" indent="-400050"/>
            <a:r>
              <a:rPr lang="en-US" sz="2800" b="1" dirty="0" smtClean="0">
                <a:solidFill>
                  <a:srgbClr val="FFFFFF"/>
                </a:solidFill>
                <a:effectLst>
                  <a:outerShdw blurRad="50800" dist="38100" dir="2700000">
                    <a:srgbClr val="000000">
                      <a:alpha val="43000"/>
                    </a:srgbClr>
                  </a:outerShdw>
                </a:effectLst>
              </a:rPr>
              <a:t>1.	Christ holds absolute authority (Matt. 28:18).</a:t>
            </a:r>
          </a:p>
          <a:p>
            <a:pPr marL="1314450" lvl="2" indent="-400050"/>
            <a:r>
              <a:rPr lang="en-US" sz="2800" b="1" dirty="0" smtClean="0">
                <a:solidFill>
                  <a:srgbClr val="FFFFFF"/>
                </a:solidFill>
                <a:effectLst>
                  <a:outerShdw blurRad="50800" dist="38100" dir="2700000">
                    <a:srgbClr val="000000">
                      <a:alpha val="43000"/>
                    </a:srgbClr>
                  </a:outerShdw>
                </a:effectLst>
              </a:rPr>
              <a:t>2.	God will judge all the earth. Abraham’s description long ago remains true—the Lord is “the judge of all the earth” (Gen. 18:25).</a:t>
            </a:r>
          </a:p>
          <a:p>
            <a:pPr marL="1314450" lvl="2" indent="-400050"/>
            <a:r>
              <a:rPr lang="en-US" sz="2800" b="1" dirty="0" smtClean="0">
                <a:solidFill>
                  <a:srgbClr val="FFFFFF"/>
                </a:solidFill>
                <a:effectLst>
                  <a:outerShdw blurRad="50800" dist="38100" dir="2700000">
                    <a:srgbClr val="000000">
                      <a:alpha val="43000"/>
                    </a:srgbClr>
                  </a:outerShdw>
                </a:effectLst>
              </a:rPr>
              <a:t>3.	At best, man can simply urge other men to prepare to stand before </a:t>
            </a:r>
            <a:r>
              <a:rPr lang="en-US" sz="2800" b="1" smtClean="0">
                <a:solidFill>
                  <a:srgbClr val="FFFFFF"/>
                </a:solidFill>
                <a:effectLst>
                  <a:outerShdw blurRad="50800" dist="38100" dir="2700000">
                    <a:srgbClr val="000000">
                      <a:alpha val="43000"/>
                    </a:srgbClr>
                  </a:outerShdw>
                </a:effectLst>
              </a:rPr>
              <a:t>the judge.</a:t>
            </a:r>
          </a:p>
          <a:p>
            <a:pPr marL="1314450" lvl="2" indent="-400050"/>
            <a:endParaRPr lang="en-US" sz="2800" b="1" dirty="0" smtClean="0">
              <a:solidFill>
                <a:srgbClr val="FFFFFF"/>
              </a:solidFill>
              <a:effectLst>
                <a:outerShdw blurRad="50800" dist="38100" dir="2700000">
                  <a:srgbClr val="000000">
                    <a:alpha val="43000"/>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Effect transition="in" filter="fade">
                                      <p:cBhvr>
                                        <p:cTn id="7" dur="1000"/>
                                        <p:tgtEl>
                                          <p:spTgt spid="11">
                                            <p:txEl>
                                              <p:pRg st="1" end="1"/>
                                            </p:txEl>
                                          </p:spTgt>
                                        </p:tgtEl>
                                      </p:cBhvr>
                                    </p:animEffect>
                                    <p:anim calcmode="lin" valueType="num">
                                      <p:cBhvr>
                                        <p:cTn id="8"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2" end="2"/>
                                            </p:txEl>
                                          </p:spTgt>
                                        </p:tgtEl>
                                        <p:attrNameLst>
                                          <p:attrName>style.visibility</p:attrName>
                                        </p:attrNameLst>
                                      </p:cBhvr>
                                      <p:to>
                                        <p:strVal val="visible"/>
                                      </p:to>
                                    </p:set>
                                    <p:animEffect transition="in" filter="fade">
                                      <p:cBhvr>
                                        <p:cTn id="14" dur="1000"/>
                                        <p:tgtEl>
                                          <p:spTgt spid="11">
                                            <p:txEl>
                                              <p:pRg st="2" end="2"/>
                                            </p:txEl>
                                          </p:spTgt>
                                        </p:tgtEl>
                                      </p:cBhvr>
                                    </p:animEffect>
                                    <p:anim calcmode="lin" valueType="num">
                                      <p:cBhvr>
                                        <p:cTn id="15"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3" end="3"/>
                                            </p:txEl>
                                          </p:spTgt>
                                        </p:tgtEl>
                                        <p:attrNameLst>
                                          <p:attrName>style.visibility</p:attrName>
                                        </p:attrNameLst>
                                      </p:cBhvr>
                                      <p:to>
                                        <p:strVal val="visible"/>
                                      </p:to>
                                    </p:set>
                                    <p:animEffect transition="in" filter="fade">
                                      <p:cBhvr>
                                        <p:cTn id="21" dur="1000"/>
                                        <p:tgtEl>
                                          <p:spTgt spid="11">
                                            <p:txEl>
                                              <p:pRg st="3" end="3"/>
                                            </p:txEl>
                                          </p:spTgt>
                                        </p:tgtEl>
                                      </p:cBhvr>
                                    </p:animEffect>
                                    <p:anim calcmode="lin" valueType="num">
                                      <p:cBhvr>
                                        <p:cTn id="22"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Effect transition="in" filter="fade">
                                      <p:cBhvr>
                                        <p:cTn id="28" dur="1000"/>
                                        <p:tgtEl>
                                          <p:spTgt spid="11">
                                            <p:txEl>
                                              <p:pRg st="4" end="4"/>
                                            </p:txEl>
                                          </p:spTgt>
                                        </p:tgtEl>
                                      </p:cBhvr>
                                    </p:animEffect>
                                    <p:anim calcmode="lin" valueType="num">
                                      <p:cBhvr>
                                        <p:cTn id="29"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bldLvl="3"/>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TotalTime>
  <Words>1038</Words>
  <Application>Microsoft Macintosh PowerPoint</Application>
  <PresentationFormat>On-screen Show (4:3)</PresentationFormat>
  <Paragraphs>50</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14</cp:revision>
  <dcterms:created xsi:type="dcterms:W3CDTF">2014-01-21T20:09:59Z</dcterms:created>
  <dcterms:modified xsi:type="dcterms:W3CDTF">2014-01-21T20:10:49Z</dcterms:modified>
</cp:coreProperties>
</file>