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 autoCompressPictures="0">
  <p:sldMasterIdLst>
    <p:sldMasterId id="2147483648" r:id="rId1"/>
    <p:sldMasterId id="2147483650" r:id="rId2"/>
  </p:sldMasterIdLst>
  <p:notesMasterIdLst>
    <p:notesMasterId r:id="rId11"/>
  </p:notesMasterIdLst>
  <p:sldIdLst>
    <p:sldId id="259" r:id="rId3"/>
    <p:sldId id="260" r:id="rId4"/>
    <p:sldId id="262" r:id="rId5"/>
    <p:sldId id="261" r:id="rId6"/>
    <p:sldId id="264" r:id="rId7"/>
    <p:sldId id="263" r:id="rId8"/>
    <p:sldId id="266" r:id="rId9"/>
    <p:sldId id="265" r:id="rId10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Arial" charset="0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Arial" charset="0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Arial" charset="0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Arial" charset="0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Arial" charset="0"/>
        <a:cs typeface="Arial" charset="0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Arial" charset="0"/>
        <a:cs typeface="Arial" charset="0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Arial" charset="0"/>
        <a:cs typeface="Arial" charset="0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Arial" charset="0"/>
        <a:cs typeface="Arial" charset="0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Arial" charset="0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00"/>
    <p:restoredTop sz="94600"/>
  </p:normalViewPr>
  <p:slideViewPr>
    <p:cSldViewPr snapToGrid="0">
      <p:cViewPr varScale="1">
        <p:scale>
          <a:sx n="76" d="100"/>
          <a:sy n="76" d="100"/>
        </p:scale>
        <p:origin x="-71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38405" cy="384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378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3789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789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3789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2DA45B44-5EA6-3E4C-A8D6-ECA21B88AA1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931835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Arial" charset="0"/>
        <a:cs typeface="Arial" charset="0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Arial" charset="0"/>
        <a:cs typeface="Arial" charset="0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Arial" charset="0"/>
        <a:cs typeface="Arial" charset="0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Arial" charset="0"/>
        <a:cs typeface="Arial" charset="0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Arial" charset="0"/>
        <a:cs typeface="Arial" charset="0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4.xml"/><Relationship Id="rId1" Type="http://schemas.openxmlformats.org/officeDocument/2006/relationships/tags" Target="../tags/tag3.xml"/><Relationship Id="rId4" Type="http://schemas.openxmlformats.org/officeDocument/2006/relationships/image" Target="../media/image2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2.xml"/><Relationship Id="rId2" Type="http://schemas.openxmlformats.org/officeDocument/2006/relationships/tags" Target="../tags/tag8.xml"/><Relationship Id="rId1" Type="http://schemas.openxmlformats.org/officeDocument/2006/relationships/tags" Target="../tags/tag7.xml"/><Relationship Id="rId4" Type="http://schemas.openxmlformats.org/officeDocument/2006/relationships/image" Target="../media/image2.jpeg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0">
          <a:blip r:embed="rId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ctrTitle"/>
            <p:custDataLst>
              <p:tags r:id="rId1"/>
            </p:custDataLst>
          </p:nvPr>
        </p:nvSpPr>
        <p:spPr>
          <a:xfrm>
            <a:off x="2701925" y="2130425"/>
            <a:ext cx="4800600" cy="1470025"/>
          </a:xfrm>
        </p:spPr>
        <p:txBody>
          <a:bodyPr/>
          <a:lstStyle>
            <a:lvl1pPr>
              <a:buClr>
                <a:srgbClr val="FFFFFF"/>
              </a:buCl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subTitle" idx="1"/>
            <p:custDataLst>
              <p:tags r:id="rId2"/>
            </p:custDataLst>
          </p:nvPr>
        </p:nvSpPr>
        <p:spPr>
          <a:xfrm>
            <a:off x="2701925" y="3886200"/>
            <a:ext cx="4114800" cy="1752600"/>
          </a:xfrm>
        </p:spPr>
        <p:txBody>
          <a:bodyPr/>
          <a:lstStyle>
            <a:lvl1pPr marL="0" indent="0">
              <a:buClr>
                <a:srgbClr val="FFFFFF"/>
              </a:buClr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20484" name="Rectangle 4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20485" name="Rectangle 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20486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975B1789-21BF-A549-8E35-802C4BE8C93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A5B50B8A-B2B1-824E-BEE4-F2E6B853CF2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439025" y="274638"/>
            <a:ext cx="158115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693988" y="274638"/>
            <a:ext cx="4592637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59272FA1-07FB-6C4C-8BAC-9BB63D2F6FD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blipFill dpi="0" rotWithShape="0">
          <a:blip r:embed="rId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ChangeArrowheads="1"/>
          </p:cNvSpPr>
          <p:nvPr/>
        </p:nvSpPr>
        <p:spPr bwMode="auto">
          <a:xfrm>
            <a:off x="136525" y="136525"/>
            <a:ext cx="8866188" cy="6581775"/>
          </a:xfrm>
          <a:prstGeom prst="rect">
            <a:avLst/>
          </a:prstGeom>
          <a:solidFill>
            <a:schemeClr val="bg1">
              <a:alpha val="5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ctrTitle"/>
            <p:custDataLst>
              <p:tags r:id="rId1"/>
            </p:custDataLst>
          </p:nvPr>
        </p:nvSpPr>
        <p:spPr>
          <a:xfrm>
            <a:off x="455613" y="2130425"/>
            <a:ext cx="7313612" cy="1470025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7652" name="Rectangle 4"/>
          <p:cNvSpPr>
            <a:spLocks noGrp="1" noChangeArrowheads="1"/>
          </p:cNvSpPr>
          <p:nvPr>
            <p:ph type="subTitle" idx="1"/>
            <p:custDataLst>
              <p:tags r:id="rId2"/>
            </p:custDataLst>
          </p:nvPr>
        </p:nvSpPr>
        <p:spPr>
          <a:xfrm>
            <a:off x="455613" y="3886200"/>
            <a:ext cx="7313612" cy="1752600"/>
          </a:xfrm>
        </p:spPr>
        <p:txBody>
          <a:bodyPr/>
          <a:lstStyle>
            <a:lvl1pPr marL="0" indent="0">
              <a:buClr>
                <a:srgbClr val="FFFFFF"/>
              </a:buClr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27653" name="Rectangle 5"/>
          <p:cNvSpPr>
            <a:spLocks noGrp="1" noChangeArrowheads="1"/>
          </p:cNvSpPr>
          <p:nvPr>
            <p:ph type="dt" sz="half" idx="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27654" name="Rectangle 6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27655" name="Rectangle 7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CB9F581E-7BE9-584A-A454-3E5CD26E9F5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fld id="{80713E8D-6CD7-FE4E-8359-AD3CE08B16B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fld id="{96B41179-C086-214B-965A-D34F437A20A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5613" y="1600200"/>
            <a:ext cx="4037012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5025" y="1600200"/>
            <a:ext cx="4037013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fld id="{C0434E39-DE84-E24F-890A-8BB94586DE0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fld id="{5D10C506-8014-BD40-B2F8-35E45D2E874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fld id="{8572DF5F-B402-CD4B-986A-D851E340B7C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fld id="{70FD8A04-B635-3544-97D8-11C9BC0BCBE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fld id="{48B872AC-174D-A340-8306-6CD4FF0F966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3BE1BD64-B5AC-E94A-B3B8-7EE171D1521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fld id="{8F72EB24-7E85-1F4B-B5B7-987700071E1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fld id="{EC9402C2-1086-9D41-BB37-628F68E9429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6225" y="274638"/>
            <a:ext cx="2055813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5613" y="274638"/>
            <a:ext cx="6018212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fld id="{B137EB7C-59A7-F44C-B542-7A4DF96B140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13E3CFA1-4D73-A743-B3F1-A5C3FB88BBB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693988" y="1600200"/>
            <a:ext cx="30861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32488" y="1600200"/>
            <a:ext cx="3087687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3C9CAA69-E784-5C40-B941-68CAED77BFF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0000247E-A797-814A-A550-A9FA38C5325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E9B57297-765E-A44B-A10F-8A2A38FCED3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EB625136-542A-0C47-8087-8EEC6877AE6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F06F507B-852D-AB44-AEEA-436AF484763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674E330B-9F16-7943-8AD9-AC6872EA535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ags" Target="../tags/tag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ags" Target="../tags/tag2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ags" Target="../tags/tag5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6" Type="http://schemas.openxmlformats.org/officeDocument/2006/relationships/image" Target="../media/image3.jpeg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tags" Target="../tags/tag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5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  <p:custDataLst>
              <p:tags r:id="rId13"/>
            </p:custDataLst>
          </p:nvPr>
        </p:nvSpPr>
        <p:spPr bwMode="auto">
          <a:xfrm>
            <a:off x="2703513" y="274638"/>
            <a:ext cx="6316662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  <p:custDataLst>
              <p:tags r:id="rId14"/>
            </p:custDataLst>
          </p:nvPr>
        </p:nvSpPr>
        <p:spPr bwMode="auto">
          <a:xfrm>
            <a:off x="2693988" y="1600200"/>
            <a:ext cx="6326187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48F6CED0-CDDD-5A4E-88AB-E94A22EE030F}" type="slidenum">
              <a:rPr lang="en-US"/>
              <a:pPr/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49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  <p:sldLayoutId id="2147483660" r:id="rId10"/>
    <p:sldLayoutId id="2147483661" r:id="rId11"/>
  </p:sldLayoutIdLst>
  <p:txStyles>
    <p:titleStyle>
      <a:lvl1pPr algn="l" rtl="0" fontAlgn="base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  <a:ea typeface="Arial" charset="0"/>
          <a:cs typeface="Arial" charset="0"/>
        </a:defRPr>
      </a:lvl2pPr>
      <a:lvl3pPr algn="l" rtl="0" fontAlgn="base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  <a:ea typeface="Arial" charset="0"/>
          <a:cs typeface="Arial" charset="0"/>
        </a:defRPr>
      </a:lvl3pPr>
      <a:lvl4pPr algn="l" rtl="0" fontAlgn="base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  <a:ea typeface="Arial" charset="0"/>
          <a:cs typeface="Arial" charset="0"/>
        </a:defRPr>
      </a:lvl4pPr>
      <a:lvl5pPr algn="l" rtl="0" fontAlgn="base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  <a:ea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  <a:ea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  <a:ea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  <a:ea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  <a:ea typeface="Arial" charset="0"/>
          <a:cs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5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ChangeArrowheads="1"/>
          </p:cNvSpPr>
          <p:nvPr/>
        </p:nvSpPr>
        <p:spPr bwMode="auto">
          <a:xfrm>
            <a:off x="136525" y="136525"/>
            <a:ext cx="8866188" cy="6581775"/>
          </a:xfrm>
          <a:prstGeom prst="rect">
            <a:avLst/>
          </a:prstGeom>
          <a:solidFill>
            <a:schemeClr val="bg1">
              <a:alpha val="5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8" name="Picture 7" descr="city-silhouette-banner-background-vector_34-12820.jpg"/>
          <p:cNvPicPr>
            <a:picLocks noChangeAspect="1"/>
          </p:cNvPicPr>
          <p:nvPr userDrawn="1"/>
        </p:nvPicPr>
        <p:blipFill>
          <a:blip r:embed="rId16">
            <a:duotone>
              <a:schemeClr val="bg1">
                <a:lumMod val="90000"/>
                <a:lumOff val="10000"/>
              </a:schemeClr>
              <a:srgbClr val="FFF1C1"/>
            </a:duotone>
            <a:lum bright="-29000"/>
          </a:blip>
          <a:srcRect l="2444" t="51019" r="12760" b="27122"/>
          <a:stretch>
            <a:fillRect/>
          </a:stretch>
        </p:blipFill>
        <p:spPr>
          <a:xfrm>
            <a:off x="0" y="0"/>
            <a:ext cx="9144000" cy="1301966"/>
          </a:xfrm>
          <a:prstGeom prst="rect">
            <a:avLst/>
          </a:prstGeom>
        </p:spPr>
      </p:pic>
      <p:sp>
        <p:nvSpPr>
          <p:cNvPr id="26627" name="Rectangle 3"/>
          <p:cNvSpPr>
            <a:spLocks noGrp="1" noChangeArrowheads="1"/>
          </p:cNvSpPr>
          <p:nvPr>
            <p:ph type="title"/>
            <p:custDataLst>
              <p:tags r:id="rId13"/>
            </p:custDataLst>
          </p:nvPr>
        </p:nvSpPr>
        <p:spPr bwMode="auto">
          <a:xfrm>
            <a:off x="455613" y="160078"/>
            <a:ext cx="8226425" cy="12575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26628" name="Rectangle 4"/>
          <p:cNvSpPr>
            <a:spLocks noGrp="1" noChangeArrowheads="1"/>
          </p:cNvSpPr>
          <p:nvPr>
            <p:ph type="body" idx="1"/>
            <p:custDataLst>
              <p:tags r:id="rId14"/>
            </p:custDataLst>
          </p:nvPr>
        </p:nvSpPr>
        <p:spPr bwMode="auto">
          <a:xfrm>
            <a:off x="455613" y="1728840"/>
            <a:ext cx="8226425" cy="47169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fontAlgn="base">
        <a:spcBef>
          <a:spcPct val="0"/>
        </a:spcBef>
        <a:spcAft>
          <a:spcPct val="0"/>
        </a:spcAft>
        <a:buClr>
          <a:schemeClr val="tx1"/>
        </a:buClr>
        <a:defRPr sz="3200" b="1" cap="none" spc="0">
          <a:ln>
            <a:noFill/>
          </a:ln>
          <a:solidFill>
            <a:srgbClr val="006100"/>
          </a:solidFill>
          <a:effectLst/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</a:defRPr>
      </a:lvl2pPr>
      <a:lvl3pPr algn="l" rtl="0" fontAlgn="base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</a:defRPr>
      </a:lvl3pPr>
      <a:lvl4pPr algn="l" rtl="0" fontAlgn="base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</a:defRPr>
      </a:lvl4pPr>
      <a:lvl5pPr algn="l" rtl="0" fontAlgn="base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tx1"/>
        </a:buClr>
        <a:buChar char="•"/>
        <a:defRPr sz="2700" b="1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tx1"/>
        </a:buClr>
        <a:buChar char="•"/>
        <a:defRPr sz="2700" b="1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•"/>
        <a:defRPr sz="2700" b="1">
          <a:solidFill>
            <a:schemeClr val="tx1"/>
          </a:solidFill>
          <a:latin typeface="+mn-lt"/>
          <a:ea typeface="ＭＳ Ｐゴシック" charset="-128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•"/>
        <a:defRPr sz="2700" b="1">
          <a:solidFill>
            <a:schemeClr val="tx1"/>
          </a:solidFill>
          <a:latin typeface="+mn-lt"/>
          <a:ea typeface="ＭＳ Ｐゴシック" charset="-128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•"/>
        <a:defRPr sz="2700" b="1">
          <a:solidFill>
            <a:schemeClr val="tx1"/>
          </a:solidFill>
          <a:latin typeface="+mn-lt"/>
          <a:ea typeface="ＭＳ Ｐゴシック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  <a:ea typeface="ＭＳ Ｐゴシック" charset="-128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  <a:ea typeface="ＭＳ Ｐゴシック" charset="-128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  <a:ea typeface="ＭＳ Ｐゴシック" charset="-128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Four Essentials for the Lord’s Work</a:t>
            </a:r>
            <a:endParaRPr lang="en-US" sz="3600" dirty="0"/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>
              <a:spcBef>
                <a:spcPts val="1968"/>
              </a:spcBef>
              <a:buNone/>
            </a:pPr>
            <a:r>
              <a:rPr lang="en-US" sz="3200" i="1" dirty="0" smtClean="0"/>
              <a:t>What is involved in the Lord’s Work?</a:t>
            </a:r>
          </a:p>
          <a:p>
            <a:pPr algn="ctr">
              <a:spcBef>
                <a:spcPts val="3768"/>
              </a:spcBef>
              <a:buNone/>
            </a:pPr>
            <a:r>
              <a:rPr lang="en-US" dirty="0" smtClean="0"/>
              <a:t>Teaching the gospel to others.</a:t>
            </a:r>
          </a:p>
          <a:p>
            <a:pPr algn="ctr">
              <a:spcBef>
                <a:spcPts val="1968"/>
              </a:spcBef>
              <a:buNone/>
            </a:pPr>
            <a:r>
              <a:rPr lang="en-US" dirty="0" smtClean="0"/>
              <a:t>Faithful service in the local church.</a:t>
            </a:r>
          </a:p>
          <a:p>
            <a:pPr algn="ctr">
              <a:spcBef>
                <a:spcPts val="1968"/>
              </a:spcBef>
              <a:buNone/>
            </a:pPr>
            <a:r>
              <a:rPr lang="en-US" dirty="0" smtClean="0"/>
              <a:t>Serving those who are in need.</a:t>
            </a:r>
          </a:p>
          <a:p>
            <a:pPr algn="ctr">
              <a:spcBef>
                <a:spcPts val="1968"/>
              </a:spcBef>
              <a:buNone/>
            </a:pPr>
            <a:r>
              <a:rPr lang="en-US" dirty="0" smtClean="0"/>
              <a:t>Raising godly families.</a:t>
            </a:r>
          </a:p>
          <a:p>
            <a:pPr algn="ctr">
              <a:spcBef>
                <a:spcPts val="1968"/>
              </a:spcBef>
              <a:buNone/>
            </a:pPr>
            <a:r>
              <a:rPr lang="en-US" dirty="0" smtClean="0"/>
              <a:t>Living as a Christian.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32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32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532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32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32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532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32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32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32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532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32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32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532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532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532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532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532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532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532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532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532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250" grpId="0"/>
      <p:bldP spid="53251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Four Essentials for the Lord’s Work</a:t>
            </a:r>
            <a:endParaRPr lang="en-US" sz="3600" dirty="0"/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454025" indent="-454025">
              <a:buNone/>
            </a:pPr>
            <a:r>
              <a:rPr lang="en-US" sz="3200" dirty="0" smtClean="0"/>
              <a:t>I.  “Out of the Abundance of the Heart…” (Matt. 12:33-35).</a:t>
            </a:r>
          </a:p>
          <a:p>
            <a:pPr marL="0" indent="0" algn="ctr">
              <a:spcBef>
                <a:spcPts val="1248"/>
              </a:spcBef>
              <a:buNone/>
            </a:pPr>
            <a:r>
              <a:rPr lang="en-US" sz="2600" dirty="0" smtClean="0"/>
              <a:t>What we think determines what we do.</a:t>
            </a:r>
          </a:p>
          <a:p>
            <a:pPr marL="0" indent="0" algn="ctr">
              <a:spcBef>
                <a:spcPts val="1248"/>
              </a:spcBef>
              <a:buNone/>
            </a:pPr>
            <a:r>
              <a:rPr lang="en-US" sz="2600" dirty="0" smtClean="0"/>
              <a:t>What we think determines who we are (Prov. 23:7).  </a:t>
            </a:r>
          </a:p>
          <a:p>
            <a:pPr algn="ctr">
              <a:spcBef>
                <a:spcPts val="1248"/>
              </a:spcBef>
              <a:buNone/>
            </a:pPr>
            <a:r>
              <a:rPr lang="en-US" i="1" dirty="0" smtClean="0"/>
              <a:t>A POWERFUL AND GENUINE FAITH</a:t>
            </a:r>
            <a:r>
              <a:rPr lang="en-US" dirty="0" smtClean="0"/>
              <a:t> </a:t>
            </a:r>
          </a:p>
          <a:p>
            <a:pPr marL="1260475">
              <a:spcBef>
                <a:spcPts val="1248"/>
              </a:spcBef>
            </a:pPr>
            <a:r>
              <a:rPr lang="en-US" dirty="0" smtClean="0"/>
              <a:t>Peter (Acts 4:7-12). </a:t>
            </a:r>
          </a:p>
          <a:p>
            <a:pPr marL="1260475">
              <a:spcBef>
                <a:spcPts val="1248"/>
              </a:spcBef>
            </a:pPr>
            <a:r>
              <a:rPr lang="en-US" dirty="0" smtClean="0"/>
              <a:t>Paul (Acts 26:1-5; 9-14; 19-23).  </a:t>
            </a:r>
          </a:p>
          <a:p>
            <a:pPr algn="ctr">
              <a:spcBef>
                <a:spcPts val="1248"/>
              </a:spcBef>
              <a:buNone/>
            </a:pPr>
            <a:r>
              <a:rPr lang="en-US" dirty="0" smtClean="0"/>
              <a:t>2 Tim.1:3-5; 3:14-15</a:t>
            </a:r>
            <a:endParaRPr lang="en-US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32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32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532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32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32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32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32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32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32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532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32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532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532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532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532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532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532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532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532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532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532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251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Four Essentials for the Lord’s Work</a:t>
            </a:r>
            <a:endParaRPr lang="en-US" sz="3600" dirty="0"/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454025" indent="-454025">
              <a:buNone/>
            </a:pPr>
            <a:r>
              <a:rPr lang="en-US" sz="3200" dirty="0" smtClean="0"/>
              <a:t>I.  “Out of the Abundance of the Heart…” (Matt. 12:33-35). </a:t>
            </a:r>
          </a:p>
          <a:p>
            <a:pPr algn="ctr">
              <a:spcBef>
                <a:spcPts val="2016"/>
              </a:spcBef>
              <a:buNone/>
            </a:pPr>
            <a:r>
              <a:rPr lang="en-US" sz="3400" dirty="0" smtClean="0"/>
              <a:t>Faith must be personal</a:t>
            </a:r>
          </a:p>
          <a:p>
            <a:pPr algn="ctr">
              <a:spcBef>
                <a:spcPts val="1200"/>
              </a:spcBef>
              <a:buNone/>
            </a:pPr>
            <a:r>
              <a:rPr lang="en-US" sz="2500" i="1" dirty="0" smtClean="0"/>
              <a:t>Why do I believe there is a God?</a:t>
            </a:r>
          </a:p>
          <a:p>
            <a:pPr algn="ctr">
              <a:spcBef>
                <a:spcPts val="1200"/>
              </a:spcBef>
              <a:buNone/>
            </a:pPr>
            <a:r>
              <a:rPr lang="en-US" sz="2500" i="1" dirty="0" smtClean="0"/>
              <a:t>Why do I believe in Jesus?</a:t>
            </a:r>
          </a:p>
          <a:p>
            <a:pPr algn="ctr">
              <a:spcBef>
                <a:spcPts val="1200"/>
              </a:spcBef>
              <a:buNone/>
            </a:pPr>
            <a:r>
              <a:rPr lang="en-US" sz="2500" i="1" dirty="0" smtClean="0"/>
              <a:t>Do I really believe the Bible is God’s word?</a:t>
            </a:r>
          </a:p>
          <a:p>
            <a:pPr algn="ctr">
              <a:spcBef>
                <a:spcPts val="1200"/>
              </a:spcBef>
              <a:buNone/>
            </a:pPr>
            <a:r>
              <a:rPr lang="en-US" sz="2500" i="1" dirty="0" smtClean="0"/>
              <a:t>Do I really believe in heaven and hell?</a:t>
            </a:r>
          </a:p>
          <a:p>
            <a:pPr algn="ctr">
              <a:buNone/>
            </a:pPr>
            <a:r>
              <a:rPr lang="en-US" sz="3400" dirty="0" smtClean="0"/>
              <a:t>Faith must be demonstrated  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32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32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532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32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32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32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32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32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32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532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32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32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532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532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532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532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532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532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251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Four Essentials for the Lord’s Work</a:t>
            </a:r>
            <a:endParaRPr lang="en-US" sz="3600" dirty="0"/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568325" indent="-568325">
              <a:buNone/>
            </a:pPr>
            <a:r>
              <a:rPr lang="en-US" sz="3200" dirty="0" smtClean="0"/>
              <a:t>II.  “Our Fellowship is with the Father…”  (1 John 1:1-3, 7-9).</a:t>
            </a:r>
            <a:r>
              <a:rPr lang="en-US" dirty="0" smtClean="0"/>
              <a:t> </a:t>
            </a:r>
          </a:p>
          <a:p>
            <a:pPr marL="0" indent="0" algn="ctr">
              <a:spcBef>
                <a:spcPts val="1200"/>
              </a:spcBef>
              <a:buNone/>
            </a:pPr>
            <a:r>
              <a:rPr lang="en-US" sz="2800" i="1" dirty="0" smtClean="0"/>
              <a:t>How do we participate with God?</a:t>
            </a:r>
          </a:p>
          <a:p>
            <a:pPr marL="0" indent="0" algn="ctr">
              <a:spcBef>
                <a:spcPts val="1200"/>
              </a:spcBef>
              <a:buNone/>
            </a:pPr>
            <a:r>
              <a:rPr lang="en-US" dirty="0" smtClean="0"/>
              <a:t>Service  •  Study •  Prayer</a:t>
            </a:r>
          </a:p>
          <a:p>
            <a:pPr marL="0" indent="0" algn="ctr">
              <a:spcBef>
                <a:spcPts val="1200"/>
              </a:spcBef>
              <a:buNone/>
            </a:pPr>
            <a:r>
              <a:rPr lang="en-US" i="1" dirty="0" smtClean="0"/>
              <a:t>CONSTANT PRAYER</a:t>
            </a:r>
            <a:endParaRPr lang="en-US" dirty="0" smtClean="0"/>
          </a:p>
          <a:p>
            <a:pPr marL="0" indent="0" algn="ctr">
              <a:spcBef>
                <a:spcPts val="1200"/>
              </a:spcBef>
              <a:buNone/>
            </a:pPr>
            <a:r>
              <a:rPr lang="en-US" dirty="0" smtClean="0"/>
              <a:t>“Please give me…” Prayers</a:t>
            </a:r>
          </a:p>
          <a:p>
            <a:pPr marL="0" indent="0" algn="ctr">
              <a:spcBef>
                <a:spcPts val="1200"/>
              </a:spcBef>
              <a:buNone/>
            </a:pPr>
            <a:r>
              <a:rPr lang="en-US" dirty="0" smtClean="0"/>
              <a:t>“Thank you for…” Prayers</a:t>
            </a:r>
          </a:p>
          <a:p>
            <a:pPr marL="0" indent="0" algn="ctr">
              <a:spcBef>
                <a:spcPts val="1200"/>
              </a:spcBef>
              <a:buNone/>
            </a:pPr>
            <a:r>
              <a:rPr lang="en-US" dirty="0" smtClean="0"/>
              <a:t>Philippians 4:6-7  </a:t>
            </a:r>
            <a:endParaRPr lang="en-US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32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32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532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32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32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532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32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32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32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532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32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532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532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532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532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532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532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532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532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532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532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251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Four Essentials for the Lord’s Work</a:t>
            </a:r>
            <a:endParaRPr lang="en-US" sz="3600" dirty="0"/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568325" indent="-568325">
              <a:buNone/>
            </a:pPr>
            <a:r>
              <a:rPr lang="en-US" sz="3200" dirty="0" smtClean="0"/>
              <a:t>II.  “Our Fellowship is with the Father…”  (1 John 1:1-3, 7-9)</a:t>
            </a:r>
            <a:r>
              <a:rPr lang="en-US" dirty="0" smtClean="0"/>
              <a:t> </a:t>
            </a:r>
          </a:p>
          <a:p>
            <a:pPr marL="0" indent="0" algn="ctr">
              <a:spcBef>
                <a:spcPts val="1800"/>
              </a:spcBef>
              <a:buNone/>
            </a:pPr>
            <a:r>
              <a:rPr lang="en-US" dirty="0" smtClean="0"/>
              <a:t>Care casting Prayers</a:t>
            </a:r>
          </a:p>
          <a:p>
            <a:pPr marL="0" indent="0" algn="ctr">
              <a:spcBef>
                <a:spcPts val="1200"/>
              </a:spcBef>
              <a:buNone/>
            </a:pPr>
            <a:r>
              <a:rPr lang="en-US" dirty="0" smtClean="0"/>
              <a:t>1 Peter 5:6-7</a:t>
            </a:r>
          </a:p>
          <a:p>
            <a:pPr marL="0" indent="0" algn="ctr">
              <a:spcBef>
                <a:spcPts val="1200"/>
              </a:spcBef>
              <a:buNone/>
            </a:pPr>
            <a:r>
              <a:rPr lang="en-US" sz="3200" dirty="0" smtClean="0"/>
              <a:t>Biblical Examples:</a:t>
            </a:r>
          </a:p>
          <a:p>
            <a:pPr marL="0" indent="0" algn="ctr">
              <a:spcBef>
                <a:spcPts val="1200"/>
              </a:spcBef>
              <a:buNone/>
            </a:pPr>
            <a:r>
              <a:rPr lang="en-US" sz="2500" dirty="0" smtClean="0"/>
              <a:t>Elijah (James 5:16-17).  </a:t>
            </a:r>
          </a:p>
          <a:p>
            <a:pPr marL="0" indent="0" algn="ctr">
              <a:spcBef>
                <a:spcPts val="1200"/>
              </a:spcBef>
              <a:buNone/>
            </a:pPr>
            <a:r>
              <a:rPr lang="en-US" sz="2500" dirty="0" smtClean="0"/>
              <a:t>Shadrach, Meshach, and Abed-</a:t>
            </a:r>
            <a:r>
              <a:rPr lang="en-US" sz="2500" dirty="0" err="1" smtClean="0"/>
              <a:t>Nego</a:t>
            </a:r>
            <a:r>
              <a:rPr lang="en-US" sz="2500" dirty="0" smtClean="0"/>
              <a:t> (Dan. 3:13-18).  </a:t>
            </a:r>
          </a:p>
          <a:p>
            <a:pPr marL="0" indent="0" algn="ctr">
              <a:spcBef>
                <a:spcPts val="1200"/>
              </a:spcBef>
              <a:buNone/>
            </a:pPr>
            <a:r>
              <a:rPr lang="en-US" sz="2500" dirty="0" smtClean="0"/>
              <a:t>Prayer for the lost (Luke 10:2).</a:t>
            </a:r>
            <a:r>
              <a:rPr lang="en-US" dirty="0" smtClean="0"/>
              <a:t>  </a:t>
            </a:r>
            <a:endParaRPr lang="en-US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32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32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32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32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32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32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32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32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532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532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32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32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532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532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532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532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532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532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251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Four Essentials for the Lord’s Work</a:t>
            </a:r>
            <a:endParaRPr lang="en-US" sz="3600" dirty="0"/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81038" indent="-681038">
              <a:buNone/>
            </a:pPr>
            <a:r>
              <a:rPr lang="en-US" sz="3200" dirty="0" smtClean="0"/>
              <a:t>III.  “The Love of Christ Constrains Us…”  (2 Cor. 5:13-15).</a:t>
            </a:r>
          </a:p>
          <a:p>
            <a:pPr marL="0" indent="0" algn="ctr">
              <a:spcBef>
                <a:spcPts val="1848"/>
              </a:spcBef>
              <a:buNone/>
            </a:pPr>
            <a:r>
              <a:rPr lang="en-US" i="1" dirty="0" smtClean="0"/>
              <a:t>SINCERE LOVE</a:t>
            </a:r>
            <a:endParaRPr lang="en-US" dirty="0" smtClean="0"/>
          </a:p>
          <a:p>
            <a:pPr marL="0" indent="0" algn="ctr">
              <a:spcBef>
                <a:spcPts val="1248"/>
              </a:spcBef>
              <a:buNone/>
            </a:pPr>
            <a:r>
              <a:rPr lang="en-US" dirty="0" smtClean="0"/>
              <a:t>Sincere and fervent love (1 Pet. 1:22; 1 John 3:23; 4:21-21; 5:2).</a:t>
            </a:r>
          </a:p>
          <a:p>
            <a:pPr marL="0" indent="0" algn="ctr">
              <a:spcBef>
                <a:spcPts val="1248"/>
              </a:spcBef>
              <a:buNone/>
            </a:pPr>
            <a:r>
              <a:rPr lang="en-US" dirty="0" smtClean="0"/>
              <a:t>The Balance Between Love and Duty (Gal. 2:20).  </a:t>
            </a:r>
          </a:p>
          <a:p>
            <a:pPr marL="0" indent="0" algn="ctr">
              <a:spcBef>
                <a:spcPts val="1248"/>
              </a:spcBef>
              <a:buNone/>
            </a:pPr>
            <a:r>
              <a:rPr lang="en-US" dirty="0" smtClean="0"/>
              <a:t>Serving the Lord with Love. </a:t>
            </a:r>
          </a:p>
          <a:p>
            <a:pPr marL="0" indent="0" algn="ctr">
              <a:spcBef>
                <a:spcPts val="1248"/>
              </a:spcBef>
              <a:buNone/>
            </a:pPr>
            <a:r>
              <a:rPr lang="en-US" sz="2400" dirty="0" smtClean="0"/>
              <a:t>“I am doing this because I love God”</a:t>
            </a:r>
          </a:p>
          <a:p>
            <a:pPr marL="0" indent="0" algn="ctr">
              <a:spcBef>
                <a:spcPts val="1248"/>
              </a:spcBef>
              <a:buNone/>
            </a:pPr>
            <a:r>
              <a:rPr lang="en-US" sz="2400" dirty="0" smtClean="0"/>
              <a:t>“I am doing this because I love you as a child of God”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32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32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532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32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32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532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32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32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32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532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32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32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532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532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532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532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532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532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532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532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532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251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Four Essentials for the Lord’s Work</a:t>
            </a:r>
            <a:endParaRPr lang="en-US" sz="3600" dirty="0"/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81038" indent="-681038">
              <a:buNone/>
            </a:pPr>
            <a:r>
              <a:rPr lang="en-US" sz="3200" dirty="0" smtClean="0">
                <a:solidFill>
                  <a:srgbClr val="FFFFFF"/>
                </a:solidFill>
              </a:rPr>
              <a:t>III.  “The Love of Christ Constrains Us…”  (2 Cor. 5:13-15).</a:t>
            </a:r>
          </a:p>
          <a:p>
            <a:pPr indent="-1588">
              <a:spcBef>
                <a:spcPts val="3024"/>
              </a:spcBef>
              <a:buNone/>
            </a:pPr>
            <a:r>
              <a:rPr lang="en-US" dirty="0" smtClean="0"/>
              <a:t>In whatsoever we share with another’s need, </a:t>
            </a:r>
          </a:p>
          <a:p>
            <a:pPr marL="920750" indent="-1588">
              <a:buNone/>
            </a:pPr>
            <a:r>
              <a:rPr lang="en-US" dirty="0" smtClean="0"/>
              <a:t>Not what we give, but what we share, </a:t>
            </a:r>
          </a:p>
          <a:p>
            <a:pPr marL="920750" indent="-1588">
              <a:buNone/>
            </a:pPr>
            <a:r>
              <a:rPr lang="en-US" dirty="0" smtClean="0"/>
              <a:t>For the gift without the giver is bare.</a:t>
            </a:r>
          </a:p>
          <a:p>
            <a:pPr indent="-1588">
              <a:buNone/>
            </a:pPr>
            <a:r>
              <a:rPr lang="en-US" dirty="0" smtClean="0"/>
              <a:t>Who gives himself with his alms feeds three, </a:t>
            </a:r>
          </a:p>
          <a:p>
            <a:pPr marL="920750" indent="-1588">
              <a:buNone/>
            </a:pPr>
            <a:r>
              <a:rPr lang="en-US" dirty="0" smtClean="0"/>
              <a:t>Himself, his hungering neighbor and me.</a:t>
            </a:r>
          </a:p>
          <a:p>
            <a:pPr algn="r">
              <a:spcBef>
                <a:spcPts val="2424"/>
              </a:spcBef>
              <a:buNone/>
            </a:pPr>
            <a:r>
              <a:rPr lang="en-US" sz="2500" dirty="0" smtClean="0">
                <a:latin typeface="Arial (Body)"/>
                <a:cs typeface="Arial (Body)"/>
              </a:rPr>
              <a:t>From </a:t>
            </a:r>
            <a:r>
              <a:rPr lang="en-US" sz="2500" i="1" dirty="0" smtClean="0">
                <a:latin typeface="Arial (Body)"/>
                <a:cs typeface="Arial (Body)"/>
              </a:rPr>
              <a:t>The Vision of Sir </a:t>
            </a:r>
            <a:r>
              <a:rPr lang="en-US" sz="2500" i="1" dirty="0" err="1" smtClean="0">
                <a:latin typeface="Arial (Body)"/>
                <a:cs typeface="Arial (Body)"/>
              </a:rPr>
              <a:t>Launfaul</a:t>
            </a:r>
            <a:endParaRPr lang="en-US" sz="2500" dirty="0" smtClean="0">
              <a:latin typeface="Arial (Body)"/>
              <a:cs typeface="Arial (Body)"/>
            </a:endParaRPr>
          </a:p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32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32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32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32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32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32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532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532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532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532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32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532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532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532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32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532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532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532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251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Four Essentials for the Lord’s Work</a:t>
            </a:r>
            <a:endParaRPr lang="en-US" sz="3600" dirty="0"/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None/>
            </a:pPr>
            <a:r>
              <a:rPr lang="en-US" sz="3000" dirty="0" smtClean="0"/>
              <a:t>IV.  “…If We Do Not Lose Heart” (Gal. 6:7-9) </a:t>
            </a:r>
          </a:p>
          <a:p>
            <a:pPr marL="0" indent="0" algn="ctr">
              <a:spcBef>
                <a:spcPts val="3048"/>
              </a:spcBef>
              <a:buNone/>
            </a:pPr>
            <a:r>
              <a:rPr lang="en-US" i="1" dirty="0" smtClean="0"/>
              <a:t>PERSISTENCE</a:t>
            </a:r>
            <a:endParaRPr lang="en-US" dirty="0" smtClean="0"/>
          </a:p>
          <a:p>
            <a:pPr marL="0" indent="0" algn="ctr">
              <a:spcBef>
                <a:spcPts val="1848"/>
              </a:spcBef>
              <a:buNone/>
            </a:pPr>
            <a:r>
              <a:rPr lang="en-US" dirty="0" smtClean="0"/>
              <a:t>The child of God doesn’t always succeed</a:t>
            </a:r>
          </a:p>
          <a:p>
            <a:pPr marL="0" indent="0" algn="ctr">
              <a:spcBef>
                <a:spcPts val="1848"/>
              </a:spcBef>
              <a:buNone/>
            </a:pPr>
            <a:r>
              <a:rPr lang="en-US" dirty="0" smtClean="0"/>
              <a:t>We are called to keep fighting!</a:t>
            </a:r>
          </a:p>
          <a:p>
            <a:pPr marL="0" indent="0" algn="ctr">
              <a:spcBef>
                <a:spcPts val="1848"/>
              </a:spcBef>
              <a:buNone/>
            </a:pPr>
            <a:r>
              <a:rPr lang="en-US" dirty="0" smtClean="0"/>
              <a:t>Paul’s Advice </a:t>
            </a:r>
          </a:p>
          <a:p>
            <a:pPr marL="0" indent="0" algn="ctr">
              <a:spcBef>
                <a:spcPts val="1848"/>
              </a:spcBef>
              <a:buNone/>
            </a:pPr>
            <a:r>
              <a:rPr lang="en-US" dirty="0" smtClean="0"/>
              <a:t>1 Corinthians 15:58</a:t>
            </a:r>
          </a:p>
          <a:p>
            <a:pPr marL="0" indent="0" algn="ctr">
              <a:spcBef>
                <a:spcPts val="1848"/>
              </a:spcBef>
              <a:buNone/>
            </a:pPr>
            <a:r>
              <a:rPr lang="en-US" dirty="0" smtClean="0"/>
              <a:t>Philippians 3:12-14  </a:t>
            </a:r>
            <a:endParaRPr lang="en-US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32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32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532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32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32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532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32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32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32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532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32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32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532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532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532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532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532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532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532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532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532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251" grpId="0" build="p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NRSTYLE" val="Indezine_SM_Titl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NRSTYLE" val="Indezine_SM_Text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NRSTYLE" val="Indezine_TM_Titl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NRSTYLE" val="Indezine_TM_Text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NRSTYLE" val="Indezine_SM2_Titl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NRSTYLE" val="Indezine_SM2_Text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NRSTYLE" val="Indezine_TM2_Titl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NRSTYLE" val="Indezine_TM2_Text"/>
</p:tagLst>
</file>

<file path=ppt/theme/theme1.xml><?xml version="1.0" encoding="utf-8"?>
<a:theme xmlns:a="http://schemas.openxmlformats.org/drawingml/2006/main" name="ind_0503_slide">
  <a:themeElements>
    <a:clrScheme name="Office Theme 2">
      <a:dk1>
        <a:srgbClr val="000000"/>
      </a:dk1>
      <a:lt1>
        <a:srgbClr val="FFFFFF"/>
      </a:lt1>
      <a:dk2>
        <a:srgbClr val="003300"/>
      </a:dk2>
      <a:lt2>
        <a:srgbClr val="FFFFFF"/>
      </a:lt2>
      <a:accent1>
        <a:srgbClr val="ABD921"/>
      </a:accent1>
      <a:accent2>
        <a:srgbClr val="31C6F7"/>
      </a:accent2>
      <a:accent3>
        <a:srgbClr val="AAADAA"/>
      </a:accent3>
      <a:accent4>
        <a:srgbClr val="DADADA"/>
      </a:accent4>
      <a:accent5>
        <a:srgbClr val="D2E9AB"/>
      </a:accent5>
      <a:accent6>
        <a:srgbClr val="2BB3E0"/>
      </a:accent6>
      <a:hlink>
        <a:srgbClr val="75E075"/>
      </a:hlink>
      <a:folHlink>
        <a:srgbClr val="99C4FF"/>
      </a:folHlink>
    </a:clrScheme>
    <a:fontScheme name="Office Theme">
      <a:majorFont>
        <a:latin typeface="Arial"/>
        <a:ea typeface="Arial"/>
        <a:cs typeface="Arial"/>
      </a:majorFont>
      <a:minorFont>
        <a:latin typeface="Arial"/>
        <a:ea typeface="Arial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3300"/>
        </a:dk2>
        <a:lt2>
          <a:srgbClr val="FFFFFF"/>
        </a:lt2>
        <a:accent1>
          <a:srgbClr val="41D941"/>
        </a:accent1>
        <a:accent2>
          <a:srgbClr val="2ADB7A"/>
        </a:accent2>
        <a:accent3>
          <a:srgbClr val="AAADAA"/>
        </a:accent3>
        <a:accent4>
          <a:srgbClr val="DADADA"/>
        </a:accent4>
        <a:accent5>
          <a:srgbClr val="B0E9B0"/>
        </a:accent5>
        <a:accent6>
          <a:srgbClr val="25C66E"/>
        </a:accent6>
        <a:hlink>
          <a:srgbClr val="7EE689"/>
        </a:hlink>
        <a:folHlink>
          <a:srgbClr val="6FEDB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3300"/>
        </a:dk2>
        <a:lt2>
          <a:srgbClr val="FFFFFF"/>
        </a:lt2>
        <a:accent1>
          <a:srgbClr val="ABD921"/>
        </a:accent1>
        <a:accent2>
          <a:srgbClr val="31C6F7"/>
        </a:accent2>
        <a:accent3>
          <a:srgbClr val="AAADAA"/>
        </a:accent3>
        <a:accent4>
          <a:srgbClr val="DADADA"/>
        </a:accent4>
        <a:accent5>
          <a:srgbClr val="D2E9AB"/>
        </a:accent5>
        <a:accent6>
          <a:srgbClr val="2BB3E0"/>
        </a:accent6>
        <a:hlink>
          <a:srgbClr val="75E075"/>
        </a:hlink>
        <a:folHlink>
          <a:srgbClr val="99C4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FF"/>
        </a:lt1>
        <a:dk2>
          <a:srgbClr val="003300"/>
        </a:dk2>
        <a:lt2>
          <a:srgbClr val="FFFFFF"/>
        </a:lt2>
        <a:accent1>
          <a:srgbClr val="F7A1D3"/>
        </a:accent1>
        <a:accent2>
          <a:srgbClr val="6CD96C"/>
        </a:accent2>
        <a:accent3>
          <a:srgbClr val="AAADAA"/>
        </a:accent3>
        <a:accent4>
          <a:srgbClr val="DADADA"/>
        </a:accent4>
        <a:accent5>
          <a:srgbClr val="FACDE6"/>
        </a:accent5>
        <a:accent6>
          <a:srgbClr val="61C461"/>
        </a:accent6>
        <a:hlink>
          <a:srgbClr val="E6B2FF"/>
        </a:hlink>
        <a:folHlink>
          <a:srgbClr val="FFC2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3300"/>
        </a:dk2>
        <a:lt2>
          <a:srgbClr val="FFFFFF"/>
        </a:lt2>
        <a:accent1>
          <a:srgbClr val="EDC72F"/>
        </a:accent1>
        <a:accent2>
          <a:srgbClr val="C8BDFF"/>
        </a:accent2>
        <a:accent3>
          <a:srgbClr val="AAADAA"/>
        </a:accent3>
        <a:accent4>
          <a:srgbClr val="DADADA"/>
        </a:accent4>
        <a:accent5>
          <a:srgbClr val="F4E0AD"/>
        </a:accent5>
        <a:accent6>
          <a:srgbClr val="B5ABE7"/>
        </a:accent6>
        <a:hlink>
          <a:srgbClr val="75E075"/>
        </a:hlink>
        <a:folHlink>
          <a:srgbClr val="F7BABA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41D941"/>
        </a:accent1>
        <a:accent2>
          <a:srgbClr val="2ADB7A"/>
        </a:accent2>
        <a:accent3>
          <a:srgbClr val="FFFFFF"/>
        </a:accent3>
        <a:accent4>
          <a:srgbClr val="000000"/>
        </a:accent4>
        <a:accent5>
          <a:srgbClr val="B0E9B0"/>
        </a:accent5>
        <a:accent6>
          <a:srgbClr val="25C66E"/>
        </a:accent6>
        <a:hlink>
          <a:srgbClr val="7EE689"/>
        </a:hlink>
        <a:folHlink>
          <a:srgbClr val="6FEDB4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ABD921"/>
        </a:accent1>
        <a:accent2>
          <a:srgbClr val="31C6F7"/>
        </a:accent2>
        <a:accent3>
          <a:srgbClr val="FFFFFF"/>
        </a:accent3>
        <a:accent4>
          <a:srgbClr val="000000"/>
        </a:accent4>
        <a:accent5>
          <a:srgbClr val="D2E9AB"/>
        </a:accent5>
        <a:accent6>
          <a:srgbClr val="2BB3E0"/>
        </a:accent6>
        <a:hlink>
          <a:srgbClr val="75E075"/>
        </a:hlink>
        <a:folHlink>
          <a:srgbClr val="99C4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F7A1D3"/>
        </a:accent1>
        <a:accent2>
          <a:srgbClr val="6CD96C"/>
        </a:accent2>
        <a:accent3>
          <a:srgbClr val="FFFFFF"/>
        </a:accent3>
        <a:accent4>
          <a:srgbClr val="000000"/>
        </a:accent4>
        <a:accent5>
          <a:srgbClr val="FACDE6"/>
        </a:accent5>
        <a:accent6>
          <a:srgbClr val="61C461"/>
        </a:accent6>
        <a:hlink>
          <a:srgbClr val="E6B2FF"/>
        </a:hlink>
        <a:folHlink>
          <a:srgbClr val="FFC2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8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EDC72F"/>
        </a:accent1>
        <a:accent2>
          <a:srgbClr val="C8BDFF"/>
        </a:accent2>
        <a:accent3>
          <a:srgbClr val="FFFFFF"/>
        </a:accent3>
        <a:accent4>
          <a:srgbClr val="000000"/>
        </a:accent4>
        <a:accent5>
          <a:srgbClr val="F4E0AD"/>
        </a:accent5>
        <a:accent6>
          <a:srgbClr val="B5ABE7"/>
        </a:accent6>
        <a:hlink>
          <a:srgbClr val="75E075"/>
        </a:hlink>
        <a:folHlink>
          <a:srgbClr val="F7BAB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Default Design">
  <a:themeElements>
    <a:clrScheme name="1_Default Design 2">
      <a:dk1>
        <a:srgbClr val="000000"/>
      </a:dk1>
      <a:lt1>
        <a:srgbClr val="FFFFFF"/>
      </a:lt1>
      <a:dk2>
        <a:srgbClr val="003300"/>
      </a:dk2>
      <a:lt2>
        <a:srgbClr val="FFFFFF"/>
      </a:lt2>
      <a:accent1>
        <a:srgbClr val="ABD921"/>
      </a:accent1>
      <a:accent2>
        <a:srgbClr val="31C6F7"/>
      </a:accent2>
      <a:accent3>
        <a:srgbClr val="AAADAA"/>
      </a:accent3>
      <a:accent4>
        <a:srgbClr val="DADADA"/>
      </a:accent4>
      <a:accent5>
        <a:srgbClr val="D2E9AB"/>
      </a:accent5>
      <a:accent6>
        <a:srgbClr val="2BB3E0"/>
      </a:accent6>
      <a:hlink>
        <a:srgbClr val="75E075"/>
      </a:hlink>
      <a:folHlink>
        <a:srgbClr val="99C4FF"/>
      </a:folHlink>
    </a:clrScheme>
    <a:fontScheme name="1_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1_Default Design 1">
        <a:dk1>
          <a:srgbClr val="000000"/>
        </a:dk1>
        <a:lt1>
          <a:srgbClr val="FFFFFF"/>
        </a:lt1>
        <a:dk2>
          <a:srgbClr val="003300"/>
        </a:dk2>
        <a:lt2>
          <a:srgbClr val="FFFFFF"/>
        </a:lt2>
        <a:accent1>
          <a:srgbClr val="41D941"/>
        </a:accent1>
        <a:accent2>
          <a:srgbClr val="2ADB7A"/>
        </a:accent2>
        <a:accent3>
          <a:srgbClr val="AAADAA"/>
        </a:accent3>
        <a:accent4>
          <a:srgbClr val="DADADA"/>
        </a:accent4>
        <a:accent5>
          <a:srgbClr val="B0E9B0"/>
        </a:accent5>
        <a:accent6>
          <a:srgbClr val="25C66E"/>
        </a:accent6>
        <a:hlink>
          <a:srgbClr val="7EE689"/>
        </a:hlink>
        <a:folHlink>
          <a:srgbClr val="6FEDB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2">
        <a:dk1>
          <a:srgbClr val="000000"/>
        </a:dk1>
        <a:lt1>
          <a:srgbClr val="FFFFFF"/>
        </a:lt1>
        <a:dk2>
          <a:srgbClr val="003300"/>
        </a:dk2>
        <a:lt2>
          <a:srgbClr val="FFFFFF"/>
        </a:lt2>
        <a:accent1>
          <a:srgbClr val="ABD921"/>
        </a:accent1>
        <a:accent2>
          <a:srgbClr val="31C6F7"/>
        </a:accent2>
        <a:accent3>
          <a:srgbClr val="AAADAA"/>
        </a:accent3>
        <a:accent4>
          <a:srgbClr val="DADADA"/>
        </a:accent4>
        <a:accent5>
          <a:srgbClr val="D2E9AB"/>
        </a:accent5>
        <a:accent6>
          <a:srgbClr val="2BB3E0"/>
        </a:accent6>
        <a:hlink>
          <a:srgbClr val="75E075"/>
        </a:hlink>
        <a:folHlink>
          <a:srgbClr val="99C4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3">
        <a:dk1>
          <a:srgbClr val="000000"/>
        </a:dk1>
        <a:lt1>
          <a:srgbClr val="FFFFFF"/>
        </a:lt1>
        <a:dk2>
          <a:srgbClr val="003300"/>
        </a:dk2>
        <a:lt2>
          <a:srgbClr val="FFFFFF"/>
        </a:lt2>
        <a:accent1>
          <a:srgbClr val="F7A1D3"/>
        </a:accent1>
        <a:accent2>
          <a:srgbClr val="6CD96C"/>
        </a:accent2>
        <a:accent3>
          <a:srgbClr val="AAADAA"/>
        </a:accent3>
        <a:accent4>
          <a:srgbClr val="DADADA"/>
        </a:accent4>
        <a:accent5>
          <a:srgbClr val="FACDE6"/>
        </a:accent5>
        <a:accent6>
          <a:srgbClr val="61C461"/>
        </a:accent6>
        <a:hlink>
          <a:srgbClr val="E6B2FF"/>
        </a:hlink>
        <a:folHlink>
          <a:srgbClr val="FFC2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4">
        <a:dk1>
          <a:srgbClr val="000000"/>
        </a:dk1>
        <a:lt1>
          <a:srgbClr val="FFFFFF"/>
        </a:lt1>
        <a:dk2>
          <a:srgbClr val="003300"/>
        </a:dk2>
        <a:lt2>
          <a:srgbClr val="FFFFFF"/>
        </a:lt2>
        <a:accent1>
          <a:srgbClr val="EDC72F"/>
        </a:accent1>
        <a:accent2>
          <a:srgbClr val="C8BDFF"/>
        </a:accent2>
        <a:accent3>
          <a:srgbClr val="AAADAA"/>
        </a:accent3>
        <a:accent4>
          <a:srgbClr val="DADADA"/>
        </a:accent4>
        <a:accent5>
          <a:srgbClr val="F4E0AD"/>
        </a:accent5>
        <a:accent6>
          <a:srgbClr val="B5ABE7"/>
        </a:accent6>
        <a:hlink>
          <a:srgbClr val="75E075"/>
        </a:hlink>
        <a:folHlink>
          <a:srgbClr val="F7BABA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5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41D941"/>
        </a:accent1>
        <a:accent2>
          <a:srgbClr val="2ADB7A"/>
        </a:accent2>
        <a:accent3>
          <a:srgbClr val="FFFFFF"/>
        </a:accent3>
        <a:accent4>
          <a:srgbClr val="000000"/>
        </a:accent4>
        <a:accent5>
          <a:srgbClr val="B0E9B0"/>
        </a:accent5>
        <a:accent6>
          <a:srgbClr val="25C66E"/>
        </a:accent6>
        <a:hlink>
          <a:srgbClr val="7EE689"/>
        </a:hlink>
        <a:folHlink>
          <a:srgbClr val="6FEDB4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6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ABD921"/>
        </a:accent1>
        <a:accent2>
          <a:srgbClr val="31C6F7"/>
        </a:accent2>
        <a:accent3>
          <a:srgbClr val="FFFFFF"/>
        </a:accent3>
        <a:accent4>
          <a:srgbClr val="000000"/>
        </a:accent4>
        <a:accent5>
          <a:srgbClr val="D2E9AB"/>
        </a:accent5>
        <a:accent6>
          <a:srgbClr val="2BB3E0"/>
        </a:accent6>
        <a:hlink>
          <a:srgbClr val="75E075"/>
        </a:hlink>
        <a:folHlink>
          <a:srgbClr val="99C4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7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F7A1D3"/>
        </a:accent1>
        <a:accent2>
          <a:srgbClr val="6CD96C"/>
        </a:accent2>
        <a:accent3>
          <a:srgbClr val="FFFFFF"/>
        </a:accent3>
        <a:accent4>
          <a:srgbClr val="000000"/>
        </a:accent4>
        <a:accent5>
          <a:srgbClr val="FACDE6"/>
        </a:accent5>
        <a:accent6>
          <a:srgbClr val="61C461"/>
        </a:accent6>
        <a:hlink>
          <a:srgbClr val="E6B2FF"/>
        </a:hlink>
        <a:folHlink>
          <a:srgbClr val="FFC2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8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EDC72F"/>
        </a:accent1>
        <a:accent2>
          <a:srgbClr val="C8BDFF"/>
        </a:accent2>
        <a:accent3>
          <a:srgbClr val="FFFFFF"/>
        </a:accent3>
        <a:accent4>
          <a:srgbClr val="000000"/>
        </a:accent4>
        <a:accent5>
          <a:srgbClr val="F4E0AD"/>
        </a:accent5>
        <a:accent6>
          <a:srgbClr val="B5ABE7"/>
        </a:accent6>
        <a:hlink>
          <a:srgbClr val="75E075"/>
        </a:hlink>
        <a:folHlink>
          <a:srgbClr val="F7BAB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ind_0503_slide.pot</Template>
  <TotalTime>64</TotalTime>
  <Words>480</Words>
  <Application>Microsoft Office PowerPoint</Application>
  <PresentationFormat>On-screen Show (4:3)</PresentationFormat>
  <Paragraphs>64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Arial (Body)</vt:lpstr>
      <vt:lpstr>ＭＳ Ｐゴシック</vt:lpstr>
      <vt:lpstr>ind_0503_slide</vt:lpstr>
      <vt:lpstr>1_Default Design</vt:lpstr>
      <vt:lpstr>Four Essentials for the Lord’s Work</vt:lpstr>
      <vt:lpstr>Four Essentials for the Lord’s Work</vt:lpstr>
      <vt:lpstr>Four Essentials for the Lord’s Work</vt:lpstr>
      <vt:lpstr>Four Essentials for the Lord’s Work</vt:lpstr>
      <vt:lpstr>Four Essentials for the Lord’s Work</vt:lpstr>
      <vt:lpstr>Four Essentials for the Lord’s Work</vt:lpstr>
      <vt:lpstr>Four Essentials for the Lord’s Work</vt:lpstr>
      <vt:lpstr>Four Essentials for the Lord’s Work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Kyle Pope</dc:creator>
  <cp:lastModifiedBy>Kyle Pope</cp:lastModifiedBy>
  <cp:revision>9</cp:revision>
  <dcterms:created xsi:type="dcterms:W3CDTF">2014-03-08T20:06:48Z</dcterms:created>
  <dcterms:modified xsi:type="dcterms:W3CDTF">2014-03-17T23:19:46Z</dcterms:modified>
</cp:coreProperties>
</file>