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0" r:id="rId1"/>
  </p:sldMasterIdLst>
  <p:notesMasterIdLst>
    <p:notesMasterId r:id="rId8"/>
  </p:notesMasterIdLst>
  <p:handoutMasterIdLst>
    <p:handoutMasterId r:id="rId9"/>
  </p:handoutMasterIdLst>
  <p:sldIdLst>
    <p:sldId id="264" r:id="rId2"/>
    <p:sldId id="275" r:id="rId3"/>
    <p:sldId id="285" r:id="rId4"/>
    <p:sldId id="286" r:id="rId5"/>
    <p:sldId id="287" r:id="rId6"/>
    <p:sldId id="28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2062770-AEB8-6C48-ABD0-F0C2728FD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011CB43-E515-2D47-89C4-37E591487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B824F13-9FC2-5C4D-89F8-83F62E25583A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21A9BB-D17E-1145-9127-1299CC0C7E5B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F7EE24-03C4-574A-89EA-8AF6EF95D45A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3AF666-BE36-9C43-B1D0-90B268BE23C8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DAA298-4FE2-2D49-BCD6-2BB2DFD44160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152B401-C1F6-3242-A014-F5A58E0C7B43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hidden">
          <a:xfrm>
            <a:off x="0" y="1843088"/>
            <a:ext cx="885825" cy="5014912"/>
          </a:xfrm>
          <a:custGeom>
            <a:avLst/>
            <a:gdLst>
              <a:gd name="T0" fmla="*/ 0 w 556"/>
              <a:gd name="T1" fmla="*/ 0 h 3159"/>
              <a:gd name="T2" fmla="*/ 0 w 556"/>
              <a:gd name="T3" fmla="*/ 3159 h 3159"/>
              <a:gd name="T4" fmla="*/ 566 w 556"/>
              <a:gd name="T5" fmla="*/ 3159 h 3159"/>
              <a:gd name="T6" fmla="*/ 566 w 556"/>
              <a:gd name="T7" fmla="*/ 0 h 3159"/>
              <a:gd name="T8" fmla="*/ 0 w 556"/>
              <a:gd name="T9" fmla="*/ 0 h 3159"/>
              <a:gd name="T10" fmla="*/ 0 w 556"/>
              <a:gd name="T11" fmla="*/ 0 h 315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604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04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1FA80-C9C2-6E46-B996-848CEDC2B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367F4-C61F-0243-B81A-FD3982CD4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22B06-8AA2-334A-A924-859ADEABC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BA814-A951-3D4B-9018-804B764A1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2ACD6-FD1F-BD41-A37F-9F3DA61C5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FD743-DB60-664E-A923-033AA1DA2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028C1-1608-7745-B166-B817A93BB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94E34-A731-6549-9D92-04DB9C544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464AB-F611-9D4F-A376-4A04EA285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83328-B4D6-534D-A125-74011098A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0EE44-C8A1-874C-8F8B-E87452BBD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833563"/>
            <a:ext cx="9140825" cy="5024437"/>
            <a:chOff x="0" y="1155"/>
            <a:chExt cx="5758" cy="3165"/>
          </a:xfrm>
        </p:grpSpPr>
        <p:sp>
          <p:nvSpPr>
            <p:cNvPr id="1033" name="Freeform 4"/>
            <p:cNvSpPr>
              <a:spLocks/>
            </p:cNvSpPr>
            <p:nvPr userDrawn="1"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6 w 556"/>
                <a:gd name="T5" fmla="*/ 3159 h 3159"/>
                <a:gd name="T6" fmla="*/ 56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" name="Group 5"/>
            <p:cNvGrpSpPr>
              <a:grpSpLocks/>
            </p:cNvGrpSpPr>
            <p:nvPr userDrawn="1"/>
          </p:nvGrpSpPr>
          <p:grpSpPr bwMode="auto">
            <a:xfrm>
              <a:off x="767" y="1155"/>
              <a:ext cx="4991" cy="12"/>
              <a:chOff x="767" y="1155"/>
              <a:chExt cx="4991" cy="12"/>
            </a:xfrm>
          </p:grpSpPr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9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99 w 4724"/>
                  <a:gd name="T7" fmla="*/ 12 h 12"/>
                  <a:gd name="T8" fmla="*/ 4799 w 4724"/>
                  <a:gd name="T9" fmla="*/ 0 h 12"/>
                  <a:gd name="T10" fmla="*/ 479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6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6 w 251"/>
                  <a:gd name="T7" fmla="*/ 12 h 12"/>
                  <a:gd name="T8" fmla="*/ 256 w 251"/>
                  <a:gd name="T9" fmla="*/ 0 h 12"/>
                  <a:gd name="T10" fmla="*/ 256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94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94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94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4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4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370CA31-30F4-8A45-9002-6C4CAA094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7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04800"/>
            <a:ext cx="6553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6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  <a:cs typeface="+mj-cs"/>
              </a:rPr>
              <a:t>Jesus’ Invitation</a:t>
            </a:r>
          </a:p>
        </p:txBody>
      </p:sp>
      <p:sp>
        <p:nvSpPr>
          <p:cNvPr id="983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5257800"/>
            <a:ext cx="71628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dirty="0" smtClean="0">
                <a:effectLst/>
                <a:latin typeface="Arial"/>
                <a:cs typeface="+mn-cs"/>
              </a:rPr>
              <a:t>“</a:t>
            </a:r>
            <a:r>
              <a:rPr lang="en-US" altLang="ja-JP" dirty="0" smtClean="0">
                <a:effectLst/>
                <a:latin typeface="Arial"/>
                <a:cs typeface="+mn-cs"/>
              </a:rPr>
              <a:t>Come to Me...I will give you rest</a:t>
            </a:r>
            <a:r>
              <a:rPr lang="ja-JP" altLang="en-US" dirty="0" smtClean="0">
                <a:effectLst/>
                <a:latin typeface="Arial"/>
                <a:cs typeface="+mn-cs"/>
              </a:rPr>
              <a:t>”</a:t>
            </a:r>
            <a:endParaRPr lang="en-US" dirty="0" smtClean="0">
              <a:effectLst/>
              <a:cs typeface="+mn-cs"/>
            </a:endParaRPr>
          </a:p>
          <a:p>
            <a:pPr algn="ctr"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  <a:effectLst/>
                <a:cs typeface="+mn-cs"/>
              </a:rPr>
              <a:t>(Matthew 11:28-30)</a:t>
            </a:r>
          </a:p>
        </p:txBody>
      </p:sp>
      <p:pic>
        <p:nvPicPr>
          <p:cNvPr id="15363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1336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8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8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286000"/>
            <a:ext cx="7620000" cy="3352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charset="2"/>
              <a:buNone/>
              <a:tabLst>
                <a:tab pos="225425" algn="l"/>
              </a:tabLst>
            </a:pPr>
            <a:r>
              <a:rPr lang="en-US">
                <a:solidFill>
                  <a:srgbClr val="FFFF00"/>
                </a:solidFill>
                <a:effectLst/>
                <a:cs typeface="ＭＳ Ｐゴシック" charset="-128"/>
              </a:rPr>
              <a:t>Jesus speaks to those burdened...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By the guilt of sin</a:t>
            </a:r>
            <a:r>
              <a:rPr lang="en-US" smtClean="0">
                <a:effectLst/>
              </a:rPr>
              <a:t>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(Rom. </a:t>
            </a:r>
            <a:r>
              <a:rPr lang="en-US" sz="2400">
                <a:solidFill>
                  <a:srgbClr val="FFFF00"/>
                </a:solidFill>
                <a:effectLst/>
              </a:rPr>
              <a:t>3:23;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James </a:t>
            </a:r>
            <a:r>
              <a:rPr lang="en-US" sz="2400">
                <a:solidFill>
                  <a:srgbClr val="FFFF00"/>
                </a:solidFill>
                <a:effectLst/>
              </a:rPr>
              <a:t>2: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10).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By the effects of sin</a:t>
            </a:r>
            <a:r>
              <a:rPr lang="en-US" smtClean="0">
                <a:effectLst/>
              </a:rPr>
              <a:t>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(Isa </a:t>
            </a:r>
            <a:r>
              <a:rPr lang="en-US" sz="2400">
                <a:solidFill>
                  <a:srgbClr val="FFFF00"/>
                </a:solidFill>
                <a:effectLst/>
              </a:rPr>
              <a:t>48:22; 59:1-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2).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By</a:t>
            </a:r>
            <a:r>
              <a:rPr lang="en-US" smtClean="0">
                <a:effectLst/>
              </a:rPr>
              <a:t> enslavement to sin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(Titus 3:3; John </a:t>
            </a:r>
            <a:r>
              <a:rPr lang="en-US" sz="2400">
                <a:solidFill>
                  <a:srgbClr val="FFFF00"/>
                </a:solidFill>
                <a:effectLst/>
              </a:rPr>
              <a:t>8: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34).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By the</a:t>
            </a:r>
            <a:r>
              <a:rPr lang="en-US" smtClean="0">
                <a:effectLst/>
              </a:rPr>
              <a:t> penalty </a:t>
            </a:r>
            <a:r>
              <a:rPr lang="en-US">
                <a:effectLst/>
              </a:rPr>
              <a:t>of sin</a:t>
            </a:r>
            <a:r>
              <a:rPr lang="en-US" smtClean="0">
                <a:effectLst/>
              </a:rPr>
              <a:t>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(Rom. </a:t>
            </a:r>
            <a:r>
              <a:rPr lang="en-US" sz="2400">
                <a:solidFill>
                  <a:srgbClr val="FFFF00"/>
                </a:solidFill>
                <a:effectLst/>
              </a:rPr>
              <a:t>6:23;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Rev. </a:t>
            </a:r>
            <a:r>
              <a:rPr lang="en-US" sz="2400">
                <a:solidFill>
                  <a:srgbClr val="FFFF00"/>
                </a:solidFill>
                <a:effectLst/>
              </a:rPr>
              <a:t>21: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8).</a:t>
            </a:r>
            <a:endParaRPr lang="en-US">
              <a:solidFill>
                <a:srgbClr val="FFFF00"/>
              </a:solidFill>
              <a:effectLst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7315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 eaLnBrk="1" hangingPunct="1">
              <a:defRPr/>
            </a:pPr>
            <a:r>
              <a:rPr lang="en-US" sz="5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</a:rPr>
              <a:t>Jesus’ Invitation</a:t>
            </a:r>
            <a:endParaRPr lang="en-US" sz="5000" b="0" dirty="0">
              <a:solidFill>
                <a:srgbClr val="FFFF00"/>
              </a:solidFill>
              <a:effectLst/>
              <a:cs typeface="ＭＳ Ｐゴシック" charset="-128"/>
            </a:endParaRPr>
          </a:p>
        </p:txBody>
      </p:sp>
      <p:pic>
        <p:nvPicPr>
          <p:cNvPr id="17411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90600" y="5638800"/>
            <a:ext cx="779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ts val="1800"/>
              </a:spcBef>
            </a:pPr>
            <a:r>
              <a:rPr lang="ja-JP" altLang="en-US" sz="2400" i="1"/>
              <a:t>“</a:t>
            </a:r>
            <a:r>
              <a:rPr lang="en-US" altLang="ja-JP" sz="2400" i="1"/>
              <a:t>Come to Me, all you who labor and are heavy laden...</a:t>
            </a:r>
            <a:r>
              <a:rPr lang="ja-JP" altLang="en-US" sz="2400" i="1"/>
              <a:t>”</a:t>
            </a:r>
            <a:endParaRPr lang="en-US" sz="2400" i="1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620000" cy="3810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charset="2"/>
              <a:buNone/>
              <a:tabLst>
                <a:tab pos="225425" algn="l"/>
              </a:tabLst>
            </a:pPr>
            <a:r>
              <a:rPr lang="en-US">
                <a:solidFill>
                  <a:srgbClr val="FFFF00"/>
                </a:solidFill>
                <a:effectLst/>
                <a:cs typeface="ＭＳ Ｐゴシック" charset="-128"/>
              </a:rPr>
              <a:t>Jesus offers rest for</a:t>
            </a:r>
            <a:r>
              <a:rPr lang="en-US" smtClean="0">
                <a:solidFill>
                  <a:srgbClr val="FFFF00"/>
                </a:solidFill>
                <a:effectLst/>
                <a:cs typeface="ＭＳ Ｐゴシック" charset="-128"/>
              </a:rPr>
              <a:t> the soul.</a:t>
            </a:r>
            <a:r>
              <a:rPr lang="en-US">
                <a:solidFill>
                  <a:srgbClr val="FFFF00"/>
                </a:solidFill>
                <a:effectLst/>
                <a:cs typeface="ＭＳ Ｐゴシック" charset="-128"/>
              </a:rPr>
              <a:t>..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From the guilt of sin</a:t>
            </a:r>
            <a:r>
              <a:rPr lang="en-US" smtClean="0">
                <a:effectLst/>
              </a:rPr>
              <a:t>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(John </a:t>
            </a:r>
            <a:r>
              <a:rPr lang="en-US" sz="2400">
                <a:solidFill>
                  <a:srgbClr val="FFFF00"/>
                </a:solidFill>
                <a:effectLst/>
              </a:rPr>
              <a:t>1:29; 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Rom. </a:t>
            </a:r>
            <a:r>
              <a:rPr lang="en-US" sz="2400">
                <a:solidFill>
                  <a:srgbClr val="FFFF00"/>
                </a:solidFill>
                <a:effectLst/>
              </a:rPr>
              <a:t>5:8-</a:t>
            </a:r>
            <a:r>
              <a:rPr lang="en-US" sz="2400" smtClean="0">
                <a:solidFill>
                  <a:srgbClr val="FFFF00"/>
                </a:solidFill>
                <a:effectLst/>
              </a:rPr>
              <a:t>9).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From the effects of sin</a:t>
            </a:r>
            <a:endParaRPr lang="en-US" smtClean="0">
              <a:effectLst/>
            </a:endParaRPr>
          </a:p>
          <a:p>
            <a:pPr marL="857250" lvl="2" indent="-45720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 sz="2800" smtClean="0">
                <a:effectLst/>
              </a:rPr>
              <a:t>Despair to </a:t>
            </a:r>
            <a:r>
              <a:rPr lang="en-US" sz="2800">
                <a:effectLst/>
              </a:rPr>
              <a:t>hope </a:t>
            </a:r>
            <a:r>
              <a:rPr lang="en-US" sz="2800" smtClean="0">
                <a:effectLst/>
              </a:rPr>
              <a:t> </a:t>
            </a:r>
            <a:r>
              <a:rPr lang="en-US" smtClean="0">
                <a:solidFill>
                  <a:srgbClr val="FFFF00"/>
                </a:solidFill>
                <a:effectLst/>
              </a:rPr>
              <a:t>(John </a:t>
            </a:r>
            <a:r>
              <a:rPr lang="en-US">
                <a:solidFill>
                  <a:srgbClr val="FFFF00"/>
                </a:solidFill>
                <a:effectLst/>
              </a:rPr>
              <a:t>11:25; </a:t>
            </a:r>
            <a:r>
              <a:rPr lang="en-US" smtClean="0">
                <a:solidFill>
                  <a:srgbClr val="FFFF00"/>
                </a:solidFill>
                <a:effectLst/>
              </a:rPr>
              <a:t>Rev. </a:t>
            </a:r>
            <a:r>
              <a:rPr lang="en-US">
                <a:solidFill>
                  <a:srgbClr val="FFFF00"/>
                </a:solidFill>
                <a:effectLst/>
              </a:rPr>
              <a:t>14:</a:t>
            </a:r>
            <a:r>
              <a:rPr lang="en-US" smtClean="0">
                <a:solidFill>
                  <a:srgbClr val="FFFF00"/>
                </a:solidFill>
                <a:effectLst/>
              </a:rPr>
              <a:t>13).</a:t>
            </a:r>
            <a:endParaRPr lang="en-US" sz="2800" smtClean="0">
              <a:solidFill>
                <a:srgbClr val="FFFF00"/>
              </a:solidFill>
              <a:effectLst/>
            </a:endParaRPr>
          </a:p>
          <a:p>
            <a:pPr marL="857250" lvl="2" indent="-45720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 sz="2800">
                <a:effectLst/>
              </a:rPr>
              <a:t>Anxiety</a:t>
            </a:r>
            <a:r>
              <a:rPr lang="en-US" sz="2800" smtClean="0">
                <a:effectLst/>
              </a:rPr>
              <a:t> to </a:t>
            </a:r>
            <a:r>
              <a:rPr lang="en-US" sz="2800">
                <a:effectLst/>
              </a:rPr>
              <a:t>peace </a:t>
            </a:r>
            <a:r>
              <a:rPr lang="en-US" sz="2800" smtClean="0">
                <a:effectLst/>
              </a:rPr>
              <a:t> </a:t>
            </a:r>
            <a:r>
              <a:rPr lang="en-US" smtClean="0">
                <a:solidFill>
                  <a:srgbClr val="FFFF00"/>
                </a:solidFill>
                <a:effectLst/>
              </a:rPr>
              <a:t>(John </a:t>
            </a:r>
            <a:r>
              <a:rPr lang="en-US">
                <a:solidFill>
                  <a:srgbClr val="FFFF00"/>
                </a:solidFill>
                <a:effectLst/>
              </a:rPr>
              <a:t>14:</a:t>
            </a:r>
            <a:r>
              <a:rPr lang="en-US" smtClean="0">
                <a:solidFill>
                  <a:srgbClr val="FFFF00"/>
                </a:solidFill>
                <a:effectLst/>
              </a:rPr>
              <a:t>27).</a:t>
            </a:r>
            <a:endParaRPr lang="en-US" sz="2800" smtClean="0">
              <a:solidFill>
                <a:srgbClr val="FFFF00"/>
              </a:solidFill>
              <a:effectLst/>
            </a:endParaRPr>
          </a:p>
          <a:p>
            <a:pPr marL="857250" lvl="2" indent="-45720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 sz="2800">
                <a:effectLst/>
              </a:rPr>
              <a:t>Fear</a:t>
            </a:r>
            <a:r>
              <a:rPr lang="en-US" sz="2800" smtClean="0">
                <a:effectLst/>
              </a:rPr>
              <a:t> to </a:t>
            </a:r>
            <a:r>
              <a:rPr lang="en-US" sz="2800">
                <a:effectLst/>
              </a:rPr>
              <a:t>love </a:t>
            </a:r>
            <a:r>
              <a:rPr lang="en-US" sz="2800" smtClean="0">
                <a:effectLst/>
              </a:rPr>
              <a:t> </a:t>
            </a:r>
            <a:r>
              <a:rPr lang="en-US" smtClean="0">
                <a:solidFill>
                  <a:srgbClr val="FFFF00"/>
                </a:solidFill>
                <a:effectLst/>
              </a:rPr>
              <a:t>(Heb. 2:14-15; 1 John </a:t>
            </a:r>
            <a:r>
              <a:rPr lang="en-US">
                <a:solidFill>
                  <a:srgbClr val="FFFF00"/>
                </a:solidFill>
                <a:effectLst/>
              </a:rPr>
              <a:t>4:</a:t>
            </a:r>
            <a:r>
              <a:rPr lang="en-US" smtClean="0">
                <a:solidFill>
                  <a:srgbClr val="FFFF00"/>
                </a:solidFill>
                <a:effectLst/>
              </a:rPr>
              <a:t>18).</a:t>
            </a:r>
            <a:endParaRPr lang="en-US" sz="3200" smtClean="0">
              <a:solidFill>
                <a:srgbClr val="FFFF00"/>
              </a:solidFill>
              <a:effectLst/>
            </a:endParaRPr>
          </a:p>
        </p:txBody>
      </p:sp>
      <p:pic>
        <p:nvPicPr>
          <p:cNvPr id="20483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43000" y="6019800"/>
            <a:ext cx="7643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ts val="1800"/>
              </a:spcBef>
            </a:pPr>
            <a:r>
              <a:rPr lang="ja-JP" altLang="en-US" sz="2400" i="1">
                <a:solidFill>
                  <a:srgbClr val="FFFFFF"/>
                </a:solidFill>
              </a:rPr>
              <a:t>“</a:t>
            </a:r>
            <a:r>
              <a:rPr lang="en-US" altLang="ja-JP" sz="2400" i="1">
                <a:solidFill>
                  <a:srgbClr val="FFFFFF"/>
                </a:solidFill>
              </a:rPr>
              <a:t>I will give you rest...you will find rest for your souls</a:t>
            </a:r>
            <a:r>
              <a:rPr lang="ja-JP" altLang="en-US" sz="2400" i="1">
                <a:solidFill>
                  <a:srgbClr val="FFFFFF"/>
                </a:solidFill>
              </a:rPr>
              <a:t>”</a:t>
            </a:r>
            <a:endParaRPr lang="en-US" sz="2400" i="1">
              <a:solidFill>
                <a:srgbClr val="FFFFFF"/>
              </a:solidFill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7315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 eaLnBrk="1" hangingPunct="1">
              <a:defRPr/>
            </a:pPr>
            <a:r>
              <a:rPr lang="en-US" sz="5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</a:rPr>
              <a:t>Jesus’ Invitation</a:t>
            </a:r>
            <a:endParaRPr lang="en-US" sz="5000" b="0" dirty="0">
              <a:solidFill>
                <a:srgbClr val="FFFF00"/>
              </a:solidFill>
              <a:effectLst/>
              <a:cs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514600"/>
            <a:ext cx="7620000" cy="27432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tabLst>
                <a:tab pos="225425" algn="l"/>
              </a:tabLst>
              <a:defRPr/>
            </a:pPr>
            <a:r>
              <a:rPr lang="en-US" dirty="0" smtClean="0">
                <a:solidFill>
                  <a:srgbClr val="FFFF00"/>
                </a:solidFill>
                <a:effectLst/>
                <a:cs typeface="+mn-cs"/>
              </a:rPr>
              <a:t>This invitation requires action...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dirty="0" smtClean="0">
                <a:effectLst/>
              </a:rPr>
              <a:t>“Come to Me...”</a:t>
            </a:r>
            <a:endParaRPr lang="en-US" sz="2400" dirty="0" smtClean="0">
              <a:solidFill>
                <a:srgbClr val="FFFF00"/>
              </a:solidFill>
              <a:effectLst/>
            </a:endParaRPr>
          </a:p>
          <a:p>
            <a:pPr marL="0" lvl="1" indent="463550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dirty="0" smtClean="0">
                <a:effectLst/>
              </a:rPr>
              <a:t>“Take My yoke upon you”</a:t>
            </a:r>
            <a:endParaRPr lang="en-US" sz="2400" dirty="0" smtClean="0">
              <a:solidFill>
                <a:srgbClr val="FFFF00"/>
              </a:solidFill>
              <a:effectLst/>
            </a:endParaRPr>
          </a:p>
          <a:p>
            <a:pPr marL="0" lvl="1" indent="463550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dirty="0">
                <a:effectLst/>
              </a:rPr>
              <a:t>“Learn from Me</a:t>
            </a:r>
            <a:r>
              <a:rPr lang="en-US" dirty="0" smtClean="0">
                <a:effectLst/>
              </a:rPr>
              <a:t>”</a:t>
            </a:r>
            <a:endParaRPr lang="en-US" sz="2400" dirty="0" smtClean="0">
              <a:solidFill>
                <a:srgbClr val="FFFF00"/>
              </a:solidFill>
              <a:effectLst/>
            </a:endParaRPr>
          </a:p>
        </p:txBody>
      </p:sp>
      <p:pic>
        <p:nvPicPr>
          <p:cNvPr id="22531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0" y="53340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ts val="1800"/>
              </a:spcBef>
            </a:pPr>
            <a:r>
              <a:rPr lang="en-US" sz="2400" i="1">
                <a:solidFill>
                  <a:srgbClr val="FFFF00"/>
                </a:solidFill>
              </a:rPr>
              <a:t>We must become disciples of Jesus Christ!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7315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 eaLnBrk="1" hangingPunct="1">
              <a:defRPr/>
            </a:pPr>
            <a:r>
              <a:rPr lang="en-US" sz="5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</a:rPr>
              <a:t>Jesus’ Invitation</a:t>
            </a:r>
            <a:endParaRPr lang="en-US" sz="5000" b="0" dirty="0">
              <a:solidFill>
                <a:srgbClr val="FFFF00"/>
              </a:solidFill>
              <a:effectLst/>
              <a:cs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362200"/>
            <a:ext cx="7772400" cy="3733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charset="2"/>
              <a:buNone/>
              <a:tabLst>
                <a:tab pos="225425" algn="l"/>
              </a:tabLst>
            </a:pPr>
            <a:r>
              <a:rPr lang="en-US">
                <a:solidFill>
                  <a:srgbClr val="FFFF00"/>
                </a:solidFill>
                <a:effectLst/>
                <a:cs typeface="ＭＳ Ｐゴシック" charset="-128"/>
              </a:rPr>
              <a:t>How</a:t>
            </a:r>
            <a:r>
              <a:rPr lang="en-US" smtClean="0">
                <a:solidFill>
                  <a:srgbClr val="FFFF00"/>
                </a:solidFill>
                <a:effectLst/>
                <a:cs typeface="ＭＳ Ｐゴシック" charset="-128"/>
              </a:rPr>
              <a:t> do we accept </a:t>
            </a:r>
            <a:r>
              <a:rPr lang="en-US">
                <a:solidFill>
                  <a:srgbClr val="FFFF00"/>
                </a:solidFill>
                <a:effectLst/>
                <a:cs typeface="ＭＳ Ｐゴシック" charset="-128"/>
              </a:rPr>
              <a:t>this </a:t>
            </a:r>
            <a:r>
              <a:rPr lang="en-US" smtClean="0">
                <a:solidFill>
                  <a:srgbClr val="FFFF00"/>
                </a:solidFill>
                <a:effectLst/>
                <a:cs typeface="ＭＳ Ｐゴシック" charset="-128"/>
              </a:rPr>
              <a:t>invitation?</a:t>
            </a: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 sz="2600">
                <a:effectLst/>
              </a:rPr>
              <a:t>It begins with baptism </a:t>
            </a:r>
            <a:r>
              <a:rPr lang="en-US" sz="2600" smtClean="0">
                <a:effectLst/>
              </a:rPr>
              <a:t> 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(Matt. </a:t>
            </a:r>
            <a:r>
              <a:rPr lang="en-US" sz="2600">
                <a:solidFill>
                  <a:srgbClr val="FFFF00"/>
                </a:solidFill>
                <a:effectLst/>
              </a:rPr>
              <a:t>28: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19).</a:t>
            </a:r>
          </a:p>
          <a:p>
            <a:pPr marL="400050" lvl="2" indent="46355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 sz="2600">
                <a:effectLst/>
              </a:rPr>
              <a:t>For the remission of sins</a:t>
            </a:r>
            <a:r>
              <a:rPr lang="en-US" sz="2600" smtClean="0">
                <a:effectLst/>
              </a:rPr>
              <a:t> 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(Acts </a:t>
            </a:r>
            <a:r>
              <a:rPr lang="en-US" sz="2600">
                <a:solidFill>
                  <a:srgbClr val="FFFF00"/>
                </a:solidFill>
                <a:effectLst/>
              </a:rPr>
              <a:t>2:38; 22: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16).</a:t>
            </a:r>
          </a:p>
          <a:p>
            <a:pPr marL="400050" lvl="2" indent="46355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 sz="2600">
                <a:effectLst/>
              </a:rPr>
              <a:t>Rising to newness of life</a:t>
            </a:r>
            <a:r>
              <a:rPr lang="en-US" sz="2600" smtClean="0">
                <a:effectLst/>
              </a:rPr>
              <a:t> 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(Rom. </a:t>
            </a:r>
            <a:r>
              <a:rPr lang="en-US" sz="2600">
                <a:solidFill>
                  <a:srgbClr val="FFFF00"/>
                </a:solidFill>
                <a:effectLst/>
              </a:rPr>
              <a:t>6:3-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4).</a:t>
            </a:r>
            <a:endParaRPr lang="en-US" sz="2600" smtClean="0">
              <a:effectLst/>
            </a:endParaRPr>
          </a:p>
          <a:p>
            <a:pPr marL="0" lvl="1" indent="463550" eaLnBrk="1" hangingPunct="1">
              <a:lnSpc>
                <a:spcPct val="120000"/>
              </a:lnSpc>
              <a:buFont typeface="Wingdings" charset="2"/>
              <a:buChar char="Ø"/>
              <a:tabLst>
                <a:tab pos="225425" algn="l"/>
              </a:tabLst>
            </a:pPr>
            <a:r>
              <a:rPr lang="en-US" sz="2600">
                <a:effectLst/>
              </a:rPr>
              <a:t>It continues with learning and doing</a:t>
            </a:r>
            <a:r>
              <a:rPr lang="en-US" sz="2600" smtClean="0">
                <a:effectLst/>
              </a:rPr>
              <a:t> 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(Mt </a:t>
            </a:r>
            <a:r>
              <a:rPr lang="en-US" sz="2600">
                <a:solidFill>
                  <a:srgbClr val="FFFF00"/>
                </a:solidFill>
                <a:effectLst/>
              </a:rPr>
              <a:t>28:</a:t>
            </a:r>
            <a:r>
              <a:rPr lang="en-US" sz="2600" smtClean="0">
                <a:solidFill>
                  <a:srgbClr val="FFFF00"/>
                </a:solidFill>
                <a:effectLst/>
              </a:rPr>
              <a:t>20).</a:t>
            </a:r>
          </a:p>
          <a:p>
            <a:pPr marL="400050" lvl="2" indent="46355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Through the apostles’ doctrine</a:t>
            </a:r>
            <a:r>
              <a:rPr lang="en-US" smtClean="0">
                <a:effectLst/>
              </a:rPr>
              <a:t> </a:t>
            </a:r>
            <a:r>
              <a:rPr lang="en-US" smtClean="0">
                <a:solidFill>
                  <a:srgbClr val="FFFF00"/>
                </a:solidFill>
                <a:effectLst/>
              </a:rPr>
              <a:t>(Acts </a:t>
            </a:r>
            <a:r>
              <a:rPr lang="en-US">
                <a:solidFill>
                  <a:srgbClr val="FFFF00"/>
                </a:solidFill>
                <a:effectLst/>
              </a:rPr>
              <a:t>2:41-</a:t>
            </a:r>
            <a:r>
              <a:rPr lang="en-US" smtClean="0">
                <a:solidFill>
                  <a:srgbClr val="FFFF00"/>
                </a:solidFill>
                <a:effectLst/>
              </a:rPr>
              <a:t>42).</a:t>
            </a:r>
          </a:p>
          <a:p>
            <a:pPr marL="400050" lvl="2" indent="463550" eaLnBrk="1" hangingPunct="1">
              <a:buFont typeface="Wingdings" charset="2"/>
              <a:buChar char="Ø"/>
              <a:tabLst>
                <a:tab pos="225425" algn="l"/>
              </a:tabLst>
            </a:pPr>
            <a:r>
              <a:rPr lang="en-US">
                <a:effectLst/>
              </a:rPr>
              <a:t>Growing in grace and knowledge</a:t>
            </a:r>
            <a:r>
              <a:rPr lang="en-US" smtClean="0">
                <a:effectLst/>
              </a:rPr>
              <a:t> </a:t>
            </a:r>
            <a:r>
              <a:rPr lang="en-US" smtClean="0">
                <a:solidFill>
                  <a:srgbClr val="FFFF00"/>
                </a:solidFill>
                <a:effectLst/>
              </a:rPr>
              <a:t>(2 Pet. </a:t>
            </a:r>
            <a:r>
              <a:rPr lang="en-US">
                <a:solidFill>
                  <a:srgbClr val="FFFF00"/>
                </a:solidFill>
                <a:effectLst/>
              </a:rPr>
              <a:t>3:</a:t>
            </a:r>
            <a:r>
              <a:rPr lang="en-US" smtClean="0">
                <a:solidFill>
                  <a:srgbClr val="FFFF00"/>
                </a:solidFill>
                <a:effectLst/>
              </a:rPr>
              <a:t>18).</a:t>
            </a:r>
            <a:endParaRPr lang="en-US">
              <a:solidFill>
                <a:srgbClr val="FFFF00"/>
              </a:solidFill>
              <a:effectLst/>
            </a:endParaRPr>
          </a:p>
        </p:txBody>
      </p:sp>
      <p:pic>
        <p:nvPicPr>
          <p:cNvPr id="24579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7315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 eaLnBrk="1" hangingPunct="1">
              <a:defRPr/>
            </a:pPr>
            <a:r>
              <a:rPr lang="en-US" sz="5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</a:rPr>
              <a:t>Jesus’ Invitation</a:t>
            </a:r>
            <a:endParaRPr lang="en-US" sz="5000" b="0" dirty="0">
              <a:solidFill>
                <a:srgbClr val="FFFF00"/>
              </a:solidFill>
              <a:effectLst/>
              <a:cs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36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36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36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1981200" y="2667000"/>
            <a:ext cx="559911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5000" b="1" i="1"/>
              <a:t>Have You Accepted His Invitation?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04800"/>
            <a:ext cx="6553200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6000" dirty="0" smtClean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5100000" scaled="0"/>
                  <a:tileRect/>
                </a:gradFill>
                <a:effectLst/>
                <a:cs typeface="+mj-cs"/>
              </a:rPr>
              <a:t>Jesus’ Invitation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729</TotalTime>
  <Words>369</Words>
  <Application>Microsoft Macintosh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ＭＳ Ｐゴシック</vt:lpstr>
      <vt:lpstr>Arial</vt:lpstr>
      <vt:lpstr>Wingdings</vt:lpstr>
      <vt:lpstr>Shimmer</vt:lpstr>
      <vt:lpstr>Jesus’ Invitation</vt:lpstr>
      <vt:lpstr>Jesus’ Invitation</vt:lpstr>
      <vt:lpstr>Jesus’ Invitation</vt:lpstr>
      <vt:lpstr>Jesus’ Invitation</vt:lpstr>
      <vt:lpstr>Jesus’ Invitation</vt:lpstr>
      <vt:lpstr>Jesus’ Invitation</vt:lpstr>
    </vt:vector>
  </TitlesOfParts>
  <Company>ExecutableOutlines.com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Parables Of Jesus</dc:title>
  <dc:creator>Mark A. Copeland</dc:creator>
  <cp:lastModifiedBy>Kyle Pope</cp:lastModifiedBy>
  <cp:revision>50</cp:revision>
  <cp:lastPrinted>2006-12-20T16:17:27Z</cp:lastPrinted>
  <dcterms:created xsi:type="dcterms:W3CDTF">2014-07-03T15:20:07Z</dcterms:created>
  <dcterms:modified xsi:type="dcterms:W3CDTF">2014-07-03T15:21:24Z</dcterms:modified>
</cp:coreProperties>
</file>