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8" r:id="rId1"/>
  </p:sldMasterIdLst>
  <p:sldIdLst>
    <p:sldId id="259" r:id="rId2"/>
    <p:sldId id="263" r:id="rId3"/>
    <p:sldId id="256" r:id="rId4"/>
    <p:sldId id="262" r:id="rId5"/>
    <p:sldId id="260" r:id="rId6"/>
    <p:sldId id="266" r:id="rId7"/>
    <p:sldId id="267" r:id="rId8"/>
    <p:sldId id="261" r:id="rId9"/>
    <p:sldId id="264" r:id="rId10"/>
    <p:sldId id="265" r:id="rId11"/>
  </p:sldIdLst>
  <p:sldSz cx="9144000" cy="6858000" type="screen4x3"/>
  <p:notesSz cx="6858000" cy="9144000"/>
  <p:embeddedFontLst>
    <p:embeddedFont>
      <p:font typeface="Century Gothic" charset="0"/>
      <p:regular r:id="rId12"/>
      <p:bold r:id="rId13"/>
      <p:italic r:id="rId14"/>
      <p:boldItalic r:id="rId15"/>
    </p:embeddedFont>
    <p:embeddedFont>
      <p:font typeface="Berylium" pitchFamily="2"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9842" autoAdjust="0"/>
  </p:normalViewPr>
  <p:slideViewPr>
    <p:cSldViewPr snapToGrid="0">
      <p:cViewPr varScale="1">
        <p:scale>
          <a:sx n="65" d="100"/>
          <a:sy n="65" d="100"/>
        </p:scale>
        <p:origin x="-798" y="-108"/>
      </p:cViewPr>
      <p:guideLst>
        <p:guide orient="horz" pos="2160"/>
        <p:guide pos="2880"/>
      </p:guideLst>
    </p:cSldViewPr>
  </p:slideViewPr>
  <p:outlineViewPr>
    <p:cViewPr>
      <p:scale>
        <a:sx n="33" d="100"/>
        <a:sy n="33" d="100"/>
      </p:scale>
      <p:origin x="0" y="372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21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203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86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271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64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9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324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64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428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768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67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6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97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66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62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095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11/11/2014</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17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11/11/2014</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935641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Daniel 6:1-5</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528320" y="1950720"/>
            <a:ext cx="8503920" cy="4520232"/>
          </a:xfrm>
        </p:spPr>
        <p:txBody>
          <a:bodyPr>
            <a:normAutofit fontScale="77500" lnSpcReduction="20000"/>
          </a:bodyPr>
          <a:lstStyle/>
          <a:p>
            <a:pPr marL="0" indent="0">
              <a:lnSpc>
                <a:spcPct val="120000"/>
              </a:lnSpc>
              <a:spcBef>
                <a:spcPts val="0"/>
              </a:spcBef>
              <a:spcAft>
                <a:spcPts val="0"/>
              </a:spcAft>
              <a:buClr>
                <a:srgbClr val="FFC000"/>
              </a:buClr>
              <a:buSzPct val="90000"/>
              <a:buNone/>
            </a:pPr>
            <a:r>
              <a:rPr lang="en-US" sz="3600" b="1" cap="none" dirty="0" smtClean="0"/>
              <a:t>It pleased Darius to set over the kingdom one hundred and twenty satraps, to be over the whole kingdom; and over these, three governors, of whom Daniel was one, that the satraps might give account to them, so that the king would suffer no loss. Then this Daniel distinguished himself above the governors and satraps, because an excellent spirit was in him; and the king gave thought to setting him over the whole realm….</a:t>
            </a:r>
            <a:endParaRPr lang="en-US" sz="3600" b="1" cap="none" dirty="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Daniel 6:24-28</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528320" y="1950720"/>
            <a:ext cx="8503920" cy="4520232"/>
          </a:xfrm>
        </p:spPr>
        <p:txBody>
          <a:bodyPr>
            <a:normAutofit fontScale="77500" lnSpcReduction="20000"/>
          </a:bodyPr>
          <a:lstStyle/>
          <a:p>
            <a:pPr marL="0" indent="0">
              <a:lnSpc>
                <a:spcPct val="120000"/>
              </a:lnSpc>
              <a:spcBef>
                <a:spcPts val="0"/>
              </a:spcBef>
              <a:spcAft>
                <a:spcPts val="0"/>
              </a:spcAft>
              <a:buClr>
                <a:srgbClr val="FFC000"/>
              </a:buClr>
              <a:buSzPct val="90000"/>
              <a:buNone/>
            </a:pPr>
            <a:r>
              <a:rPr lang="en-US" sz="3600" b="1" cap="none" dirty="0" smtClean="0"/>
              <a:t>…I make a decree that in every dominion of my kingdom men must tremble and fear before the God of Daniel. For He is the living God, And steadfast forever; His kingdom is the one which shall not be destroyed, And His dominion shall endure to the end. He delivers and rescues, And He works signs and wonders In heaven and on earth, Who has delivered Daniel from the power of the lions. So this Daniel prospered in the reign of Darius and in the reign of Cyrus the Persian.</a:t>
            </a:r>
            <a:endParaRPr lang="en-US" sz="3600" b="1" cap="none" dirty="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Daniel 6:1-5</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528320" y="1950720"/>
            <a:ext cx="8503920" cy="4435566"/>
          </a:xfrm>
        </p:spPr>
        <p:txBody>
          <a:bodyPr>
            <a:normAutofit fontScale="85000" lnSpcReduction="20000"/>
          </a:bodyPr>
          <a:lstStyle/>
          <a:p>
            <a:pPr marL="0" indent="0">
              <a:lnSpc>
                <a:spcPct val="120000"/>
              </a:lnSpc>
              <a:spcBef>
                <a:spcPts val="0"/>
              </a:spcBef>
              <a:spcAft>
                <a:spcPts val="0"/>
              </a:spcAft>
              <a:buClr>
                <a:srgbClr val="FFC000"/>
              </a:buClr>
              <a:buSzPct val="90000"/>
              <a:buNone/>
            </a:pPr>
            <a:r>
              <a:rPr lang="en-US" sz="3600" b="1" cap="none" dirty="0" smtClean="0"/>
              <a:t>... So the governors and satraps sought to find some charge against Daniel concerning the kingdom; but they could find no charge or fault, because he was faithful; nor was there any error or fault found in him. Then these men said, “We shall not find any charge against this Daniel unless we find it against him concerning the law of his God” (NKJV).</a:t>
            </a:r>
            <a:endParaRPr lang="en-US" sz="3600" b="1" cap="none" dirty="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475" y="1015999"/>
            <a:ext cx="8502953" cy="2443239"/>
          </a:xfrm>
        </p:spPr>
        <p:txBody>
          <a:bodyPr>
            <a:normAutofit fontScale="90000"/>
          </a:bodyPr>
          <a:lstStyle/>
          <a:p>
            <a:r>
              <a:rPr lang="en-US" sz="88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erylium" panose="02000000000000000000" pitchFamily="2" charset="0"/>
              </a:rPr>
              <a:t>Making </a:t>
            </a:r>
            <a:br>
              <a:rPr lang="en-US" sz="88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erylium" panose="02000000000000000000" pitchFamily="2" charset="0"/>
              </a:rPr>
            </a:br>
            <a:r>
              <a:rPr lang="en-US" sz="88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erylium" panose="02000000000000000000" pitchFamily="2" charset="0"/>
              </a:rPr>
              <a:t>Good Choices</a:t>
            </a:r>
            <a:endParaRPr lang="en-US" sz="8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Berylium" panose="02000000000000000000" pitchFamily="2" charset="0"/>
            </a:endParaRPr>
          </a:p>
        </p:txBody>
      </p:sp>
      <p:sp>
        <p:nvSpPr>
          <p:cNvPr id="3" name="Subtitle 2"/>
          <p:cNvSpPr>
            <a:spLocks noGrp="1"/>
          </p:cNvSpPr>
          <p:nvPr>
            <p:ph type="subTitle" idx="1"/>
          </p:nvPr>
        </p:nvSpPr>
        <p:spPr>
          <a:xfrm>
            <a:off x="819314" y="4330095"/>
            <a:ext cx="7510506" cy="1620762"/>
          </a:xfrm>
        </p:spPr>
        <p:txBody>
          <a:bodyPr>
            <a:noAutofit/>
          </a:bodyPr>
          <a:lstStyle/>
          <a:p>
            <a:r>
              <a:rPr lang="en-US" sz="2800" dirty="0" smtClean="0"/>
              <a:t>A Lesson from Daniel in the Lion’s Den</a:t>
            </a:r>
          </a:p>
          <a:p>
            <a:r>
              <a:rPr lang="en-US" sz="2800" dirty="0" smtClean="0"/>
              <a:t>Daniel 6</a:t>
            </a:r>
            <a:endParaRPr lang="en-US" sz="2800" dirty="0"/>
          </a:p>
        </p:txBody>
      </p:sp>
    </p:spTree>
    <p:extLst>
      <p:ext uri="{BB962C8B-B14F-4D97-AF65-F5344CB8AC3E}">
        <p14:creationId xmlns:p14="http://schemas.microsoft.com/office/powerpoint/2010/main" val="473876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Making Good Choices</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387048" y="2019906"/>
            <a:ext cx="8645192" cy="4746654"/>
          </a:xfrm>
        </p:spPr>
        <p:txBody>
          <a:bodyPr anchor="t">
            <a:normAutofit/>
          </a:bodyPr>
          <a:lstStyle/>
          <a:p>
            <a:pPr marL="520700" indent="-520700">
              <a:spcAft>
                <a:spcPts val="864"/>
              </a:spcAft>
              <a:buClr>
                <a:srgbClr val="FFC000"/>
              </a:buClr>
              <a:buSzPct val="90000"/>
              <a:buFont typeface="+mj-lt"/>
              <a:buAutoNum type="arabicPeriod"/>
            </a:pPr>
            <a:r>
              <a:rPr lang="en-US" sz="3600" b="1" cap="none" dirty="0" smtClean="0"/>
              <a:t>Good choices are often </a:t>
            </a:r>
            <a:r>
              <a:rPr lang="en-US" sz="3600" b="1" cap="none" dirty="0"/>
              <a:t>d</a:t>
            </a:r>
            <a:r>
              <a:rPr lang="en-US" sz="3600" b="1" cap="none" dirty="0" smtClean="0"/>
              <a:t>ifficult to make.</a:t>
            </a:r>
          </a:p>
          <a:p>
            <a:pPr marL="977900" lvl="1" indent="-520700">
              <a:spcAft>
                <a:spcPts val="864"/>
              </a:spcAft>
              <a:buClr>
                <a:srgbClr val="FFC000"/>
              </a:buClr>
              <a:buSzPct val="90000"/>
              <a:buFont typeface="+mj-lt"/>
              <a:buAutoNum type="alphaUcPeriod"/>
            </a:pPr>
            <a:r>
              <a:rPr lang="en-US" sz="3000" b="1" cap="none" dirty="0" smtClean="0"/>
              <a:t>Daniel was about to face a choice that could cost him his life (Dan. 6:6-9).</a:t>
            </a:r>
          </a:p>
          <a:p>
            <a:pPr marL="977900" lvl="1" indent="-520700">
              <a:spcAft>
                <a:spcPts val="864"/>
              </a:spcAft>
              <a:buClr>
                <a:srgbClr val="FFC000"/>
              </a:buClr>
              <a:buSzPct val="90000"/>
              <a:buFont typeface="+mj-lt"/>
              <a:buAutoNum type="alphaUcPeriod"/>
            </a:pPr>
            <a:r>
              <a:rPr lang="en-US" sz="3000" b="1" cap="none" dirty="0" smtClean="0"/>
              <a:t>In spite of the difficulty he chose what was right (Dan. 6:10a; Job 2:9-10; Gen. 39:9; Matt. 7:13-14).</a:t>
            </a:r>
            <a:endParaRPr lang="en-US" sz="3000" b="1" cap="none" dirty="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Making Good Choices</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399143" y="1983619"/>
            <a:ext cx="8633097" cy="4782941"/>
          </a:xfrm>
        </p:spPr>
        <p:txBody>
          <a:bodyPr anchor="t">
            <a:normAutofit/>
          </a:bodyPr>
          <a:lstStyle/>
          <a:p>
            <a:pPr marL="520700" indent="-520700">
              <a:spcAft>
                <a:spcPts val="864"/>
              </a:spcAft>
              <a:buClr>
                <a:srgbClr val="FFC000"/>
              </a:buClr>
              <a:buSzPct val="90000"/>
              <a:buFont typeface="+mj-lt"/>
              <a:buAutoNum type="arabicPeriod" startAt="2"/>
            </a:pPr>
            <a:r>
              <a:rPr lang="en-US" sz="3600" b="1" cap="none" dirty="0" smtClean="0"/>
              <a:t>Making good choices starts with making good choices.</a:t>
            </a:r>
          </a:p>
          <a:p>
            <a:pPr marL="977900" lvl="1" indent="-520700">
              <a:spcAft>
                <a:spcPts val="864"/>
              </a:spcAft>
              <a:buClr>
                <a:srgbClr val="FFC000"/>
              </a:buClr>
              <a:buSzPct val="90000"/>
              <a:buFont typeface="+mj-lt"/>
              <a:buAutoNum type="alphaUcPeriod"/>
            </a:pPr>
            <a:r>
              <a:rPr lang="en-US" sz="3000" b="1" cap="none" dirty="0" smtClean="0"/>
              <a:t>It was Daniel’s custom since childhood to serve God (Dan. 6:10b).</a:t>
            </a:r>
          </a:p>
          <a:p>
            <a:pPr marL="977900" lvl="1" indent="-520700">
              <a:spcAft>
                <a:spcPts val="864"/>
              </a:spcAft>
              <a:buClr>
                <a:srgbClr val="FFC000"/>
              </a:buClr>
              <a:buSzPct val="90000"/>
              <a:buFont typeface="+mj-lt"/>
              <a:buAutoNum type="alphaUcPeriod"/>
            </a:pPr>
            <a:r>
              <a:rPr lang="en-US" sz="3000" b="1" cap="none" dirty="0" smtClean="0"/>
              <a:t>As a young man he chose what was right (Dan. 1:6-21; Josh. 24:14-16).</a:t>
            </a:r>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fontScale="90000"/>
          </a:bodyPr>
          <a:lstStyle/>
          <a:p>
            <a:pPr algn="ctr"/>
            <a:r>
              <a:rPr lang="en-US" sz="40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What kind of person is best able to involve others and himself in good decision making?</a:t>
            </a:r>
            <a:endParaRPr lang="en-US" sz="40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374952" y="2019904"/>
            <a:ext cx="8657288" cy="4746655"/>
          </a:xfrm>
        </p:spPr>
        <p:txBody>
          <a:bodyPr anchor="t">
            <a:noAutofit/>
          </a:bodyPr>
          <a:lstStyle/>
          <a:p>
            <a:pPr marL="568325" indent="-568325">
              <a:spcBef>
                <a:spcPts val="0"/>
              </a:spcBef>
              <a:spcAft>
                <a:spcPts val="864"/>
              </a:spcAft>
              <a:buClr>
                <a:srgbClr val="FFC000"/>
              </a:buClr>
              <a:buSzPct val="90000"/>
              <a:buFont typeface="+mj-lt"/>
              <a:buAutoNum type="arabicPeriod"/>
            </a:pPr>
            <a:r>
              <a:rPr lang="en-US" sz="2100" b="1" cap="none" dirty="0" smtClean="0"/>
              <a:t>The ability to look ahead and see what's coming—foresight. </a:t>
            </a:r>
          </a:p>
          <a:p>
            <a:pPr marL="568325" indent="-568325">
              <a:spcBef>
                <a:spcPts val="0"/>
              </a:spcBef>
              <a:spcAft>
                <a:spcPts val="864"/>
              </a:spcAft>
              <a:buClr>
                <a:srgbClr val="FFC000"/>
              </a:buClr>
              <a:buSzPct val="90000"/>
              <a:buFont typeface="+mj-lt"/>
              <a:buAutoNum type="arabicPeriod"/>
            </a:pPr>
            <a:r>
              <a:rPr lang="en-US" sz="2100" b="1" cap="none" dirty="0" smtClean="0"/>
              <a:t>Steadiness, with patience and persistence and courage. </a:t>
            </a:r>
          </a:p>
          <a:p>
            <a:pPr marL="568325" indent="-568325">
              <a:spcBef>
                <a:spcPts val="0"/>
              </a:spcBef>
              <a:spcAft>
                <a:spcPts val="864"/>
              </a:spcAft>
              <a:buClr>
                <a:srgbClr val="FFC000"/>
              </a:buClr>
              <a:buSzPct val="90000"/>
              <a:buFont typeface="+mj-lt"/>
              <a:buAutoNum type="arabicPeriod"/>
            </a:pPr>
            <a:r>
              <a:rPr lang="en-US" sz="2100" b="1" cap="none" dirty="0" smtClean="0"/>
              <a:t>A buoyant spirit that in spite of cares generates confidence. </a:t>
            </a:r>
          </a:p>
          <a:p>
            <a:pPr marL="568325" indent="-568325">
              <a:spcBef>
                <a:spcPts val="0"/>
              </a:spcBef>
              <a:spcAft>
                <a:spcPts val="864"/>
              </a:spcAft>
              <a:buClr>
                <a:srgbClr val="FFC000"/>
              </a:buClr>
              <a:buSzPct val="90000"/>
              <a:buFont typeface="+mj-lt"/>
              <a:buAutoNum type="arabicPeriod"/>
            </a:pPr>
            <a:r>
              <a:rPr lang="en-US" sz="2100" b="1" cap="none" dirty="0" smtClean="0"/>
              <a:t>Ingeniousness, the ability to solve problems soundly yet creatively. </a:t>
            </a:r>
          </a:p>
          <a:p>
            <a:pPr marL="568325" indent="-568325">
              <a:spcBef>
                <a:spcPts val="0"/>
              </a:spcBef>
              <a:spcAft>
                <a:spcPts val="864"/>
              </a:spcAft>
              <a:buClr>
                <a:srgbClr val="FFC000"/>
              </a:buClr>
              <a:buSzPct val="90000"/>
              <a:buFont typeface="+mj-lt"/>
              <a:buAutoNum type="arabicPeriod"/>
            </a:pPr>
            <a:r>
              <a:rPr lang="en-US" sz="2100" b="1" cap="none" dirty="0" smtClean="0"/>
              <a:t>The ability to help others. </a:t>
            </a:r>
          </a:p>
          <a:p>
            <a:pPr marL="568325" indent="-568325">
              <a:spcBef>
                <a:spcPts val="0"/>
              </a:spcBef>
              <a:spcAft>
                <a:spcPts val="864"/>
              </a:spcAft>
              <a:buClr>
                <a:srgbClr val="FFC000"/>
              </a:buClr>
              <a:buSzPct val="90000"/>
              <a:buFont typeface="+mj-lt"/>
              <a:buAutoNum type="arabicPeriod"/>
            </a:pPr>
            <a:r>
              <a:rPr lang="en-US" sz="2100" b="1" cap="none" dirty="0" smtClean="0"/>
              <a:t>Righteousness, the willingness to do the right thing and speak the truth. </a:t>
            </a:r>
          </a:p>
          <a:p>
            <a:pPr marL="568325" indent="-568325">
              <a:spcBef>
                <a:spcPts val="0"/>
              </a:spcBef>
              <a:spcAft>
                <a:spcPts val="864"/>
              </a:spcAft>
              <a:buClr>
                <a:srgbClr val="FFC000"/>
              </a:buClr>
              <a:buSzPct val="90000"/>
              <a:buFont typeface="+mj-lt"/>
              <a:buAutoNum type="arabicPeriod"/>
            </a:pPr>
            <a:r>
              <a:rPr lang="en-US" sz="2100" b="1" cap="none" dirty="0" smtClean="0"/>
              <a:t>Personal morality of a quality that commands the respect of others.</a:t>
            </a:r>
          </a:p>
          <a:p>
            <a:pPr marL="568325" indent="-568325" algn="r">
              <a:spcBef>
                <a:spcPts val="0"/>
              </a:spcBef>
              <a:spcAft>
                <a:spcPts val="0"/>
              </a:spcAft>
              <a:buClr>
                <a:srgbClr val="FFC000"/>
              </a:buClr>
              <a:buSzPct val="90000"/>
              <a:buNone/>
            </a:pPr>
            <a:r>
              <a:rPr lang="en-US" b="1" cap="none" dirty="0" smtClean="0"/>
              <a:t>J. Keith </a:t>
            </a:r>
            <a:r>
              <a:rPr lang="en-US" b="1" cap="none" dirty="0" err="1" smtClean="0"/>
              <a:t>Louden</a:t>
            </a:r>
            <a:r>
              <a:rPr lang="en-US" b="1" cap="none" dirty="0" smtClean="0"/>
              <a:t>, "Leadership," from the </a:t>
            </a:r>
          </a:p>
          <a:p>
            <a:pPr marL="568325" indent="-568325" algn="r">
              <a:spcBef>
                <a:spcPts val="0"/>
              </a:spcBef>
              <a:spcAft>
                <a:spcPts val="0"/>
              </a:spcAft>
              <a:buClr>
                <a:srgbClr val="FFC000"/>
              </a:buClr>
              <a:buSzPct val="90000"/>
              <a:buNone/>
            </a:pPr>
            <a:r>
              <a:rPr lang="en-US" b="1" cap="none" dirty="0" smtClean="0"/>
              <a:t>Management Course for Presidents, pp 10-11.</a:t>
            </a:r>
          </a:p>
          <a:p>
            <a:pPr marL="568325" indent="-568325" algn="r">
              <a:spcBef>
                <a:spcPts val="0"/>
              </a:spcBef>
              <a:spcAft>
                <a:spcPts val="864"/>
              </a:spcAft>
              <a:buClr>
                <a:srgbClr val="FFC000"/>
              </a:buClr>
              <a:buSzPct val="90000"/>
              <a:buNone/>
            </a:pPr>
            <a:endParaRPr lang="en-US" sz="2100" b="1" cap="none" dirty="0" smtClean="0"/>
          </a:p>
          <a:p>
            <a:pPr marL="568325" indent="-568325" algn="r">
              <a:spcBef>
                <a:spcPts val="0"/>
              </a:spcBef>
              <a:spcAft>
                <a:spcPts val="864"/>
              </a:spcAft>
              <a:buClr>
                <a:srgbClr val="FFC000"/>
              </a:buClr>
              <a:buSzPct val="90000"/>
              <a:buNone/>
            </a:pPr>
            <a:endParaRPr lang="en-US" sz="2100" b="1" cap="none" dirty="0" smtClean="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fontScale="90000"/>
          </a:bodyPr>
          <a:lstStyle/>
          <a:p>
            <a:pPr algn="ctr"/>
            <a:r>
              <a:rPr lang="en-US" sz="40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What kind of person is best able to involve others and himself in good decision making?</a:t>
            </a:r>
            <a:endParaRPr lang="en-US" sz="40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374952" y="2019904"/>
            <a:ext cx="8657288" cy="4746655"/>
          </a:xfrm>
        </p:spPr>
        <p:txBody>
          <a:bodyPr anchor="t">
            <a:noAutofit/>
          </a:bodyPr>
          <a:lstStyle/>
          <a:p>
            <a:pPr marL="568325" indent="-568325">
              <a:spcBef>
                <a:spcPts val="0"/>
              </a:spcBef>
              <a:spcAft>
                <a:spcPts val="864"/>
              </a:spcAft>
              <a:buClr>
                <a:srgbClr val="FFC000"/>
              </a:buClr>
              <a:buSzPct val="90000"/>
              <a:buFont typeface="+mj-lt"/>
              <a:buAutoNum type="arabicPeriod"/>
            </a:pPr>
            <a:r>
              <a:rPr lang="en-US" sz="2100" b="1" cap="none" dirty="0" smtClean="0"/>
              <a:t>The ability to look ahead and see what's coming—foresight.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Steadiness, with patience and persistence and courage.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A buoyant spirit that in spite of cares generates confidence.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Ingeniousness, the ability to solve problems soundly yet creatively.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The ability to help others.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Righteousness, the willingness to do the right thing and speak the truth. </a:t>
            </a:r>
          </a:p>
          <a:p>
            <a:pPr marL="568325" indent="-568325">
              <a:spcBef>
                <a:spcPts val="0"/>
              </a:spcBef>
              <a:spcAft>
                <a:spcPts val="864"/>
              </a:spcAft>
              <a:buClr>
                <a:srgbClr val="FFC000"/>
              </a:buClr>
              <a:buSzPct val="90000"/>
              <a:buFont typeface="+mj-lt"/>
              <a:buAutoNum type="arabicPeriod"/>
            </a:pPr>
            <a:r>
              <a:rPr lang="en-US" sz="2100" b="1" cap="none" dirty="0" smtClean="0">
                <a:solidFill>
                  <a:schemeClr val="tx1">
                    <a:lumMod val="50000"/>
                  </a:schemeClr>
                </a:solidFill>
              </a:rPr>
              <a:t>Personal morality of a quality that commands the respect of others.</a:t>
            </a:r>
          </a:p>
          <a:p>
            <a:pPr marL="568325" indent="-568325" algn="r">
              <a:spcBef>
                <a:spcPts val="0"/>
              </a:spcBef>
              <a:spcAft>
                <a:spcPts val="0"/>
              </a:spcAft>
              <a:buClr>
                <a:srgbClr val="FFC000"/>
              </a:buClr>
              <a:buSzPct val="90000"/>
              <a:buNone/>
            </a:pPr>
            <a:r>
              <a:rPr lang="en-US" b="1" cap="none" dirty="0" smtClean="0">
                <a:solidFill>
                  <a:schemeClr val="tx1">
                    <a:lumMod val="50000"/>
                  </a:schemeClr>
                </a:solidFill>
              </a:rPr>
              <a:t>J. Keith </a:t>
            </a:r>
            <a:r>
              <a:rPr lang="en-US" b="1" cap="none" dirty="0" err="1" smtClean="0">
                <a:solidFill>
                  <a:schemeClr val="tx1">
                    <a:lumMod val="50000"/>
                  </a:schemeClr>
                </a:solidFill>
              </a:rPr>
              <a:t>Louden</a:t>
            </a:r>
            <a:r>
              <a:rPr lang="en-US" b="1" cap="none" dirty="0" smtClean="0">
                <a:solidFill>
                  <a:schemeClr val="tx1">
                    <a:lumMod val="50000"/>
                  </a:schemeClr>
                </a:solidFill>
              </a:rPr>
              <a:t>, "Leadership," from the </a:t>
            </a:r>
          </a:p>
          <a:p>
            <a:pPr marL="568325" indent="-568325" algn="r">
              <a:spcBef>
                <a:spcPts val="0"/>
              </a:spcBef>
              <a:spcAft>
                <a:spcPts val="0"/>
              </a:spcAft>
              <a:buClr>
                <a:srgbClr val="FFC000"/>
              </a:buClr>
              <a:buSzPct val="90000"/>
              <a:buNone/>
            </a:pPr>
            <a:r>
              <a:rPr lang="en-US" b="1" cap="none" dirty="0" smtClean="0">
                <a:solidFill>
                  <a:schemeClr val="tx1">
                    <a:lumMod val="50000"/>
                  </a:schemeClr>
                </a:solidFill>
              </a:rPr>
              <a:t>Management Course for Presidents, pp 10-11.</a:t>
            </a:r>
          </a:p>
          <a:p>
            <a:pPr marL="568325" indent="-568325" algn="r">
              <a:spcBef>
                <a:spcPts val="0"/>
              </a:spcBef>
              <a:spcAft>
                <a:spcPts val="864"/>
              </a:spcAft>
              <a:buClr>
                <a:srgbClr val="FFC000"/>
              </a:buClr>
              <a:buSzPct val="90000"/>
              <a:buNone/>
            </a:pPr>
            <a:endParaRPr lang="en-US" sz="2100" b="1" cap="none" dirty="0" smtClean="0"/>
          </a:p>
          <a:p>
            <a:pPr marL="568325" indent="-568325" algn="r">
              <a:spcBef>
                <a:spcPts val="0"/>
              </a:spcBef>
              <a:spcAft>
                <a:spcPts val="864"/>
              </a:spcAft>
              <a:buClr>
                <a:srgbClr val="FFC000"/>
              </a:buClr>
              <a:buSzPct val="90000"/>
              <a:buNone/>
            </a:pPr>
            <a:endParaRPr lang="en-US" sz="2100" b="1" cap="none" dirty="0" smtClean="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Making Good Choices</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374952" y="2019904"/>
            <a:ext cx="8657288" cy="4746655"/>
          </a:xfrm>
        </p:spPr>
        <p:txBody>
          <a:bodyPr anchor="t">
            <a:normAutofit/>
          </a:bodyPr>
          <a:lstStyle/>
          <a:p>
            <a:pPr marL="568325" indent="-568325">
              <a:spcAft>
                <a:spcPts val="864"/>
              </a:spcAft>
              <a:buClr>
                <a:srgbClr val="FFC000"/>
              </a:buClr>
              <a:buSzPct val="90000"/>
              <a:buFont typeface="+mj-lt"/>
              <a:buAutoNum type="arabicPeriod" startAt="3"/>
            </a:pPr>
            <a:r>
              <a:rPr lang="en-US" sz="3600" b="1" cap="none" dirty="0" smtClean="0"/>
              <a:t>Good choices are always found on the side of God.</a:t>
            </a:r>
          </a:p>
          <a:p>
            <a:pPr marL="977900" lvl="1" indent="-520700">
              <a:spcAft>
                <a:spcPts val="864"/>
              </a:spcAft>
              <a:buClr>
                <a:srgbClr val="FFC000"/>
              </a:buClr>
              <a:buSzPct val="90000"/>
              <a:buFont typeface="+mj-lt"/>
              <a:buAutoNum type="alphaUcPeriod"/>
            </a:pPr>
            <a:r>
              <a:rPr lang="en-US" sz="3000" b="1" cap="none" dirty="0" smtClean="0"/>
              <a:t>Enemies of God oppose good choices (Dan. 6:11-15; 1 Pet. 4:1-4).</a:t>
            </a:r>
          </a:p>
          <a:p>
            <a:pPr marL="977900" lvl="1" indent="-520700">
              <a:spcAft>
                <a:spcPts val="864"/>
              </a:spcAft>
              <a:buClr>
                <a:srgbClr val="FFC000"/>
              </a:buClr>
              <a:buSzPct val="90000"/>
              <a:buFont typeface="+mj-lt"/>
              <a:buAutoNum type="alphaUcPeriod"/>
            </a:pPr>
            <a:r>
              <a:rPr lang="en-US" sz="3000" b="1" cap="none" dirty="0" smtClean="0"/>
              <a:t>Good choices may not appear to pay at first (Dan. 6:16-18; Gen. 13:10; 19).</a:t>
            </a:r>
          </a:p>
          <a:p>
            <a:pPr marL="977900" lvl="1" indent="-520700">
              <a:spcAft>
                <a:spcPts val="864"/>
              </a:spcAft>
              <a:buClr>
                <a:srgbClr val="FFC000"/>
              </a:buClr>
              <a:buSzPct val="90000"/>
              <a:buFont typeface="+mj-lt"/>
              <a:buAutoNum type="alphaUcPeriod"/>
            </a:pPr>
            <a:r>
              <a:rPr lang="en-US" sz="3000" b="1" cap="none" dirty="0" smtClean="0"/>
              <a:t>God ultimately saves those who choose to serve Him (Dan. 6:19-23; Prov. </a:t>
            </a:r>
            <a:r>
              <a:rPr lang="en-US" sz="3000" b="1" cap="none" smtClean="0"/>
              <a:t>16:25)</a:t>
            </a:r>
            <a:r>
              <a:rPr lang="en-US" sz="3000" b="1" cap="none" dirty="0" smtClean="0"/>
              <a:t>.</a:t>
            </a:r>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88160"/>
          </a:xfrm>
          <a:solidFill>
            <a:schemeClr val="bg1">
              <a:alpha val="23000"/>
            </a:schemeClr>
          </a:solidFill>
          <a:ln w="34925">
            <a:noFill/>
          </a:ln>
          <a:effectLst/>
        </p:spPr>
        <p:txBody>
          <a:bodyPr>
            <a:normAutofit/>
          </a:bodyPr>
          <a:lstStyle/>
          <a:p>
            <a:pPr algn="ctr"/>
            <a:r>
              <a:rPr lang="en-US" sz="6600" b="1" cap="none"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rPr>
              <a:t>Daniel 6:24-28</a:t>
            </a:r>
            <a:endParaRPr lang="en-US" sz="66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srgbClr val="000000">
                    <a:alpha val="43000"/>
                  </a:srgbClr>
                </a:outerShdw>
              </a:effectLst>
              <a:latin typeface="Berylium" panose="02000000000000000000" pitchFamily="2" charset="0"/>
            </a:endParaRPr>
          </a:p>
        </p:txBody>
      </p:sp>
      <p:sp>
        <p:nvSpPr>
          <p:cNvPr id="3" name="Content Placeholder 2"/>
          <p:cNvSpPr>
            <a:spLocks noGrp="1"/>
          </p:cNvSpPr>
          <p:nvPr>
            <p:ph idx="1"/>
          </p:nvPr>
        </p:nvSpPr>
        <p:spPr>
          <a:xfrm>
            <a:off x="528320" y="1950720"/>
            <a:ext cx="8503920" cy="4520232"/>
          </a:xfrm>
        </p:spPr>
        <p:txBody>
          <a:bodyPr>
            <a:normAutofit fontScale="77500" lnSpcReduction="20000"/>
          </a:bodyPr>
          <a:lstStyle/>
          <a:p>
            <a:pPr marL="0" indent="0">
              <a:lnSpc>
                <a:spcPct val="120000"/>
              </a:lnSpc>
              <a:spcBef>
                <a:spcPts val="0"/>
              </a:spcBef>
              <a:spcAft>
                <a:spcPts val="0"/>
              </a:spcAft>
              <a:buClr>
                <a:srgbClr val="FFC000"/>
              </a:buClr>
              <a:buSzPct val="90000"/>
              <a:buNone/>
            </a:pPr>
            <a:r>
              <a:rPr lang="en-US" sz="3600" b="1" cap="none" dirty="0" smtClean="0"/>
              <a:t>And the king gave the command, and they brought those men who had accused Daniel, and they cast them into the den of lions--them, their children, and their wives; and the lions overpowered them, and broke all their bones in pieces before they ever came to the bottom of the den. Then King Darius wrote: To all peoples, nations, and languages that dwell in all the earth: Peace be multiplied to you….</a:t>
            </a:r>
            <a:endParaRPr lang="en-US" sz="3600" b="1" cap="none" dirty="0"/>
          </a:p>
        </p:txBody>
      </p:sp>
    </p:spTree>
    <p:extLst>
      <p:ext uri="{BB962C8B-B14F-4D97-AF65-F5344CB8AC3E}">
        <p14:creationId xmlns:p14="http://schemas.microsoft.com/office/powerpoint/2010/main" val="1541443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136</TotalTime>
  <Words>745</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Berylium</vt:lpstr>
      <vt:lpstr>Mesh</vt:lpstr>
      <vt:lpstr>Daniel 6:1-5</vt:lpstr>
      <vt:lpstr>Daniel 6:1-5</vt:lpstr>
      <vt:lpstr>Making  Good Choices</vt:lpstr>
      <vt:lpstr>Making Good Choices</vt:lpstr>
      <vt:lpstr>Making Good Choices</vt:lpstr>
      <vt:lpstr>What kind of person is best able to involve others and himself in good decision making?</vt:lpstr>
      <vt:lpstr>What kind of person is best able to involve others and himself in good decision making?</vt:lpstr>
      <vt:lpstr>Making Good Choices</vt:lpstr>
      <vt:lpstr>Daniel 6:24-28</vt:lpstr>
      <vt:lpstr>Daniel 6:24-28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Chapman</dc:creator>
  <cp:lastModifiedBy>Kyle Pope</cp:lastModifiedBy>
  <cp:revision>12</cp:revision>
  <dcterms:created xsi:type="dcterms:W3CDTF">2014-11-09T19:45:16Z</dcterms:created>
  <dcterms:modified xsi:type="dcterms:W3CDTF">2014-11-12T01:36:00Z</dcterms:modified>
</cp:coreProperties>
</file>