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3" r:id="rId5"/>
    <p:sldId id="264" r:id="rId6"/>
    <p:sldId id="262" r:id="rId7"/>
    <p:sldId id="265" r:id="rId8"/>
    <p:sldId id="260" r:id="rId9"/>
    <p:sldId id="261" r:id="rId10"/>
  </p:sldIdLst>
  <p:sldSz cx="9144000" cy="6858000" type="screen4x3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Brush Script MT Italic" pitchFamily="66" charset="0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7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ful-banner-banner---vector_34-35358.jpg"/>
          <p:cNvPicPr>
            <a:picLocks noChangeAspect="1"/>
          </p:cNvPicPr>
          <p:nvPr userDrawn="1"/>
        </p:nvPicPr>
        <p:blipFill>
          <a:blip r:embed="rId13"/>
          <a:srcRect t="26044" b="50621"/>
          <a:stretch>
            <a:fillRect/>
          </a:stretch>
        </p:blipFill>
        <p:spPr>
          <a:xfrm>
            <a:off x="-11777" y="0"/>
            <a:ext cx="9155777" cy="23051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F5D73-85EE-7042-A469-F703CAD1C2AE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93F24-6E9A-D340-A0F1-013EFB542D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ct val="70000"/>
              </a:lnSpc>
            </a:pPr>
            <a:r>
              <a:rPr lang="en-US" sz="6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John 1:14-17</a:t>
            </a:r>
            <a:endParaRPr lang="en-US" sz="4667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 Italic"/>
              <a:ea typeface="Zapf Chancery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3679"/>
            <a:ext cx="8229600" cy="4328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dirty="0" smtClean="0"/>
              <a:t>“And the Word became flesh and dwelt among us, and we beheld His glory, the glory as of the only begotten of the Father, full of grace and truth.</a:t>
            </a:r>
            <a:r>
              <a:rPr lang="en-US" sz="2900" dirty="0"/>
              <a:t> </a:t>
            </a:r>
            <a:r>
              <a:rPr lang="en-US" sz="2900" dirty="0" smtClean="0"/>
              <a:t>John bore witness of Him and cried out, saying, “This was He of whom I said, ‘He who comes after me is preferred before me, for He was before me.’” And of His fullness we have all received, and grace for grace.</a:t>
            </a:r>
            <a:r>
              <a:rPr lang="en-US" sz="2900" dirty="0"/>
              <a:t> </a:t>
            </a:r>
            <a:r>
              <a:rPr lang="en-US" sz="2900" dirty="0" smtClean="0"/>
              <a:t>For the law was given through Moses, but grace and truth came through Jesus Christ” (NKJV).</a:t>
            </a:r>
            <a:endParaRPr lang="en-US" sz="29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ct val="70000"/>
              </a:lnSpc>
            </a:pPr>
            <a:r>
              <a:rPr lang="en-US" sz="6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John 1:14-17</a:t>
            </a:r>
            <a:endParaRPr lang="en-US" sz="4667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 Italic"/>
              <a:ea typeface="Zapf Chancery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203679"/>
            <a:ext cx="5361092" cy="432888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b="1" dirty="0" smtClean="0"/>
              <a:t>“Grace and truth came through Jesus Christ”</a:t>
            </a:r>
          </a:p>
          <a:p>
            <a:pPr marL="0" indent="0" algn="ctr">
              <a:buNone/>
            </a:pPr>
            <a:r>
              <a:rPr lang="en-US" sz="3500" b="1" i="1" dirty="0" smtClean="0"/>
              <a:t>Was there no grace in the Old Testament?</a:t>
            </a:r>
            <a:endParaRPr lang="en-US" sz="3500" b="1" dirty="0" smtClean="0"/>
          </a:p>
          <a:p>
            <a:pPr marL="0" indent="0" algn="ctr">
              <a:spcBef>
                <a:spcPts val="2520"/>
              </a:spcBef>
              <a:buNone/>
            </a:pPr>
            <a:r>
              <a:rPr lang="en-US" sz="3000" b="1" dirty="0" smtClean="0"/>
              <a:t>“The law had neither the one nor the other” John Calvin 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Commentary on John 1:17).</a:t>
            </a:r>
            <a:endParaRPr lang="en-US" sz="2400" b="1" dirty="0" smtClean="0"/>
          </a:p>
        </p:txBody>
      </p:sp>
      <p:pic>
        <p:nvPicPr>
          <p:cNvPr id="4" name="Picture 3" descr="JohnCalv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447" y="2554277"/>
            <a:ext cx="2265361" cy="2906069"/>
          </a:xfrm>
          <a:prstGeom prst="rect">
            <a:avLst/>
          </a:prstGeom>
          <a:effectLst>
            <a:outerShdw blurRad="50800" dist="76200" dir="270000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71447" y="5701566"/>
            <a:ext cx="22653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John Calvin</a:t>
            </a:r>
          </a:p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Protestant Reformer</a:t>
            </a:r>
          </a:p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(1509-1564)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3000" contrast="49000"/>
          </a:blip>
          <a:srcRect r="9428" b="22196"/>
          <a:stretch>
            <a:fillRect/>
          </a:stretch>
        </p:blipFill>
        <p:spPr>
          <a:xfrm>
            <a:off x="245521" y="4255380"/>
            <a:ext cx="8898479" cy="260262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ct val="70000"/>
              </a:lnSpc>
            </a:pPr>
            <a:r>
              <a:rPr lang="en-US" sz="6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Grace of God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In the Old Testamen</a:t>
            </a:r>
            <a:r>
              <a:rPr lang="en-US" sz="4667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t</a:t>
            </a:r>
            <a:endParaRPr lang="en-US" sz="4667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 Italic"/>
              <a:ea typeface="Zapf Chancery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112"/>
            <a:ext cx="8229600" cy="4361451"/>
          </a:xfrm>
        </p:spPr>
        <p:txBody>
          <a:bodyPr>
            <a:noAutofit/>
          </a:bodyPr>
          <a:lstStyle/>
          <a:p>
            <a:pPr marL="455613" indent="-455613">
              <a:lnSpc>
                <a:spcPct val="70000"/>
              </a:lnSpc>
              <a:buNone/>
            </a:pPr>
            <a:r>
              <a:rPr lang="en-US" sz="3500" b="1" dirty="0" smtClean="0"/>
              <a:t>I. Words for “grace” in the Old Testament.</a:t>
            </a:r>
            <a:r>
              <a:rPr lang="en-US" sz="4286" b="1" dirty="0" smtClean="0"/>
              <a:t> </a:t>
            </a:r>
          </a:p>
          <a:p>
            <a:pPr marL="914400" lvl="2" indent="-514350">
              <a:buFont typeface="+mj-lt"/>
              <a:buAutoNum type="alphaUcPeriod"/>
            </a:pPr>
            <a:r>
              <a:rPr lang="en-US" sz="3000" dirty="0" smtClean="0"/>
              <a:t>Hebrew noun </a:t>
            </a:r>
            <a:r>
              <a:rPr lang="en-US" sz="3000" i="1" dirty="0" err="1" smtClean="0"/>
              <a:t>chen</a:t>
            </a:r>
            <a:r>
              <a:rPr lang="en-US" sz="3000" i="1" dirty="0" smtClean="0"/>
              <a:t> </a:t>
            </a:r>
            <a:r>
              <a:rPr lang="en-US" sz="3000" dirty="0" smtClean="0"/>
              <a:t>“</a:t>
            </a:r>
            <a:r>
              <a:rPr lang="en-US" sz="3000" dirty="0" err="1" smtClean="0"/>
              <a:t>favour</a:t>
            </a:r>
            <a:r>
              <a:rPr lang="en-US" sz="3000" dirty="0" smtClean="0"/>
              <a:t>, grace, charm</a:t>
            </a:r>
            <a:r>
              <a:rPr lang="en-US" sz="3000" i="1" dirty="0" smtClean="0"/>
              <a:t>” </a:t>
            </a:r>
            <a:r>
              <a:rPr lang="en-US" sz="3000" dirty="0" smtClean="0"/>
              <a:t>(BDB). </a:t>
            </a:r>
          </a:p>
          <a:p>
            <a:pPr marL="738188" lvl="2" indent="-338138" algn="ctr">
              <a:spcBef>
                <a:spcPts val="1824"/>
              </a:spcBef>
              <a:buNone/>
            </a:pPr>
            <a:r>
              <a:rPr lang="en-US" sz="3000" dirty="0" smtClean="0"/>
              <a:t>In Deut. 24:1 from a Dead Sea Scroll (4QDeut</a:t>
            </a:r>
            <a:r>
              <a:rPr lang="en-US" sz="3000" baseline="30000" dirty="0" smtClean="0"/>
              <a:t>a</a:t>
            </a:r>
            <a:r>
              <a:rPr lang="en-US" sz="3000" dirty="0" smtClean="0"/>
              <a:t>)</a:t>
            </a:r>
          </a:p>
        </p:txBody>
      </p:sp>
      <p:sp>
        <p:nvSpPr>
          <p:cNvPr id="6" name="Donut 5"/>
          <p:cNvSpPr/>
          <p:nvPr/>
        </p:nvSpPr>
        <p:spPr>
          <a:xfrm>
            <a:off x="3994648" y="5395213"/>
            <a:ext cx="1063793" cy="890157"/>
          </a:xfrm>
          <a:prstGeom prst="donut">
            <a:avLst>
              <a:gd name="adj" fmla="val 12238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3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ct val="70000"/>
              </a:lnSpc>
            </a:pPr>
            <a:r>
              <a:rPr lang="en-US" sz="6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Grace of God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In the Old Testamen</a:t>
            </a:r>
            <a:r>
              <a:rPr lang="en-US" sz="4667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t</a:t>
            </a:r>
            <a:endParaRPr lang="en-US" sz="4667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 Italic"/>
              <a:ea typeface="Zapf Chancery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112"/>
            <a:ext cx="8229600" cy="4361451"/>
          </a:xfrm>
        </p:spPr>
        <p:txBody>
          <a:bodyPr>
            <a:noAutofit/>
          </a:bodyPr>
          <a:lstStyle/>
          <a:p>
            <a:pPr marL="455613" indent="-455613">
              <a:lnSpc>
                <a:spcPct val="70000"/>
              </a:lnSpc>
              <a:buNone/>
            </a:pPr>
            <a:r>
              <a:rPr lang="en-US" sz="3500" b="1" dirty="0" smtClean="0"/>
              <a:t>I. Words for “grace” in the Old Testament.</a:t>
            </a:r>
            <a:r>
              <a:rPr lang="en-US" sz="4286" b="1" dirty="0" smtClean="0"/>
              <a:t> </a:t>
            </a:r>
          </a:p>
          <a:p>
            <a:pPr marL="914400" lvl="2" indent="-514350">
              <a:buFont typeface="+mj-lt"/>
              <a:buAutoNum type="alphaUcPeriod" startAt="2"/>
            </a:pPr>
            <a:r>
              <a:rPr lang="en-US" sz="3000" dirty="0" smtClean="0"/>
              <a:t> Hebrew verb </a:t>
            </a:r>
            <a:r>
              <a:rPr lang="en-US" sz="3000" i="1" dirty="0" err="1" smtClean="0"/>
              <a:t>chanan</a:t>
            </a:r>
            <a:r>
              <a:rPr lang="en-US" sz="3000" i="1" dirty="0" smtClean="0"/>
              <a:t> </a:t>
            </a:r>
            <a:r>
              <a:rPr lang="en-US" sz="3000" dirty="0" smtClean="0"/>
              <a:t>“to be gracious, show </a:t>
            </a:r>
            <a:r>
              <a:rPr lang="en-US" sz="3000" dirty="0" err="1" smtClean="0"/>
              <a:t>favour</a:t>
            </a:r>
            <a:r>
              <a:rPr lang="en-US" sz="3000" dirty="0" smtClean="0"/>
              <a:t>, pity…to seek </a:t>
            </a:r>
            <a:r>
              <a:rPr lang="en-US" sz="3000" dirty="0" err="1" smtClean="0"/>
              <a:t>favour</a:t>
            </a:r>
            <a:r>
              <a:rPr lang="en-US" sz="3000" i="1" dirty="0" smtClean="0"/>
              <a:t>” </a:t>
            </a:r>
            <a:r>
              <a:rPr lang="en-US" sz="3000" dirty="0" smtClean="0"/>
              <a:t>(BDB). </a:t>
            </a:r>
          </a:p>
          <a:p>
            <a:pPr marL="738188" lvl="2" indent="-338138" algn="ctr">
              <a:spcBef>
                <a:spcPts val="1824"/>
              </a:spcBef>
              <a:buNone/>
            </a:pPr>
            <a:r>
              <a:rPr lang="en-US" sz="3000" dirty="0" smtClean="0"/>
              <a:t>In Isaiah 26:10 from Dead Sea Scroll (1QIsa</a:t>
            </a:r>
            <a:r>
              <a:rPr lang="en-US" sz="3000" baseline="30000" dirty="0" smtClean="0"/>
              <a:t>a</a:t>
            </a:r>
            <a:r>
              <a:rPr lang="en-US" sz="30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0570" r="8349"/>
          <a:stretch>
            <a:fillRect/>
          </a:stretch>
        </p:blipFill>
        <p:spPr>
          <a:xfrm>
            <a:off x="0" y="4673600"/>
            <a:ext cx="9144000" cy="2184400"/>
          </a:xfrm>
          <a:prstGeom prst="rect">
            <a:avLst/>
          </a:prstGeom>
          <a:effectLst>
            <a:innerShdw blurRad="63500" dist="76200" dir="16200000">
              <a:srgbClr val="000000">
                <a:alpha val="50000"/>
              </a:srgbClr>
            </a:innerShdw>
          </a:effectLst>
        </p:spPr>
      </p:pic>
      <p:sp>
        <p:nvSpPr>
          <p:cNvPr id="5" name="Donut 4"/>
          <p:cNvSpPr/>
          <p:nvPr/>
        </p:nvSpPr>
        <p:spPr>
          <a:xfrm>
            <a:off x="3158812" y="5156390"/>
            <a:ext cx="1476283" cy="890157"/>
          </a:xfrm>
          <a:prstGeom prst="donut">
            <a:avLst>
              <a:gd name="adj" fmla="val 12238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ct val="70000"/>
              </a:lnSpc>
            </a:pPr>
            <a:r>
              <a:rPr lang="en-US" sz="6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Grace of God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In the Old Testamen</a:t>
            </a:r>
            <a:r>
              <a:rPr lang="en-US" sz="4667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t</a:t>
            </a:r>
            <a:endParaRPr lang="en-US" sz="4667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 Italic"/>
              <a:ea typeface="Zapf Chancery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112"/>
            <a:ext cx="8229600" cy="4361451"/>
          </a:xfrm>
        </p:spPr>
        <p:txBody>
          <a:bodyPr>
            <a:noAutofit/>
          </a:bodyPr>
          <a:lstStyle/>
          <a:p>
            <a:pPr marL="455613" indent="-455613">
              <a:lnSpc>
                <a:spcPct val="70000"/>
              </a:lnSpc>
              <a:buNone/>
            </a:pPr>
            <a:r>
              <a:rPr lang="en-US" sz="3500" b="1" dirty="0" smtClean="0"/>
              <a:t>I. Words for “grace” in the Old Testament.</a:t>
            </a:r>
            <a:r>
              <a:rPr lang="en-US" sz="4286" b="1" dirty="0" smtClean="0"/>
              <a:t> </a:t>
            </a:r>
          </a:p>
          <a:p>
            <a:pPr marL="914400" lvl="2" indent="-514350">
              <a:buFont typeface="+mj-lt"/>
              <a:buAutoNum type="alphaUcPeriod" startAt="3"/>
            </a:pPr>
            <a:r>
              <a:rPr lang="en-US" sz="3000" dirty="0" smtClean="0"/>
              <a:t>Grace is not just a New Testament concept.</a:t>
            </a:r>
          </a:p>
          <a:p>
            <a:pPr marL="1588" lvl="2" indent="-1588" algn="ctr">
              <a:spcBef>
                <a:spcPts val="4560"/>
              </a:spcBef>
              <a:buNone/>
            </a:pPr>
            <a:r>
              <a:rPr lang="en-US" sz="4000" b="1" i="1" dirty="0" smtClean="0"/>
              <a:t>It runs throughout the                        Old Testament</a:t>
            </a:r>
          </a:p>
          <a:p>
            <a:pPr marL="914400" lvl="2" indent="-514350">
              <a:buNone/>
            </a:pPr>
            <a:endParaRPr lang="en-US" sz="3000" baseline="30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ct val="70000"/>
              </a:lnSpc>
            </a:pPr>
            <a:r>
              <a:rPr lang="en-US" sz="6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Grace of God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In the Old Testamen</a:t>
            </a:r>
            <a:r>
              <a:rPr lang="en-US" sz="4667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t</a:t>
            </a:r>
            <a:endParaRPr lang="en-US" sz="4667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 Italic"/>
              <a:ea typeface="Zapf Chancery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112"/>
            <a:ext cx="8229600" cy="4361451"/>
          </a:xfrm>
        </p:spPr>
        <p:txBody>
          <a:bodyPr>
            <a:noAutofit/>
          </a:bodyPr>
          <a:lstStyle/>
          <a:p>
            <a:pPr marL="455613" indent="-455613">
              <a:lnSpc>
                <a:spcPct val="70000"/>
              </a:lnSpc>
              <a:buNone/>
            </a:pPr>
            <a:r>
              <a:rPr lang="en-US" sz="3500" b="1" dirty="0" smtClean="0"/>
              <a:t>II. God clearly extended grace to His people in the Old Testament.</a:t>
            </a:r>
            <a:r>
              <a:rPr lang="en-US" sz="4286" b="1" dirty="0" smtClean="0"/>
              <a:t> </a:t>
            </a:r>
          </a:p>
          <a:p>
            <a:pPr marL="738188" lvl="2" indent="-338138">
              <a:buAutoNum type="alphaUcPeriod"/>
            </a:pPr>
            <a:r>
              <a:rPr lang="en-US" sz="3000" dirty="0" smtClean="0"/>
              <a:t>“Noah found grace in the eyes of the LORD” (Gen. 6:5-8). </a:t>
            </a:r>
          </a:p>
          <a:p>
            <a:pPr marL="738188" lvl="2" indent="-338138">
              <a:buAutoNum type="alphaUcPeriod"/>
            </a:pPr>
            <a:r>
              <a:rPr lang="en-US" sz="3000" dirty="0" smtClean="0"/>
              <a:t>Jacob declared “God has dealt graciously with me” (Gen. 33:8-11). </a:t>
            </a:r>
          </a:p>
          <a:p>
            <a:pPr marL="738188" lvl="2" indent="-338138">
              <a:buAutoNum type="alphaUcPeriod"/>
            </a:pPr>
            <a:r>
              <a:rPr lang="en-US" sz="3000" dirty="0" smtClean="0"/>
              <a:t>Israel “found grace in the wilderness” (Jer. 30:23-31:3). 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ct val="70000"/>
              </a:lnSpc>
            </a:pPr>
            <a:r>
              <a:rPr lang="en-US" sz="6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Grace of God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In the Old Testamen</a:t>
            </a:r>
            <a:r>
              <a:rPr lang="en-US" sz="4667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t</a:t>
            </a:r>
            <a:endParaRPr lang="en-US" sz="4667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 Italic"/>
              <a:ea typeface="Zapf Chancery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112"/>
            <a:ext cx="8229600" cy="4361451"/>
          </a:xfrm>
        </p:spPr>
        <p:txBody>
          <a:bodyPr>
            <a:noAutofit/>
          </a:bodyPr>
          <a:lstStyle/>
          <a:p>
            <a:pPr marL="455613" indent="-455613">
              <a:lnSpc>
                <a:spcPct val="70000"/>
              </a:lnSpc>
              <a:buNone/>
            </a:pPr>
            <a:r>
              <a:rPr lang="en-US" sz="3500" b="1" dirty="0" smtClean="0"/>
              <a:t>II. God clearly extended grace to His people in the Old Testament.</a:t>
            </a:r>
            <a:r>
              <a:rPr lang="en-US" sz="4286" b="1" dirty="0" smtClean="0"/>
              <a:t> </a:t>
            </a:r>
          </a:p>
          <a:p>
            <a:pPr marL="803275" lvl="2" indent="-403225">
              <a:buFont typeface="+mj-lt"/>
              <a:buAutoNum type="alphaUcPeriod" startAt="4"/>
            </a:pPr>
            <a:r>
              <a:rPr lang="en-US" sz="3000" dirty="0" smtClean="0"/>
              <a:t>The blessing Mosaic priests were to offer over the people spoke of grace (Num. 6:23-27). </a:t>
            </a:r>
          </a:p>
          <a:p>
            <a:pPr marL="0" lvl="2" indent="0" algn="ctr">
              <a:spcBef>
                <a:spcPts val="1224"/>
              </a:spcBef>
              <a:buNone/>
            </a:pPr>
            <a:r>
              <a:rPr lang="en-US" sz="2600" dirty="0" smtClean="0"/>
              <a:t>The oldest known biblical text contains a portion of this blessing, dated to 600 BC. </a:t>
            </a:r>
            <a:endParaRPr lang="en-US" sz="2600" dirty="0"/>
          </a:p>
        </p:txBody>
      </p:sp>
      <p:pic>
        <p:nvPicPr>
          <p:cNvPr id="4" name="Picture 7" descr="SilverScroll"/>
          <p:cNvPicPr>
            <a:picLocks noChangeAspect="1" noChangeArrowheads="1"/>
          </p:cNvPicPr>
          <p:nvPr/>
        </p:nvPicPr>
        <p:blipFill>
          <a:blip r:embed="rId2">
            <a:lum/>
          </a:blip>
          <a:srcRect b="2313"/>
          <a:stretch>
            <a:fillRect/>
          </a:stretch>
        </p:blipFill>
        <p:spPr bwMode="auto">
          <a:xfrm rot="16200000">
            <a:off x="3672675" y="3149258"/>
            <a:ext cx="1744375" cy="5673108"/>
          </a:xfrm>
          <a:prstGeom prst="roundRect">
            <a:avLst/>
          </a:prstGeom>
          <a:noFill/>
          <a:ln w="12700">
            <a:noFill/>
            <a:miter lim="800000"/>
            <a:headEnd/>
            <a:tailEnd/>
          </a:ln>
          <a:effectLst>
            <a:softEdge rad="381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ct val="70000"/>
              </a:lnSpc>
            </a:pPr>
            <a:r>
              <a:rPr lang="en-US" sz="6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Grace of God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In the Old Testamen</a:t>
            </a:r>
            <a:r>
              <a:rPr lang="en-US" sz="4667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t</a:t>
            </a:r>
            <a:endParaRPr lang="en-US" sz="4667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 Italic"/>
              <a:ea typeface="Zapf Chancery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112"/>
            <a:ext cx="8229600" cy="4361451"/>
          </a:xfrm>
        </p:spPr>
        <p:txBody>
          <a:bodyPr>
            <a:noAutofit/>
          </a:bodyPr>
          <a:lstStyle/>
          <a:p>
            <a:pPr marL="455613" indent="-455613">
              <a:lnSpc>
                <a:spcPct val="70000"/>
              </a:lnSpc>
              <a:buNone/>
            </a:pPr>
            <a:r>
              <a:rPr lang="en-US" sz="3500" b="1" dirty="0" smtClean="0"/>
              <a:t>II. God clearly extended grace to His people in the Old Testament.</a:t>
            </a:r>
            <a:r>
              <a:rPr lang="en-US" sz="4286" b="1" dirty="0" smtClean="0"/>
              <a:t> </a:t>
            </a:r>
          </a:p>
          <a:p>
            <a:pPr marL="803275" lvl="2" indent="-403225">
              <a:buFont typeface="+mj-lt"/>
              <a:buAutoNum type="alphaUcPeriod" startAt="4"/>
            </a:pPr>
            <a:r>
              <a:rPr lang="en-US" sz="3000" dirty="0" smtClean="0"/>
              <a:t>The blessing Mosaic priests were to offer over the people spoke of grace (Num. 6:23-27). </a:t>
            </a:r>
          </a:p>
          <a:p>
            <a:pPr marL="738188" lvl="2" indent="-338138">
              <a:buAutoNum type="alphaUcPeriod" startAt="4"/>
            </a:pPr>
            <a:r>
              <a:rPr lang="en-US" sz="3000" dirty="0" smtClean="0"/>
              <a:t>During the days of </a:t>
            </a:r>
            <a:r>
              <a:rPr lang="en-US" sz="3000" dirty="0" err="1" smtClean="0"/>
              <a:t>Jehoahaz</a:t>
            </a:r>
            <a:r>
              <a:rPr lang="en-US" sz="3000" dirty="0" smtClean="0"/>
              <a:t> “the LORD was gracious” unto Israel (2 Kings 13:20-23). </a:t>
            </a:r>
          </a:p>
          <a:p>
            <a:pPr marL="738188" lvl="2" indent="-338138">
              <a:buAutoNum type="alphaUcPeriod" startAt="4"/>
            </a:pPr>
            <a:r>
              <a:rPr lang="en-US" sz="3000" dirty="0" smtClean="0"/>
              <a:t>Jonah resisted preaching to Nineveh knowing that God was “a gracious and merciful God” (Jon. 3:10-4:</a:t>
            </a:r>
            <a:r>
              <a:rPr lang="en-US" sz="3000" dirty="0"/>
              <a:t>3</a:t>
            </a:r>
            <a:r>
              <a:rPr lang="en-US" sz="3000" dirty="0" smtClean="0"/>
              <a:t>). 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200" y="274638"/>
            <a:ext cx="6578600" cy="11430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lnSpc>
                <a:spcPct val="70000"/>
              </a:lnSpc>
            </a:pPr>
            <a:r>
              <a:rPr lang="en-US" sz="6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Grace of God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5111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In the Old Testamen</a:t>
            </a:r>
            <a:r>
              <a:rPr lang="en-US" sz="4667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 Italic"/>
                <a:ea typeface="Zapf Chancery"/>
                <a:cs typeface="Brush Script MT Italic"/>
              </a:rPr>
              <a:t>t</a:t>
            </a:r>
            <a:endParaRPr lang="en-US" sz="4667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 Italic"/>
              <a:ea typeface="Zapf Chancery"/>
              <a:cs typeface="Brush Script MT Ital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112"/>
            <a:ext cx="8229600" cy="4361451"/>
          </a:xfrm>
        </p:spPr>
        <p:txBody>
          <a:bodyPr>
            <a:noAutofit/>
          </a:bodyPr>
          <a:lstStyle/>
          <a:p>
            <a:pPr marL="455613" indent="-455613">
              <a:lnSpc>
                <a:spcPct val="70000"/>
              </a:lnSpc>
              <a:buNone/>
            </a:pPr>
            <a:r>
              <a:rPr lang="en-US" sz="3500" b="1" dirty="0" smtClean="0"/>
              <a:t>II. God clearly extended grace to His people in the Old Testament.</a:t>
            </a:r>
            <a:r>
              <a:rPr lang="en-US" sz="4286" b="1" dirty="0" smtClean="0"/>
              <a:t> </a:t>
            </a:r>
          </a:p>
          <a:p>
            <a:pPr marL="803275" lvl="2" indent="-403225">
              <a:buFont typeface="+mj-lt"/>
              <a:buAutoNum type="alphaUcPeriod" startAt="7"/>
            </a:pPr>
            <a:r>
              <a:rPr lang="en-US" sz="3000" dirty="0" smtClean="0"/>
              <a:t>In sparing a remnant after the exile, Ezra recognized “grace has been shown from the LORD our God” (Ezra 9:5-9). </a:t>
            </a:r>
          </a:p>
          <a:p>
            <a:pPr marL="803275" lvl="2" indent="-403225">
              <a:buAutoNum type="alphaUcPeriod" startAt="7"/>
            </a:pPr>
            <a:r>
              <a:rPr lang="en-US" sz="3000" dirty="0" smtClean="0"/>
              <a:t>The wise man proclaimed that God “gives grace to the humble” (Prov. 3:31-34; Jas. 4:6).</a:t>
            </a:r>
          </a:p>
          <a:p>
            <a:pPr marL="803275" lvl="2" indent="-403225">
              <a:buAutoNum type="alphaUcPeriod" startAt="7"/>
            </a:pPr>
            <a:r>
              <a:rPr lang="en-US" sz="3000" dirty="0" smtClean="0"/>
              <a:t>The psalmist declared, “The LORD gives grace and glory” (Psa. 84:8-12, NASB).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544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Zapf Chancery</vt:lpstr>
      <vt:lpstr>Brush Script MT Italic</vt:lpstr>
      <vt:lpstr>Office Theme</vt:lpstr>
      <vt:lpstr>John 1:14-17</vt:lpstr>
      <vt:lpstr>John 1:14-17</vt:lpstr>
      <vt:lpstr>The Grace of God In the Old Testament</vt:lpstr>
      <vt:lpstr>The Grace of God In the Old Testament</vt:lpstr>
      <vt:lpstr>The Grace of God In the Old Testament</vt:lpstr>
      <vt:lpstr>The Grace of God In the Old Testament</vt:lpstr>
      <vt:lpstr>The Grace of God In the Old Testament</vt:lpstr>
      <vt:lpstr>The Grace of God In the Old Testament</vt:lpstr>
      <vt:lpstr>The Grace of God In the Old Testament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Pope</dc:creator>
  <cp:lastModifiedBy>Kyle Pope</cp:lastModifiedBy>
  <cp:revision>14</cp:revision>
  <dcterms:created xsi:type="dcterms:W3CDTF">2014-02-08T10:25:06Z</dcterms:created>
  <dcterms:modified xsi:type="dcterms:W3CDTF">2014-02-11T19:47:03Z</dcterms:modified>
</cp:coreProperties>
</file>