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rels" ContentType="application/vnd.openxmlformats-package.relationships+xml"/>
  <Default Extension="jpeg" ContentType="image/jpeg"/>
  <Default Extension="xml" ContentType="application/xml"/>
  <Override PartName="/ppt/notesSlides/notesSlide3.xml" ContentType="application/vnd.openxmlformats-officedocument.presentationml.notes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8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Slides/notesSlide6.xml" ContentType="application/vnd.openxmlformats-officedocument.presentationml.notesSlid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notesSlides/notesSlide7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</p:sldIdLst>
  <p:sldSz cx="9144000" cy="6858000" type="screen4x3"/>
  <p:notesSz cx="7772400" cy="100584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horzBarState="maximized">
    <p:restoredLeft sz="15620"/>
    <p:restoredTop sz="94660"/>
  </p:normalViewPr>
  <p:slideViewPr>
    <p:cSldViewPr>
      <p:cViewPr varScale="1">
        <p:scale>
          <a:sx n="123" d="100"/>
          <a:sy n="123" d="100"/>
        </p:scale>
        <p:origin x="-360" y="-1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7613" cy="377031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48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216650" cy="4524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71850" cy="5016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71850" cy="5016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71850" cy="5016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71850" cy="5016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charset="0"/>
                <a:ea typeface="Arial Unicode MS" charset="0"/>
                <a:cs typeface="Arial Unicode MS" charset="0"/>
              </a:defRPr>
            </a:lvl1pPr>
          </a:lstStyle>
          <a:p>
            <a:fld id="{9B55E0B4-5BE2-0F4F-8164-9A0F43895A7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1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2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3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4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5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6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7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77FDAFB-EA7C-8641-94F1-DFCB54C8DB6D}" type="slidenum">
              <a:rPr lang="en-US"/>
              <a:pPr/>
              <a:t>8</a:t>
            </a:fld>
            <a:endParaRPr lang="en-US"/>
          </a:p>
        </p:txBody>
      </p:sp>
      <p:sp>
        <p:nvSpPr>
          <p:cNvPr id="4300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371600" y="763588"/>
            <a:ext cx="50292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0" y="1604963"/>
            <a:ext cx="2058988" cy="4524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4963"/>
            <a:ext cx="6026150" cy="4524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60413"/>
            <a:ext cx="9144000" cy="5459412"/>
          </a:xfrm>
          <a:prstGeom prst="rect">
            <a:avLst/>
          </a:prstGeom>
          <a:solidFill>
            <a:srgbClr val="000000">
              <a:alpha val="25000"/>
            </a:srgbClr>
          </a:solidFill>
          <a:ln w="9360" cap="flat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23925" y="3281363"/>
            <a:ext cx="7770813" cy="14684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formatTitle Text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ransition/>
  <p:timing>
    <p:tnLst>
      <p:par>
        <p:cTn id="1" dur="indefinite" restart="never" nodeType="tmRoot"/>
      </p:par>
    </p:tnLst>
  </p:timing>
  <p:txStyles>
    <p:titleStyle>
      <a:lvl1pPr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2pPr>
      <a:lvl3pPr marL="11430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3pPr>
      <a:lvl4pPr marL="16002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4pPr>
      <a:lvl5pPr marL="20574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5pPr>
      <a:lvl6pPr marL="25146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6pPr>
      <a:lvl7pPr marL="29718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7pPr>
      <a:lvl8pPr marL="34290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8pPr>
      <a:lvl9pPr marL="3886200" indent="-228600" algn="l" defTabSz="457200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>
          <a:solidFill>
            <a:srgbClr val="000000"/>
          </a:solidFill>
          <a:latin typeface="Calibri" charset="0"/>
          <a:ea typeface="SimSun" charset="-122"/>
          <a:cs typeface="SimSun" charset="-122"/>
        </a:defRPr>
      </a:lvl9pPr>
    </p:titleStyle>
    <p:bodyStyle>
      <a:lvl1pPr marL="342900" indent="-342900" algn="l" defTabSz="457200" rtl="0" fontAlgn="base"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charset="0"/>
        <a:defRPr sz="3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charset="0"/>
        <a:defRPr sz="24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charset="0"/>
        <a:defRPr sz="2000">
          <a:solidFill>
            <a:srgbClr val="FFFFFF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esley-Chapel-Theater.jpg"/>
          <p:cNvPicPr>
            <a:picLocks noChangeAspect="1"/>
          </p:cNvPicPr>
          <p:nvPr/>
        </p:nvPicPr>
        <p:blipFill>
          <a:blip r:embed="rId3">
            <a:lum bright="-37000" contrast="-69000"/>
          </a:blip>
          <a:stretch>
            <a:fillRect/>
          </a:stretch>
        </p:blipFill>
        <p:spPr>
          <a:xfrm>
            <a:off x="1600200" y="2362200"/>
            <a:ext cx="5664200" cy="3194963"/>
          </a:xfrm>
          <a:prstGeom prst="rect">
            <a:avLst/>
          </a:prstGeom>
          <a:effectLst>
            <a:outerShdw blurRad="50800" dist="139700" dir="2700000">
              <a:srgbClr val="000000">
                <a:alpha val="43000"/>
              </a:srgbClr>
            </a:outerShdw>
          </a:effectLst>
        </p:spPr>
      </p:pic>
      <p:pic>
        <p:nvPicPr>
          <p:cNvPr id="4" name="Picture 3" descr="ChadOulson.jpg"/>
          <p:cNvPicPr>
            <a:picLocks noChangeAspect="1"/>
          </p:cNvPicPr>
          <p:nvPr/>
        </p:nvPicPr>
        <p:blipFill>
          <a:blip r:embed="rId4"/>
          <a:srcRect l="13710" r="16129" b="4839"/>
          <a:stretch>
            <a:fillRect/>
          </a:stretch>
        </p:blipFill>
        <p:spPr>
          <a:xfrm>
            <a:off x="1143000" y="1600200"/>
            <a:ext cx="2322163" cy="23622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50800" dist="88900" dir="2700000">
              <a:srgbClr val="000000">
                <a:alpha val="43000"/>
              </a:srgbClr>
            </a:outerShdw>
          </a:effectLst>
        </p:spPr>
      </p:pic>
      <p:pic>
        <p:nvPicPr>
          <p:cNvPr id="5" name="Picture 4" descr="CurtisReeves.jpg"/>
          <p:cNvPicPr>
            <a:picLocks noChangeAspect="1"/>
          </p:cNvPicPr>
          <p:nvPr/>
        </p:nvPicPr>
        <p:blipFill>
          <a:blip r:embed="rId5"/>
          <a:srcRect l="31291" r="15066"/>
          <a:stretch>
            <a:fillRect/>
          </a:stretch>
        </p:blipFill>
        <p:spPr>
          <a:xfrm>
            <a:off x="5562600" y="1600200"/>
            <a:ext cx="2325362" cy="2438400"/>
          </a:xfrm>
          <a:prstGeom prst="rect">
            <a:avLst/>
          </a:prstGeom>
          <a:ln w="25400">
            <a:solidFill>
              <a:schemeClr val="bg1"/>
            </a:solidFill>
          </a:ln>
          <a:effectLst>
            <a:outerShdw blurRad="50800" dist="88900" dir="2700000">
              <a:srgbClr val="000000">
                <a:alpha val="43000"/>
              </a:srgbClr>
            </a:outerShdw>
          </a:effectLst>
        </p:spPr>
      </p:pic>
      <p:sp>
        <p:nvSpPr>
          <p:cNvPr id="7" name="TextBox 6"/>
          <p:cNvSpPr txBox="1"/>
          <p:nvPr/>
        </p:nvSpPr>
        <p:spPr>
          <a:xfrm>
            <a:off x="1143000" y="4267200"/>
            <a:ext cx="2209800" cy="411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Chad </a:t>
            </a:r>
            <a:r>
              <a:rPr lang="en-US" sz="2200" b="1" dirty="0" err="1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Oulson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4343400"/>
            <a:ext cx="2209800" cy="411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b="1" dirty="0" smtClean="0">
                <a:solidFill>
                  <a:schemeClr val="bg1"/>
                </a:solidFill>
                <a:effectLst>
                  <a:outerShdw blurRad="50800" dist="38100" dir="2700000">
                    <a:srgbClr val="000000">
                      <a:alpha val="43000"/>
                    </a:srgbClr>
                  </a:outerShdw>
                </a:effectLst>
              </a:rPr>
              <a:t>Curtis Reeves</a:t>
            </a:r>
            <a:endParaRPr lang="en-US" sz="2200" b="1" dirty="0">
              <a:solidFill>
                <a:schemeClr val="bg1"/>
              </a:solidFill>
              <a:effectLst>
                <a:outerShdw blurRad="50800" dist="38100" dir="270000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00200" y="5257800"/>
            <a:ext cx="5715000" cy="5270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i="1" dirty="0" smtClean="0">
                <a:solidFill>
                  <a:srgbClr val="FFFFFF"/>
                </a:solidFill>
              </a:rPr>
              <a:t>How Could This Happen?</a:t>
            </a:r>
            <a:endParaRPr lang="en-US" sz="3000" b="1" i="1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077200" cy="4572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I. Biblical Examples of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A. Problems.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</a:t>
            </a:r>
            <a:r>
              <a:rPr lang="en-US" sz="3000" dirty="0" err="1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Rehoboam</a:t>
            </a: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 overreacted when facing a challenge to his authority (1 Kings 12:1-17).</a:t>
            </a:r>
          </a:p>
          <a:p>
            <a:pPr marL="973138" lvl="1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B.	Emotional Trials.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James and John overreacted in their response to rejection (Luke 9:51-56; Isa. 53:3; 1 Pet. 2:23).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1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5" grpId="0"/>
      <p:bldP spid="3" grpId="0" build="p" bldLvl="3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077200" cy="4572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I. Biblical Examples of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A. Problems.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</a:t>
            </a:r>
            <a:r>
              <a:rPr lang="en-US" sz="3000" dirty="0" err="1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Rehoboam</a:t>
            </a: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 overreacted when facing a challenge to his authority (1 Kings 12:1-17).</a:t>
            </a:r>
          </a:p>
          <a:p>
            <a:pPr marL="973138" lvl="1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B.	Emotional Trials.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2.	The “Gentiles” overreact in their anxiety over life’s necessities (Matt. 6:25-34;    1 Thess. 4:11).</a:t>
            </a:r>
          </a:p>
          <a:p>
            <a:pPr marL="973138" lvl="1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305800" cy="5105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I. Biblical Examples of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C.  Spiritual Choices.</a:t>
            </a:r>
          </a:p>
          <a:p>
            <a:pPr marL="1311275" lvl="2" indent="-396875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 Peter overreacted in a desire to honor Jesus (Matt. 17:1-7).</a:t>
            </a:r>
          </a:p>
          <a:p>
            <a:pPr marL="1311275" lvl="2" indent="-396875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2.  Jeroboam overreacted in his desire to lead Israel (1 Kings 11:29-39; 12:25-33).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D. The Sins of Others.</a:t>
            </a:r>
          </a:p>
          <a:p>
            <a:pPr marL="1311275" lvl="2" indent="-396875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 Absalom overreacted in response to a sin against his sister (2 Sam. 3:2-3; 13:1-15, 28; Gal. 6:1).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305800" cy="4876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I. Biblical Examples of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E. Temptation.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Saul overreacted to his jealousy of David (1 Sam. 13:14; 19:9-10).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2.  David overreacted in the face of temptation (2 Sam. 11:1-5; Prov. 16:32).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077200" cy="4572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II. Avoiding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A. A Common Problem We Must Address.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“How to Stop Overreacting” by Julie Hanks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Don’t neglect the basics.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2.  Tune in and name it.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3.  Put a positive spin on it.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4.  Breathe before responding.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5.  Identify and resolve emotional “leftovers.”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458200" cy="5105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II. Avoiding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B. Biblical Solutions to Overreaction.</a:t>
            </a:r>
          </a:p>
          <a:p>
            <a:pPr marL="1425575" lvl="2" indent="-511175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1.	Stop and consider (Psa. 4:4; Prov. 14:15-18)..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2. Find the River in the Storm (Psa. 46:1-11).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3. Listen before you speak (Jas. 1:19-20).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4. Consider how to answer (Prov. 15:28;  Prov. 15:1)..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5. Surround yourself by those who help you avoid overreaction (1 Sam. 25:3-33).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838200" y="304801"/>
            <a:ext cx="7772400" cy="11430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algn="r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6000" b="1" i="1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Overreaction</a:t>
            </a:r>
            <a:endParaRPr lang="en-US" sz="6000" b="1" i="1" dirty="0">
              <a:solidFill>
                <a:srgbClr val="FFFFFF"/>
              </a:solidFill>
              <a:latin typeface="Franklin Gothic Medium" charset="0"/>
              <a:ea typeface="SimSun" charset="-122"/>
              <a:cs typeface="SimSun" charset="-122"/>
            </a:endParaRPr>
          </a:p>
        </p:txBody>
      </p:sp>
      <p:sp>
        <p:nvSpPr>
          <p:cNvPr id="3" name="Text Box 1"/>
          <p:cNvSpPr txBox="1">
            <a:spLocks noChangeArrowheads="1"/>
          </p:cNvSpPr>
          <p:nvPr/>
        </p:nvSpPr>
        <p:spPr bwMode="auto">
          <a:xfrm>
            <a:off x="533400" y="1752600"/>
            <a:ext cx="8458200" cy="5105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90000" tIns="45000" rIns="90000" bIns="45000">
            <a:prstTxWarp prst="textNoShape">
              <a:avLst/>
            </a:prstTxWarp>
          </a:bodyPr>
          <a:lstStyle/>
          <a:p>
            <a:pPr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4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II. Avoiding Overreaction.</a:t>
            </a:r>
          </a:p>
          <a:p>
            <a:pPr lvl="1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B. Biblical Solutions to Overreaction.</a:t>
            </a:r>
          </a:p>
          <a:p>
            <a:pPr marL="1425575" lvl="2" indent="-511175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6.	Be willing to receive correction (Prov. 15:5).. </a:t>
            </a:r>
          </a:p>
          <a:p>
            <a:pPr marL="1373188" lvl="2" indent="-458788" hangingPunct="1">
              <a:lnSpc>
                <a:spcPct val="10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en-US" sz="3000" dirty="0" smtClean="0">
                <a:solidFill>
                  <a:srgbClr val="FFFFFF"/>
                </a:solidFill>
                <a:latin typeface="Franklin Gothic Medium" charset="0"/>
                <a:ea typeface="SimSun" charset="-122"/>
                <a:cs typeface="SimSun" charset="-122"/>
              </a:rPr>
              <a:t>7. See the unseen, eternal things (2 Cor. 4:18; Rom. 8:28).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SimSun"/>
        <a:cs typeface="SimSun"/>
      </a:majorFont>
      <a:minorFont>
        <a:latin typeface="Helvetica Neue UltraLight"/>
        <a:ea typeface="SimSun"/>
        <a:cs typeface="SimSu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560</Words>
  <Application>Microsoft Macintosh PowerPoint</Application>
  <PresentationFormat>On-screen Show (4:3)</PresentationFormat>
  <Paragraphs>58</Paragraphs>
  <Slides>8</Slides>
  <Notes>8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10</cp:revision>
  <cp:lastPrinted>1601-01-01T00:00:00Z</cp:lastPrinted>
  <dcterms:created xsi:type="dcterms:W3CDTF">2014-04-29T02:39:32Z</dcterms:created>
  <dcterms:modified xsi:type="dcterms:W3CDTF">2014-04-29T02:39:55Z</dcterms:modified>
</cp:coreProperties>
</file>