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jpeg" ContentType="image/jpeg"/>
  <Default Extension="xml" ContentType="application/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2.xml" ContentType="application/vnd.openxmlformats-officedocument.presentationml.notesSlide+xml"/>
  <Override PartName="/ppt/presentation.xml" ContentType="application/vnd.openxmlformats-officedocument.presentationml.presentation.main+xml"/>
  <Override PartName="/ppt/handoutMasters/handoutMaster1.xml" ContentType="application/vnd.openxmlformats-officedocument.presentationml.handoutMaster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saveSubsetFonts="1" autoCompressPictures="0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7" r:id="rId2"/>
    <p:sldId id="262" r:id="rId3"/>
    <p:sldId id="258" r:id="rId4"/>
    <p:sldId id="259" r:id="rId5"/>
    <p:sldId id="260" r:id="rId6"/>
    <p:sldId id="263" r:id="rId7"/>
    <p:sldId id="261" r:id="rId8"/>
  </p:sldIdLst>
  <p:sldSz cx="9144000" cy="6858000" type="screen4x3"/>
  <p:notesSz cx="6858000" cy="91440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showPr showNarration="1" useTimings="0">
    <p:present/>
    <p:sldAll/>
    <p:penClr>
      <a:schemeClr val="tx1"/>
    </p:penClr>
  </p:showPr>
  <p:clrMru>
    <a:srgbClr val="020000"/>
    <a:srgbClr val="100B10"/>
    <a:srgbClr val="DFFF30"/>
    <a:srgbClr val="FFA27C"/>
    <a:srgbClr val="FC0128"/>
    <a:srgbClr val="EAEC5E"/>
    <a:srgbClr val="FE9B0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7407" autoAdjust="0"/>
  </p:normalViewPr>
  <p:slideViewPr>
    <p:cSldViewPr>
      <p:cViewPr varScale="1">
        <p:scale>
          <a:sx n="102" d="100"/>
          <a:sy n="102" d="100"/>
        </p:scale>
        <p:origin x="-424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6400800" y="8750300"/>
            <a:ext cx="387350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  <a:spAutoFit/>
          </a:bodyPr>
          <a:lstStyle/>
          <a:p>
            <a:pPr algn="r"/>
            <a:fld id="{37972313-E7A8-C744-BF1B-49449CCF006C}" type="slidenum">
              <a:rPr lang="en-US" sz="1400"/>
              <a:pPr algn="r"/>
              <a:t>‹#›</a:t>
            </a:fld>
            <a:endParaRPr lang="en-US" sz="14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notes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051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9350" y="692150"/>
            <a:ext cx="4559300" cy="3416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6400800" y="8750300"/>
            <a:ext cx="387350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  <a:spAutoFit/>
          </a:bodyPr>
          <a:lstStyle/>
          <a:p>
            <a:pPr algn="r"/>
            <a:fld id="{13541B80-0C34-3446-A361-1D9E06330D3E}" type="slidenum">
              <a:rPr lang="en-US" sz="1400"/>
              <a:pPr algn="r"/>
              <a:t>‹#›</a:t>
            </a:fld>
            <a:endParaRPr lang="en-US" sz="14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  <p:sp>
        <p:nvSpPr>
          <p:cNvPr id="6147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  <p:sp>
        <p:nvSpPr>
          <p:cNvPr id="13315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0875" y="609600"/>
            <a:ext cx="1947863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7288" y="609600"/>
            <a:ext cx="5691187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7288" y="1981200"/>
            <a:ext cx="3819525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9213" y="1981200"/>
            <a:ext cx="3819525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gradFill rotWithShape="0">
          <a:gsLst>
            <a:gs pos="0">
              <a:schemeClr val="bg1">
                <a:gamma/>
                <a:shade val="40000"/>
                <a:invGamma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57288" y="1981200"/>
            <a:ext cx="7791450" cy="411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181100" y="609600"/>
            <a:ext cx="7715250" cy="1143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</p:spPr>
        <p:txBody>
          <a:bodyPr vert="horz" wrap="square" lIns="90487" tIns="44450" rIns="90487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grpSp>
        <p:nvGrpSpPr>
          <p:cNvPr id="1059" name="Group 35"/>
          <p:cNvGrpSpPr>
            <a:grpSpLocks/>
          </p:cNvGrpSpPr>
          <p:nvPr/>
        </p:nvGrpSpPr>
        <p:grpSpPr bwMode="auto">
          <a:xfrm>
            <a:off x="0" y="0"/>
            <a:ext cx="1085850" cy="6845300"/>
            <a:chOff x="0" y="0"/>
            <a:chExt cx="684" cy="4312"/>
          </a:xfrm>
        </p:grpSpPr>
        <p:sp>
          <p:nvSpPr>
            <p:cNvPr id="1028" name="Rectangle 4"/>
            <p:cNvSpPr>
              <a:spLocks noChangeArrowheads="1"/>
            </p:cNvSpPr>
            <p:nvPr/>
          </p:nvSpPr>
          <p:spPr bwMode="auto">
            <a:xfrm>
              <a:off x="0" y="0"/>
              <a:ext cx="684" cy="4312"/>
            </a:xfrm>
            <a:prstGeom prst="rect">
              <a:avLst/>
            </a:prstGeom>
            <a:gradFill rotWithShape="0">
              <a:gsLst>
                <a:gs pos="0">
                  <a:srgbClr val="114FFB"/>
                </a:gs>
                <a:gs pos="50000">
                  <a:srgbClr val="114FFB">
                    <a:gamma/>
                    <a:shade val="20000"/>
                    <a:invGamma/>
                  </a:srgbClr>
                </a:gs>
                <a:gs pos="100000">
                  <a:srgbClr val="114FFB"/>
                </a:gs>
              </a:gsLst>
              <a:lin ang="5400000" scaled="1"/>
            </a:gra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1058" name="Group 34"/>
            <p:cNvGrpSpPr>
              <a:grpSpLocks/>
            </p:cNvGrpSpPr>
            <p:nvPr/>
          </p:nvGrpSpPr>
          <p:grpSpPr bwMode="auto">
            <a:xfrm>
              <a:off x="48" y="102"/>
              <a:ext cx="96" cy="4122"/>
              <a:chOff x="48" y="102"/>
              <a:chExt cx="96" cy="4122"/>
            </a:xfrm>
          </p:grpSpPr>
          <p:sp>
            <p:nvSpPr>
              <p:cNvPr id="1029" name="Rectangle 5"/>
              <p:cNvSpPr>
                <a:spLocks noChangeArrowheads="1"/>
              </p:cNvSpPr>
              <p:nvPr/>
            </p:nvSpPr>
            <p:spPr bwMode="auto">
              <a:xfrm>
                <a:off x="48" y="1104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30" name="Rectangle 6"/>
              <p:cNvSpPr>
                <a:spLocks noChangeArrowheads="1"/>
              </p:cNvSpPr>
              <p:nvPr/>
            </p:nvSpPr>
            <p:spPr bwMode="auto">
              <a:xfrm>
                <a:off x="48" y="1248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31" name="Rectangle 7"/>
              <p:cNvSpPr>
                <a:spLocks noChangeArrowheads="1"/>
              </p:cNvSpPr>
              <p:nvPr/>
            </p:nvSpPr>
            <p:spPr bwMode="auto">
              <a:xfrm>
                <a:off x="48" y="1392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32" name="Rectangle 8"/>
              <p:cNvSpPr>
                <a:spLocks noChangeArrowheads="1"/>
              </p:cNvSpPr>
              <p:nvPr/>
            </p:nvSpPr>
            <p:spPr bwMode="auto">
              <a:xfrm>
                <a:off x="48" y="1536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33" name="Rectangle 9"/>
              <p:cNvSpPr>
                <a:spLocks noChangeArrowheads="1"/>
              </p:cNvSpPr>
              <p:nvPr/>
            </p:nvSpPr>
            <p:spPr bwMode="auto">
              <a:xfrm>
                <a:off x="48" y="1680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34" name="Rectangle 10"/>
              <p:cNvSpPr>
                <a:spLocks noChangeArrowheads="1"/>
              </p:cNvSpPr>
              <p:nvPr/>
            </p:nvSpPr>
            <p:spPr bwMode="auto">
              <a:xfrm>
                <a:off x="48" y="1824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35" name="Rectangle 11"/>
              <p:cNvSpPr>
                <a:spLocks noChangeArrowheads="1"/>
              </p:cNvSpPr>
              <p:nvPr/>
            </p:nvSpPr>
            <p:spPr bwMode="auto">
              <a:xfrm>
                <a:off x="48" y="1968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36" name="Rectangle 12"/>
              <p:cNvSpPr>
                <a:spLocks noChangeArrowheads="1"/>
              </p:cNvSpPr>
              <p:nvPr/>
            </p:nvSpPr>
            <p:spPr bwMode="auto">
              <a:xfrm>
                <a:off x="48" y="2112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37" name="Rectangle 13"/>
              <p:cNvSpPr>
                <a:spLocks noChangeArrowheads="1"/>
              </p:cNvSpPr>
              <p:nvPr/>
            </p:nvSpPr>
            <p:spPr bwMode="auto">
              <a:xfrm>
                <a:off x="48" y="2256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38" name="Rectangle 14"/>
              <p:cNvSpPr>
                <a:spLocks noChangeArrowheads="1"/>
              </p:cNvSpPr>
              <p:nvPr/>
            </p:nvSpPr>
            <p:spPr bwMode="auto">
              <a:xfrm>
                <a:off x="48" y="2400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39" name="Rectangle 15"/>
              <p:cNvSpPr>
                <a:spLocks noChangeArrowheads="1"/>
              </p:cNvSpPr>
              <p:nvPr/>
            </p:nvSpPr>
            <p:spPr bwMode="auto">
              <a:xfrm>
                <a:off x="48" y="2544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40" name="Rectangle 16"/>
              <p:cNvSpPr>
                <a:spLocks noChangeArrowheads="1"/>
              </p:cNvSpPr>
              <p:nvPr/>
            </p:nvSpPr>
            <p:spPr bwMode="auto">
              <a:xfrm>
                <a:off x="48" y="2688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41" name="Rectangle 17"/>
              <p:cNvSpPr>
                <a:spLocks noChangeArrowheads="1"/>
              </p:cNvSpPr>
              <p:nvPr/>
            </p:nvSpPr>
            <p:spPr bwMode="auto">
              <a:xfrm>
                <a:off x="48" y="2832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42" name="Rectangle 18"/>
              <p:cNvSpPr>
                <a:spLocks noChangeArrowheads="1"/>
              </p:cNvSpPr>
              <p:nvPr/>
            </p:nvSpPr>
            <p:spPr bwMode="auto">
              <a:xfrm>
                <a:off x="48" y="2976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43" name="Rectangle 19"/>
              <p:cNvSpPr>
                <a:spLocks noChangeArrowheads="1"/>
              </p:cNvSpPr>
              <p:nvPr/>
            </p:nvSpPr>
            <p:spPr bwMode="auto">
              <a:xfrm>
                <a:off x="48" y="3120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44" name="Rectangle 20"/>
              <p:cNvSpPr>
                <a:spLocks noChangeArrowheads="1"/>
              </p:cNvSpPr>
              <p:nvPr/>
            </p:nvSpPr>
            <p:spPr bwMode="auto">
              <a:xfrm>
                <a:off x="48" y="3264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45" name="Rectangle 21"/>
              <p:cNvSpPr>
                <a:spLocks noChangeArrowheads="1"/>
              </p:cNvSpPr>
              <p:nvPr/>
            </p:nvSpPr>
            <p:spPr bwMode="auto">
              <a:xfrm>
                <a:off x="48" y="3408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46" name="Rectangle 22"/>
              <p:cNvSpPr>
                <a:spLocks noChangeArrowheads="1"/>
              </p:cNvSpPr>
              <p:nvPr/>
            </p:nvSpPr>
            <p:spPr bwMode="auto">
              <a:xfrm>
                <a:off x="48" y="3552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47" name="Rectangle 23"/>
              <p:cNvSpPr>
                <a:spLocks noChangeArrowheads="1"/>
              </p:cNvSpPr>
              <p:nvPr/>
            </p:nvSpPr>
            <p:spPr bwMode="auto">
              <a:xfrm>
                <a:off x="48" y="3696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48" name="Rectangle 24"/>
              <p:cNvSpPr>
                <a:spLocks noChangeArrowheads="1"/>
              </p:cNvSpPr>
              <p:nvPr/>
            </p:nvSpPr>
            <p:spPr bwMode="auto">
              <a:xfrm>
                <a:off x="48" y="3840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49" name="Rectangle 25"/>
              <p:cNvSpPr>
                <a:spLocks noChangeArrowheads="1"/>
              </p:cNvSpPr>
              <p:nvPr/>
            </p:nvSpPr>
            <p:spPr bwMode="auto">
              <a:xfrm>
                <a:off x="48" y="3984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50" name="Rectangle 26"/>
              <p:cNvSpPr>
                <a:spLocks noChangeArrowheads="1"/>
              </p:cNvSpPr>
              <p:nvPr/>
            </p:nvSpPr>
            <p:spPr bwMode="auto">
              <a:xfrm>
                <a:off x="48" y="4128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51" name="Rectangle 27"/>
              <p:cNvSpPr>
                <a:spLocks noChangeArrowheads="1"/>
              </p:cNvSpPr>
              <p:nvPr/>
            </p:nvSpPr>
            <p:spPr bwMode="auto">
              <a:xfrm>
                <a:off x="48" y="102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52" name="Rectangle 28"/>
              <p:cNvSpPr>
                <a:spLocks noChangeArrowheads="1"/>
              </p:cNvSpPr>
              <p:nvPr/>
            </p:nvSpPr>
            <p:spPr bwMode="auto">
              <a:xfrm>
                <a:off x="48" y="246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53" name="Rectangle 29"/>
              <p:cNvSpPr>
                <a:spLocks noChangeArrowheads="1"/>
              </p:cNvSpPr>
              <p:nvPr/>
            </p:nvSpPr>
            <p:spPr bwMode="auto">
              <a:xfrm>
                <a:off x="48" y="390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54" name="Rectangle 30"/>
              <p:cNvSpPr>
                <a:spLocks noChangeArrowheads="1"/>
              </p:cNvSpPr>
              <p:nvPr/>
            </p:nvSpPr>
            <p:spPr bwMode="auto">
              <a:xfrm>
                <a:off x="48" y="534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55" name="Rectangle 31"/>
              <p:cNvSpPr>
                <a:spLocks noChangeArrowheads="1"/>
              </p:cNvSpPr>
              <p:nvPr/>
            </p:nvSpPr>
            <p:spPr bwMode="auto">
              <a:xfrm>
                <a:off x="48" y="678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56" name="Rectangle 32"/>
              <p:cNvSpPr>
                <a:spLocks noChangeArrowheads="1"/>
              </p:cNvSpPr>
              <p:nvPr/>
            </p:nvSpPr>
            <p:spPr bwMode="auto">
              <a:xfrm>
                <a:off x="48" y="822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57" name="Rectangle 33"/>
              <p:cNvSpPr>
                <a:spLocks noChangeArrowheads="1"/>
              </p:cNvSpPr>
              <p:nvPr/>
            </p:nvSpPr>
            <p:spPr bwMode="auto">
              <a:xfrm>
                <a:off x="48" y="966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Monotype Sorts" charset="2"/>
        <a:buChar char="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Monotype Sorts" charset="2"/>
        <a:buChar char="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5000"/>
        <a:buFont typeface="Monotype Sorts" charset="2"/>
        <a:buChar char="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" y="76200"/>
            <a:ext cx="8915400" cy="1981200"/>
          </a:xfrm>
          <a:noFill/>
          <a:ln/>
          <a:effectLst/>
        </p:spPr>
        <p:txBody>
          <a:bodyPr/>
          <a:lstStyle/>
          <a:p>
            <a:pPr algn="ctr"/>
            <a:r>
              <a:rPr lang="en-US" sz="3800" b="1" dirty="0" smtClean="0">
                <a:latin typeface="Arial" charset="0"/>
              </a:rPr>
              <a:t>        Rejoicing </a:t>
            </a:r>
            <a:r>
              <a:rPr lang="en-US" sz="3800" b="1" dirty="0">
                <a:latin typeface="Arial" charset="0"/>
              </a:rPr>
              <a:t>to Suffer Shame for          His Name</a:t>
            </a:r>
            <a:r>
              <a:rPr lang="en-US" b="1" dirty="0">
                <a:latin typeface="Arial" charset="0"/>
              </a:rPr>
              <a:t>  </a:t>
            </a:r>
            <a:r>
              <a:rPr lang="en-US" sz="3200" b="1" dirty="0">
                <a:solidFill>
                  <a:srgbClr val="FE9B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(Acts 5:40-42)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19200" y="2057400"/>
            <a:ext cx="7467600" cy="4267200"/>
          </a:xfrm>
          <a:noFill/>
          <a:ln/>
        </p:spPr>
        <p:txBody>
          <a:bodyPr/>
          <a:lstStyle/>
          <a:p>
            <a:pPr marL="342900" indent="-342900" algn="l"/>
            <a:r>
              <a:rPr lang="en-US" sz="3600" b="1">
                <a:solidFill>
                  <a:srgbClr val="FFA27C"/>
                </a:solidFill>
                <a:latin typeface="Arial" charset="0"/>
              </a:rPr>
              <a:t>I.  </a:t>
            </a:r>
            <a:r>
              <a:rPr lang="en-US" sz="3600" b="1" i="1">
                <a:solidFill>
                  <a:srgbClr val="FFA27C"/>
                </a:solidFill>
                <a:latin typeface="Arial" charset="0"/>
              </a:rPr>
              <a:t>What Led Them To This Point?</a:t>
            </a:r>
            <a:endParaRPr lang="en-US" sz="2400" b="1">
              <a:latin typeface="Arial" charset="0"/>
            </a:endParaRPr>
          </a:p>
          <a:p>
            <a:pPr marL="342900" indent="-342900" algn="l"/>
            <a:r>
              <a:rPr lang="en-US" sz="2400" b="1">
                <a:latin typeface="Arial" charset="0"/>
              </a:rPr>
              <a:t>	</a:t>
            </a:r>
            <a:r>
              <a:rPr lang="en-US" sz="2800" b="1">
                <a:latin typeface="Arial" charset="0"/>
              </a:rPr>
              <a:t>A.  They witnessed Christ (Acts 1:9-11).</a:t>
            </a:r>
          </a:p>
          <a:p>
            <a:pPr marL="342900" indent="-342900" algn="l"/>
            <a:r>
              <a:rPr lang="en-US" sz="2800" b="1">
                <a:latin typeface="Arial" charset="0"/>
              </a:rPr>
              <a:t>	B.  They had received the Holy Spirit 	(Acts 2:1-4).</a:t>
            </a:r>
          </a:p>
          <a:p>
            <a:pPr marL="342900" indent="-342900" algn="l"/>
            <a:r>
              <a:rPr lang="en-US" sz="2800" b="1">
                <a:latin typeface="Arial" charset="0"/>
              </a:rPr>
              <a:t>	C.  They preached in Jesus’ name    	(Acts 2:14-39).</a:t>
            </a:r>
          </a:p>
          <a:p>
            <a:pPr marL="342900" indent="-342900" algn="l"/>
            <a:r>
              <a:rPr lang="en-US" sz="2800" b="1">
                <a:latin typeface="Arial" charset="0"/>
              </a:rPr>
              <a:t>	D.  They had healed a lame man       	(Acts 3:1-10).</a:t>
            </a:r>
            <a:endParaRPr lang="en-US" sz="2400" b="1" i="1">
              <a:solidFill>
                <a:srgbClr val="FE9B03"/>
              </a:solidFill>
              <a:latin typeface="Arial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  <p:bldP spid="5123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19200" y="2057400"/>
            <a:ext cx="7467600" cy="4267200"/>
          </a:xfrm>
          <a:noFill/>
          <a:ln/>
        </p:spPr>
        <p:txBody>
          <a:bodyPr/>
          <a:lstStyle/>
          <a:p>
            <a:pPr marL="342900" indent="-342900" algn="l"/>
            <a:r>
              <a:rPr lang="en-US" sz="3600" b="1">
                <a:solidFill>
                  <a:srgbClr val="FFA27C"/>
                </a:solidFill>
                <a:latin typeface="Arial" charset="0"/>
              </a:rPr>
              <a:t>I.  </a:t>
            </a:r>
            <a:r>
              <a:rPr lang="en-US" sz="3600" b="1" i="1">
                <a:solidFill>
                  <a:srgbClr val="FFA27C"/>
                </a:solidFill>
                <a:latin typeface="Arial" charset="0"/>
              </a:rPr>
              <a:t>What Led Them To This Point?</a:t>
            </a:r>
            <a:endParaRPr lang="en-US" sz="2400" b="1">
              <a:latin typeface="Arial" charset="0"/>
            </a:endParaRPr>
          </a:p>
          <a:p>
            <a:pPr marL="342900" indent="-342900" algn="l"/>
            <a:r>
              <a:rPr lang="en-US" sz="2400" b="1">
                <a:latin typeface="Arial" charset="0"/>
              </a:rPr>
              <a:t>	</a:t>
            </a:r>
            <a:r>
              <a:rPr lang="en-US" sz="2800" b="1">
                <a:latin typeface="Arial" charset="0"/>
              </a:rPr>
              <a:t>E.  They  were arrested &amp; brought 		before the council (Acts 4:1-3;  	   	Acts 4:7-13).</a:t>
            </a:r>
            <a:r>
              <a:rPr lang="en-US" sz="2400" b="1">
                <a:latin typeface="Arial" charset="0"/>
              </a:rPr>
              <a:t> </a:t>
            </a:r>
          </a:p>
          <a:p>
            <a:pPr marL="342900" indent="-342900" algn="l"/>
            <a:r>
              <a:rPr lang="en-US" sz="2400" b="1">
                <a:latin typeface="Arial" charset="0"/>
              </a:rPr>
              <a:t>	   </a:t>
            </a:r>
            <a:r>
              <a:rPr lang="en-US" sz="2800" b="1" i="1">
                <a:solidFill>
                  <a:srgbClr val="FE9B03"/>
                </a:solidFill>
                <a:latin typeface="Arial" charset="0"/>
              </a:rPr>
              <a:t>1.  They Identify Themselves as 		Disciples of  Christ. </a:t>
            </a:r>
          </a:p>
          <a:p>
            <a:pPr marL="342900" indent="-342900" algn="l"/>
            <a:r>
              <a:rPr lang="en-US" sz="2800" b="1" i="1">
                <a:solidFill>
                  <a:srgbClr val="FE9B03"/>
                </a:solidFill>
                <a:latin typeface="Arial" charset="0"/>
              </a:rPr>
              <a:t>	   2.  They Speak the Truth About Right &amp; 	Wrong. </a:t>
            </a:r>
          </a:p>
          <a:p>
            <a:pPr marL="342900" indent="-342900" algn="l"/>
            <a:r>
              <a:rPr lang="en-US" sz="2800" b="1" i="1">
                <a:solidFill>
                  <a:srgbClr val="FE9B03"/>
                </a:solidFill>
                <a:latin typeface="Arial" charset="0"/>
              </a:rPr>
              <a:t>	   3.  They Proclaim Jesus As the Way.</a:t>
            </a:r>
            <a:r>
              <a:rPr lang="en-US" sz="2400" b="1" i="1">
                <a:solidFill>
                  <a:srgbClr val="FE9B03"/>
                </a:solidFill>
                <a:latin typeface="Arial" charset="0"/>
              </a:rPr>
              <a:t> 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" y="76200"/>
            <a:ext cx="8915400" cy="1981200"/>
          </a:xfrm>
          <a:noFill/>
          <a:ln/>
          <a:effectLst/>
        </p:spPr>
        <p:txBody>
          <a:bodyPr/>
          <a:lstStyle/>
          <a:p>
            <a:pPr algn="ctr"/>
            <a:r>
              <a:rPr lang="en-US" sz="3800" b="1" dirty="0" smtClean="0">
                <a:latin typeface="Arial" charset="0"/>
              </a:rPr>
              <a:t>        Rejoicing </a:t>
            </a:r>
            <a:r>
              <a:rPr lang="en-US" sz="3800" b="1" dirty="0">
                <a:latin typeface="Arial" charset="0"/>
              </a:rPr>
              <a:t>to Suffer Shame for          His Name</a:t>
            </a:r>
            <a:r>
              <a:rPr lang="en-US" b="1" dirty="0">
                <a:latin typeface="Arial" charset="0"/>
              </a:rPr>
              <a:t>  </a:t>
            </a:r>
            <a:r>
              <a:rPr lang="en-US" sz="3200" b="1" dirty="0">
                <a:solidFill>
                  <a:srgbClr val="FE9B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(Acts 5:40-42)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19200" y="2057400"/>
            <a:ext cx="7772400" cy="3581400"/>
          </a:xfrm>
          <a:noFill/>
          <a:ln/>
        </p:spPr>
        <p:txBody>
          <a:bodyPr/>
          <a:lstStyle/>
          <a:p>
            <a:pPr marL="342900" indent="-342900" algn="l"/>
            <a:r>
              <a:rPr lang="en-US" sz="3600" b="1">
                <a:solidFill>
                  <a:srgbClr val="FFA27C"/>
                </a:solidFill>
                <a:latin typeface="Arial" charset="0"/>
              </a:rPr>
              <a:t>II.  </a:t>
            </a:r>
            <a:r>
              <a:rPr lang="en-US" sz="3600" b="1" i="1">
                <a:solidFill>
                  <a:srgbClr val="FFA27C"/>
                </a:solidFill>
                <a:latin typeface="Arial" charset="0"/>
              </a:rPr>
              <a:t>What Was It About These Men?</a:t>
            </a:r>
            <a:endParaRPr lang="en-US" sz="2400" b="1" i="1">
              <a:latin typeface="Arial" charset="0"/>
            </a:endParaRPr>
          </a:p>
          <a:p>
            <a:pPr marL="342900" indent="-342900"/>
            <a:r>
              <a:rPr lang="en-US" sz="3000" b="1">
                <a:latin typeface="Arial" charset="0"/>
              </a:rPr>
              <a:t>(Acts 4:13)</a:t>
            </a:r>
            <a:endParaRPr lang="en-US" sz="2400" b="1">
              <a:latin typeface="Arial" charset="0"/>
            </a:endParaRPr>
          </a:p>
          <a:p>
            <a:pPr marL="342900" indent="-342900" algn="l"/>
            <a:r>
              <a:rPr lang="en-US" sz="3000" b="1">
                <a:latin typeface="Arial" charset="0"/>
              </a:rPr>
              <a:t>	A.  They had boldness.</a:t>
            </a:r>
          </a:p>
          <a:p>
            <a:pPr marL="342900" indent="-342900" algn="l"/>
            <a:r>
              <a:rPr lang="en-US" sz="3000" b="1">
                <a:latin typeface="Arial" charset="0"/>
              </a:rPr>
              <a:t>	B.  Not because of their education.</a:t>
            </a:r>
          </a:p>
          <a:p>
            <a:pPr marL="342900" indent="-342900" algn="l"/>
            <a:r>
              <a:rPr lang="en-US" sz="3000" b="1">
                <a:latin typeface="Arial" charset="0"/>
              </a:rPr>
              <a:t>	C.  Not because of their training.</a:t>
            </a:r>
          </a:p>
          <a:p>
            <a:pPr marL="342900" indent="-342900" algn="l"/>
            <a:r>
              <a:rPr lang="en-US" sz="3000" b="1">
                <a:latin typeface="Arial" charset="0"/>
              </a:rPr>
              <a:t>	D.  They had “been with Jesus.”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" y="76200"/>
            <a:ext cx="8915400" cy="1981200"/>
          </a:xfrm>
          <a:noFill/>
          <a:ln/>
          <a:effectLst/>
        </p:spPr>
        <p:txBody>
          <a:bodyPr/>
          <a:lstStyle/>
          <a:p>
            <a:pPr algn="ctr"/>
            <a:r>
              <a:rPr lang="en-US" sz="3800" b="1" dirty="0" smtClean="0">
                <a:latin typeface="Arial" charset="0"/>
              </a:rPr>
              <a:t>        Rejoicing </a:t>
            </a:r>
            <a:r>
              <a:rPr lang="en-US" sz="3800" b="1" dirty="0">
                <a:latin typeface="Arial" charset="0"/>
              </a:rPr>
              <a:t>to Suffer Shame for          His Name</a:t>
            </a:r>
            <a:r>
              <a:rPr lang="en-US" b="1" dirty="0">
                <a:latin typeface="Arial" charset="0"/>
              </a:rPr>
              <a:t>  </a:t>
            </a:r>
            <a:r>
              <a:rPr lang="en-US" sz="3200" b="1" dirty="0">
                <a:solidFill>
                  <a:srgbClr val="FE9B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(Acts 5:40-42)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133600"/>
            <a:ext cx="7467600" cy="4191000"/>
          </a:xfrm>
          <a:noFill/>
          <a:ln/>
        </p:spPr>
        <p:txBody>
          <a:bodyPr/>
          <a:lstStyle/>
          <a:p>
            <a:pPr marL="342900" indent="-342900" algn="l"/>
            <a:r>
              <a:rPr lang="en-US" sz="3600" b="1">
                <a:solidFill>
                  <a:srgbClr val="FFA27C"/>
                </a:solidFill>
                <a:latin typeface="Arial" charset="0"/>
              </a:rPr>
              <a:t>III.  </a:t>
            </a:r>
            <a:r>
              <a:rPr lang="en-US" sz="3600" b="1" i="1">
                <a:solidFill>
                  <a:srgbClr val="FFA27C"/>
                </a:solidFill>
                <a:latin typeface="Arial" charset="0"/>
              </a:rPr>
              <a:t>Where Did This Lead Them?</a:t>
            </a:r>
            <a:endParaRPr lang="en-US" sz="2400" b="1">
              <a:latin typeface="Arial" charset="0"/>
            </a:endParaRPr>
          </a:p>
          <a:p>
            <a:pPr marL="342900" indent="-342900" algn="l"/>
            <a:r>
              <a:rPr lang="en-US" sz="3000" b="1">
                <a:latin typeface="Arial" charset="0"/>
              </a:rPr>
              <a:t>	A.  They stood up for truth.</a:t>
            </a:r>
          </a:p>
          <a:p>
            <a:pPr marL="342900" indent="-342900" algn="l"/>
            <a:r>
              <a:rPr lang="en-US" sz="3000" b="1">
                <a:latin typeface="Arial" charset="0"/>
              </a:rPr>
              <a:t>	B.  They were threatened.</a:t>
            </a:r>
          </a:p>
          <a:p>
            <a:pPr marL="342900" indent="-342900" algn="l"/>
            <a:r>
              <a:rPr lang="en-US" sz="3000" b="1">
                <a:latin typeface="Arial" charset="0"/>
              </a:rPr>
              <a:t>	C.  They prayed for boldness        	(Acts 4:23-31).</a:t>
            </a:r>
          </a:p>
          <a:p>
            <a:pPr marL="342900" indent="-342900" algn="l"/>
            <a:r>
              <a:rPr lang="en-US" sz="3000" b="1">
                <a:latin typeface="Arial" charset="0"/>
              </a:rPr>
              <a:t>	D.  Their faith spread (Acts 5:14).</a:t>
            </a:r>
          </a:p>
          <a:p>
            <a:pPr marL="342900" indent="-342900"/>
            <a:endParaRPr lang="en-US" sz="3000" b="1">
              <a:latin typeface="Arial" charset="0"/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" y="76200"/>
            <a:ext cx="8915400" cy="1981200"/>
          </a:xfrm>
          <a:noFill/>
          <a:ln/>
          <a:effectLst/>
        </p:spPr>
        <p:txBody>
          <a:bodyPr/>
          <a:lstStyle/>
          <a:p>
            <a:pPr algn="ctr"/>
            <a:r>
              <a:rPr lang="en-US" sz="3800" b="1" dirty="0" smtClean="0">
                <a:latin typeface="Arial" charset="0"/>
              </a:rPr>
              <a:t>        Rejoicing </a:t>
            </a:r>
            <a:r>
              <a:rPr lang="en-US" sz="3800" b="1" dirty="0">
                <a:latin typeface="Arial" charset="0"/>
              </a:rPr>
              <a:t>to Suffer Shame for          His Name</a:t>
            </a:r>
            <a:r>
              <a:rPr lang="en-US" b="1" dirty="0">
                <a:latin typeface="Arial" charset="0"/>
              </a:rPr>
              <a:t>  </a:t>
            </a:r>
            <a:r>
              <a:rPr lang="en-US" sz="3200" b="1" dirty="0">
                <a:solidFill>
                  <a:srgbClr val="FE9B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(Acts 5:40-42)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19200" y="1981200"/>
            <a:ext cx="7696200" cy="4343400"/>
          </a:xfrm>
          <a:noFill/>
          <a:ln/>
        </p:spPr>
        <p:txBody>
          <a:bodyPr/>
          <a:lstStyle/>
          <a:p>
            <a:pPr marL="342900" indent="-342900" algn="l"/>
            <a:r>
              <a:rPr lang="en-US" sz="3600" b="1">
                <a:solidFill>
                  <a:srgbClr val="FFA27C"/>
                </a:solidFill>
                <a:latin typeface="Arial" charset="0"/>
              </a:rPr>
              <a:t>IV.  </a:t>
            </a:r>
            <a:r>
              <a:rPr lang="en-US" sz="3500" b="1" i="1">
                <a:solidFill>
                  <a:srgbClr val="FFA27C"/>
                </a:solidFill>
                <a:latin typeface="Arial" charset="0"/>
              </a:rPr>
              <a:t>What Were the Consequences?</a:t>
            </a:r>
            <a:endParaRPr lang="en-US" sz="2400" b="1">
              <a:latin typeface="Arial" charset="0"/>
            </a:endParaRPr>
          </a:p>
          <a:p>
            <a:pPr marL="342900" indent="-342900" algn="l"/>
            <a:r>
              <a:rPr lang="en-US" sz="2400" b="1">
                <a:latin typeface="Arial" charset="0"/>
              </a:rPr>
              <a:t>	</a:t>
            </a:r>
            <a:r>
              <a:rPr lang="en-US" sz="2800" b="1">
                <a:latin typeface="Arial" charset="0"/>
              </a:rPr>
              <a:t>A.  Leaders angry &amp; imprisoned them 		(Acts 5:17-18).</a:t>
            </a:r>
          </a:p>
          <a:p>
            <a:pPr marL="342900" indent="-342900" algn="l"/>
            <a:r>
              <a:rPr lang="en-US" sz="2800" b="1">
                <a:latin typeface="Arial" charset="0"/>
              </a:rPr>
              <a:t>	B. Freed from prison by an angel        		(Acts 5:19).</a:t>
            </a:r>
          </a:p>
          <a:p>
            <a:pPr marL="342900" indent="-342900" algn="l"/>
            <a:r>
              <a:rPr lang="en-US" sz="2800" b="1">
                <a:latin typeface="Arial" charset="0"/>
              </a:rPr>
              <a:t>	C.  They teach openly again                  		(Acts 5:20-25).</a:t>
            </a:r>
            <a:endParaRPr lang="en-US" sz="2400" b="1" i="1">
              <a:solidFill>
                <a:srgbClr val="FE9B03"/>
              </a:solidFill>
              <a:latin typeface="Arial" charset="0"/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" y="76200"/>
            <a:ext cx="8915400" cy="1981200"/>
          </a:xfrm>
          <a:noFill/>
          <a:ln/>
          <a:effectLst/>
        </p:spPr>
        <p:txBody>
          <a:bodyPr/>
          <a:lstStyle/>
          <a:p>
            <a:pPr algn="ctr"/>
            <a:r>
              <a:rPr lang="en-US" sz="3800" b="1" dirty="0" smtClean="0">
                <a:latin typeface="Arial" charset="0"/>
              </a:rPr>
              <a:t>        Rejoicing </a:t>
            </a:r>
            <a:r>
              <a:rPr lang="en-US" sz="3800" b="1" dirty="0">
                <a:latin typeface="Arial" charset="0"/>
              </a:rPr>
              <a:t>to Suffer Shame for          His Name</a:t>
            </a:r>
            <a:r>
              <a:rPr lang="en-US" b="1" dirty="0">
                <a:latin typeface="Arial" charset="0"/>
              </a:rPr>
              <a:t>  </a:t>
            </a:r>
            <a:r>
              <a:rPr lang="en-US" sz="3200" b="1" dirty="0">
                <a:solidFill>
                  <a:srgbClr val="FE9B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(Acts 5:40-42)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219200" y="1981200"/>
            <a:ext cx="7696200" cy="4343400"/>
          </a:xfrm>
          <a:noFill/>
          <a:ln/>
        </p:spPr>
        <p:txBody>
          <a:bodyPr/>
          <a:lstStyle/>
          <a:p>
            <a:pPr marL="342900" indent="-342900" algn="l"/>
            <a:r>
              <a:rPr lang="en-US" sz="3600" b="1">
                <a:solidFill>
                  <a:srgbClr val="FFA27C"/>
                </a:solidFill>
                <a:latin typeface="Arial" charset="0"/>
              </a:rPr>
              <a:t>IV.  </a:t>
            </a:r>
            <a:r>
              <a:rPr lang="en-US" sz="3500" b="1" i="1">
                <a:solidFill>
                  <a:srgbClr val="FFA27C"/>
                </a:solidFill>
                <a:latin typeface="Arial" charset="0"/>
              </a:rPr>
              <a:t>What Were the Consequences?</a:t>
            </a:r>
            <a:endParaRPr lang="en-US" sz="2400" b="1">
              <a:latin typeface="Arial" charset="0"/>
            </a:endParaRPr>
          </a:p>
          <a:p>
            <a:pPr marL="342900" indent="-342900" algn="l"/>
            <a:r>
              <a:rPr lang="en-US" sz="2400" b="1">
                <a:latin typeface="Arial" charset="0"/>
              </a:rPr>
              <a:t>	</a:t>
            </a:r>
            <a:r>
              <a:rPr lang="en-US" sz="2800" b="1">
                <a:latin typeface="Arial" charset="0"/>
              </a:rPr>
              <a:t>D.  They are brought before the council 		again (Acts 5:26-32). </a:t>
            </a:r>
          </a:p>
          <a:p>
            <a:pPr marL="342900" indent="-342900" algn="l"/>
            <a:r>
              <a:rPr lang="en-US" sz="2800" b="1">
                <a:latin typeface="Arial" charset="0"/>
              </a:rPr>
              <a:t>		</a:t>
            </a:r>
            <a:r>
              <a:rPr lang="en-US" sz="2800" b="1" i="1">
                <a:solidFill>
                  <a:srgbClr val="FE9B03"/>
                </a:solidFill>
                <a:latin typeface="Arial" charset="0"/>
              </a:rPr>
              <a:t>1.  They Identify Themselves as 				Disciples of  Christ. </a:t>
            </a:r>
          </a:p>
          <a:p>
            <a:pPr marL="342900" indent="-342900" algn="l"/>
            <a:r>
              <a:rPr lang="en-US" sz="2800" b="1" i="1">
                <a:solidFill>
                  <a:srgbClr val="FE9B03"/>
                </a:solidFill>
                <a:latin typeface="Arial" charset="0"/>
              </a:rPr>
              <a:t>		2.  They Speak the Truth About 				Right &amp; Wrong. </a:t>
            </a:r>
          </a:p>
          <a:p>
            <a:pPr marL="342900" indent="-342900" algn="l"/>
            <a:r>
              <a:rPr lang="en-US" sz="2800" b="1" i="1">
                <a:solidFill>
                  <a:srgbClr val="FE9B03"/>
                </a:solidFill>
                <a:latin typeface="Arial" charset="0"/>
              </a:rPr>
              <a:t>		3.  They Proclaim Jesus As the Way.</a:t>
            </a:r>
            <a:r>
              <a:rPr lang="en-US" sz="2400" b="1" i="1">
                <a:solidFill>
                  <a:srgbClr val="FE9B03"/>
                </a:solidFill>
                <a:latin typeface="Arial" charset="0"/>
              </a:rPr>
              <a:t> 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" y="76200"/>
            <a:ext cx="8915400" cy="1981200"/>
          </a:xfrm>
          <a:noFill/>
          <a:ln/>
          <a:effectLst/>
        </p:spPr>
        <p:txBody>
          <a:bodyPr/>
          <a:lstStyle/>
          <a:p>
            <a:pPr algn="ctr"/>
            <a:r>
              <a:rPr lang="en-US" sz="3800" b="1" dirty="0" smtClean="0">
                <a:latin typeface="Arial" charset="0"/>
              </a:rPr>
              <a:t>        Rejoicing </a:t>
            </a:r>
            <a:r>
              <a:rPr lang="en-US" sz="3800" b="1" dirty="0">
                <a:latin typeface="Arial" charset="0"/>
              </a:rPr>
              <a:t>to Suffer Shame for          His Name</a:t>
            </a:r>
            <a:r>
              <a:rPr lang="en-US" b="1" dirty="0">
                <a:latin typeface="Arial" charset="0"/>
              </a:rPr>
              <a:t>  </a:t>
            </a:r>
            <a:r>
              <a:rPr lang="en-US" sz="3200" b="1" dirty="0">
                <a:solidFill>
                  <a:srgbClr val="FE9B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(Acts 5:40-42)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057400"/>
            <a:ext cx="7315200" cy="4267200"/>
          </a:xfrm>
          <a:noFill/>
          <a:ln/>
        </p:spPr>
        <p:txBody>
          <a:bodyPr/>
          <a:lstStyle/>
          <a:p>
            <a:pPr marL="342900" indent="-342900" algn="l"/>
            <a:r>
              <a:rPr lang="en-US" sz="3600" b="1">
                <a:solidFill>
                  <a:srgbClr val="FFA27C"/>
                </a:solidFill>
                <a:latin typeface="Arial" charset="0"/>
              </a:rPr>
              <a:t>V.  </a:t>
            </a:r>
            <a:r>
              <a:rPr lang="en-US" sz="3600" b="1" i="1">
                <a:solidFill>
                  <a:srgbClr val="FFA27C"/>
                </a:solidFill>
                <a:latin typeface="Arial" charset="0"/>
              </a:rPr>
              <a:t>Questions For Our Lives.</a:t>
            </a:r>
            <a:endParaRPr lang="en-US" sz="2400" b="1">
              <a:latin typeface="Arial" charset="0"/>
            </a:endParaRPr>
          </a:p>
          <a:p>
            <a:pPr marL="342900" indent="-342900" algn="l"/>
            <a:r>
              <a:rPr lang="en-US" sz="2400" b="1">
                <a:latin typeface="Arial" charset="0"/>
              </a:rPr>
              <a:t>	 </a:t>
            </a:r>
            <a:r>
              <a:rPr lang="en-US" sz="2800" b="1">
                <a:latin typeface="Arial" charset="0"/>
              </a:rPr>
              <a:t>A.  Can people around us see that we 	have “been with Jesus”?</a:t>
            </a:r>
          </a:p>
          <a:p>
            <a:pPr marL="342900" indent="-342900" algn="l"/>
            <a:r>
              <a:rPr lang="en-US" sz="2800" b="1">
                <a:latin typeface="Arial" charset="0"/>
              </a:rPr>
              <a:t>	 B.  Do we rejoice to suffer shame for 	His name?  (James 1:2-4; 			I Peter 4:3-5).</a:t>
            </a:r>
          </a:p>
          <a:p>
            <a:pPr marL="342900" indent="-342900" algn="l"/>
            <a:r>
              <a:rPr lang="en-US" sz="2800" b="1">
                <a:latin typeface="Arial" charset="0"/>
              </a:rPr>
              <a:t>	 C.  Are we committed to obey God no 	matter what? (Luke 21:12-19).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" y="76200"/>
            <a:ext cx="8915400" cy="1981200"/>
          </a:xfrm>
          <a:noFill/>
          <a:ln/>
          <a:effectLst/>
        </p:spPr>
        <p:txBody>
          <a:bodyPr/>
          <a:lstStyle/>
          <a:p>
            <a:pPr algn="ctr"/>
            <a:r>
              <a:rPr lang="en-US" sz="3800" b="1" dirty="0" smtClean="0">
                <a:latin typeface="Arial" charset="0"/>
              </a:rPr>
              <a:t>        Rejoicing </a:t>
            </a:r>
            <a:r>
              <a:rPr lang="en-US" sz="3800" b="1" dirty="0">
                <a:latin typeface="Arial" charset="0"/>
              </a:rPr>
              <a:t>to Suffer Shame for          His Name</a:t>
            </a:r>
            <a:r>
              <a:rPr lang="en-US" b="1" dirty="0">
                <a:latin typeface="Arial" charset="0"/>
              </a:rPr>
              <a:t>  </a:t>
            </a:r>
            <a:r>
              <a:rPr lang="en-US" sz="3200" b="1" dirty="0">
                <a:solidFill>
                  <a:srgbClr val="FE9B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(Acts 5:40-42)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 autoUpdateAnimBg="0"/>
    </p:bldLst>
  </p:timing>
</p:sld>
</file>

<file path=ppt/theme/theme1.xml><?xml version="1.0" encoding="utf-8"?>
<a:theme xmlns:a="http://schemas.openxmlformats.org/drawingml/2006/main" name="untitled 1">
  <a:themeElements>
    <a:clrScheme name="">
      <a:dk1>
        <a:srgbClr val="000000"/>
      </a:dk1>
      <a:lt1>
        <a:srgbClr val="FFFFFF"/>
      </a:lt1>
      <a:dk2>
        <a:srgbClr val="114FFB"/>
      </a:dk2>
      <a:lt2>
        <a:srgbClr val="8CF4EA"/>
      </a:lt2>
      <a:accent1>
        <a:srgbClr val="00B7A5"/>
      </a:accent1>
      <a:accent2>
        <a:srgbClr val="D49FFF"/>
      </a:accent2>
      <a:accent3>
        <a:srgbClr val="AAB2FD"/>
      </a:accent3>
      <a:accent4>
        <a:srgbClr val="DADADA"/>
      </a:accent4>
      <a:accent5>
        <a:srgbClr val="AAD8CF"/>
      </a:accent5>
      <a:accent6>
        <a:srgbClr val="C090E7"/>
      </a:accent6>
      <a:hlink>
        <a:srgbClr val="7B00E4"/>
      </a:hlink>
      <a:folHlink>
        <a:srgbClr val="618FFD"/>
      </a:folHlink>
    </a:clrScheme>
    <a:fontScheme name="untitled 1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lnDef>
  </a:objectDefaults>
  <a:extraClrSchemeLst>
    <a:extraClrScheme>
      <a:clrScheme name="untitled 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ntitled 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1400c  PB Hard Drive:Applications:Microsoft PowerPoint 4:Wizards:general.ppt</Template>
  <TotalTime>41</TotalTime>
  <Pages>7</Pages>
  <Words>597</Words>
  <Application>Microsoft Macintosh PowerPoint</Application>
  <PresentationFormat>On-screen Show (4:3)</PresentationFormat>
  <Paragraphs>41</Paragraphs>
  <Slides>7</Slides>
  <Notes>2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untitled 1</vt:lpstr>
      <vt:lpstr>        Rejoicing to Suffer Shame for          His Name  (Acts 5:40-42)</vt:lpstr>
      <vt:lpstr>        Rejoicing to Suffer Shame for          His Name  (Acts 5:40-42)</vt:lpstr>
      <vt:lpstr>        Rejoicing to Suffer Shame for          His Name  (Acts 5:40-42)</vt:lpstr>
      <vt:lpstr>        Rejoicing to Suffer Shame for          His Name  (Acts 5:40-42)</vt:lpstr>
      <vt:lpstr>        Rejoicing to Suffer Shame for          His Name  (Acts 5:40-42)</vt:lpstr>
      <vt:lpstr>        Rejoicing to Suffer Shame for          His Name  (Acts 5:40-42)</vt:lpstr>
      <vt:lpstr>        Rejoicing to Suffer Shame for          His Name  (Acts 5:40-42)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Rejoicing to Suffer</dc:title>
  <dc:subject/>
  <dc:creator>Kyle Pope</dc:creator>
  <cp:keywords/>
  <dc:description/>
  <cp:lastModifiedBy>Kyle Pope</cp:lastModifiedBy>
  <cp:revision>12</cp:revision>
  <cp:lastPrinted>2009-04-22T19:24:48Z</cp:lastPrinted>
  <dcterms:created xsi:type="dcterms:W3CDTF">2014-09-13T18:05:43Z</dcterms:created>
  <dcterms:modified xsi:type="dcterms:W3CDTF">2014-09-13T18:05:57Z</dcterms:modified>
</cp:coreProperties>
</file>