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sldIdLst>
    <p:sldId id="258" r:id="rId2"/>
    <p:sldId id="310" r:id="rId3"/>
    <p:sldId id="309" r:id="rId4"/>
    <p:sldId id="308" r:id="rId5"/>
    <p:sldId id="307" r:id="rId6"/>
  </p:sldIdLst>
  <p:sldSz cx="9144000" cy="6858000" type="screen4x3"/>
  <p:notesSz cx="6858000" cy="9144000"/>
  <p:embeddedFontLst>
    <p:embeddedFont>
      <p:font typeface="Baskerville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FF"/>
    <a:srgbClr val="6F5D43"/>
    <a:srgbClr val="E29422"/>
    <a:srgbClr val="CD8F2D"/>
    <a:srgbClr val="C27E16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font" Target="fonts/font1.fntdata"/><Relationship Id="rId8" Type="http://schemas.openxmlformats.org/officeDocument/2006/relationships/font" Target="fonts/font2.fntdata"/><Relationship Id="rId9" Type="http://schemas.openxmlformats.org/officeDocument/2006/relationships/font" Target="fonts/font3.fntdata"/><Relationship Id="rId10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426078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3829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979800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70463" y="1013827"/>
            <a:ext cx="5187964" cy="3222712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114837" y="1158153"/>
            <a:ext cx="4906639" cy="2937344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725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1784" y="3020141"/>
            <a:ext cx="3969349" cy="2808737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651784" y="986601"/>
            <a:ext cx="3969349" cy="1909503"/>
          </a:xfrm>
        </p:spPr>
        <p:txBody>
          <a:bodyPr anchor="b" anchorCtr="0">
            <a:normAutofit/>
          </a:bodyPr>
          <a:lstStyle>
            <a:lvl1pPr>
              <a:defRPr sz="6200"/>
            </a:lvl1pPr>
          </a:lstStyle>
          <a:p>
            <a:r>
              <a:rPr lang="en-US"/>
              <a:t>Title Text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96870" y="986600"/>
            <a:ext cx="3752084" cy="4842277"/>
          </a:xfrm>
          <a:prstGeom prst="rect">
            <a:avLst/>
          </a:prstGeom>
        </p:spPr>
      </p:pic>
      <p:sp>
        <p:nvSpPr>
          <p:cNvPr id="10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4963410" y="1152328"/>
            <a:ext cx="3425449" cy="4515827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9326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hoto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0256" y="1022969"/>
            <a:ext cx="7823164" cy="4816187"/>
          </a:xfrm>
          <a:prstGeom prst="rect">
            <a:avLst/>
          </a:prstGeom>
        </p:spPr>
      </p:pic>
      <p:sp>
        <p:nvSpPr>
          <p:cNvPr id="4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817045" y="1172234"/>
            <a:ext cx="7522125" cy="4520196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117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hotos - 2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9041" y="626089"/>
            <a:ext cx="7733633" cy="27033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9041" y="3579525"/>
            <a:ext cx="7733633" cy="2703307"/>
          </a:xfrm>
          <a:prstGeom prst="rect">
            <a:avLst/>
          </a:prstGeom>
        </p:spPr>
      </p:pic>
      <p:sp>
        <p:nvSpPr>
          <p:cNvPr id="5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853592" y="804003"/>
            <a:ext cx="7369840" cy="2357188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53592" y="3752137"/>
            <a:ext cx="7369840" cy="2357188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413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422504"/>
            <a:ext cx="3884074" cy="3429051"/>
          </a:xfrm>
        </p:spPr>
        <p:txBody>
          <a:bodyPr>
            <a:normAutofit/>
          </a:bodyPr>
          <a:lstStyle>
            <a:lvl1pPr marL="457200" indent="-457200" algn="l">
              <a:lnSpc>
                <a:spcPct val="110000"/>
              </a:lnSpc>
              <a:buClr>
                <a:srgbClr val="C27E16"/>
              </a:buClr>
              <a:buSzPct val="60000"/>
              <a:buFont typeface="Lucida Grande"/>
              <a:buChar char="▶"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4700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3367" y="2367460"/>
            <a:ext cx="3622581" cy="3529455"/>
          </a:xfrm>
          <a:prstGeom prst="rect">
            <a:avLst/>
          </a:prstGeom>
        </p:spPr>
      </p:pic>
      <p:sp>
        <p:nvSpPr>
          <p:cNvPr id="6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029204" y="2540106"/>
            <a:ext cx="3273478" cy="319471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036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hotos - 2 Up,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4700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8277" y="2367460"/>
            <a:ext cx="3807670" cy="3529455"/>
          </a:xfrm>
          <a:prstGeom prst="rect">
            <a:avLst/>
          </a:prstGeom>
        </p:spPr>
      </p:pic>
      <p:sp>
        <p:nvSpPr>
          <p:cNvPr id="5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4849252" y="2540106"/>
            <a:ext cx="3453430" cy="319471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3848" y="2367460"/>
            <a:ext cx="3807670" cy="3529455"/>
          </a:xfrm>
          <a:prstGeom prst="rect">
            <a:avLst/>
          </a:prstGeom>
        </p:spPr>
      </p:pic>
      <p:sp>
        <p:nvSpPr>
          <p:cNvPr id="9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34823" y="2540106"/>
            <a:ext cx="3453430" cy="319471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362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422505"/>
            <a:ext cx="3884074" cy="4222072"/>
          </a:xfrm>
        </p:spPr>
        <p:txBody>
          <a:bodyPr>
            <a:normAutofit/>
          </a:bodyPr>
          <a:lstStyle>
            <a:lvl1pPr marL="457200" indent="-457200" algn="l">
              <a:lnSpc>
                <a:spcPct val="110000"/>
              </a:lnSpc>
              <a:buClr>
                <a:srgbClr val="C27E16"/>
              </a:buClr>
              <a:buSzPct val="60000"/>
              <a:buFont typeface="Lucida Grande"/>
              <a:buChar char="▶"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41121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69874" y="2422505"/>
            <a:ext cx="3884074" cy="4222072"/>
          </a:xfrm>
        </p:spPr>
        <p:txBody>
          <a:bodyPr>
            <a:normAutofit/>
          </a:bodyPr>
          <a:lstStyle>
            <a:lvl1pPr marL="457200" indent="-457200" algn="l">
              <a:lnSpc>
                <a:spcPct val="110000"/>
              </a:lnSpc>
              <a:buClr>
                <a:srgbClr val="C27E16"/>
              </a:buClr>
              <a:buSzPct val="60000"/>
              <a:buFont typeface="Lucida Grande"/>
              <a:buChar char="▶"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34828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85800" y="2665414"/>
            <a:ext cx="7772400" cy="3730625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15995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0"/>
          </p:nvPr>
        </p:nvSpPr>
        <p:spPr>
          <a:xfrm>
            <a:off x="685800" y="2608264"/>
            <a:ext cx="7772400" cy="3856037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996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020137"/>
            <a:ext cx="7772400" cy="352484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426078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809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422505"/>
            <a:ext cx="7772400" cy="4222072"/>
          </a:xfrm>
        </p:spPr>
        <p:txBody>
          <a:bodyPr>
            <a:normAutofit/>
          </a:bodyPr>
          <a:lstStyle>
            <a:lvl1pPr marL="457200" indent="-457200" algn="l">
              <a:lnSpc>
                <a:spcPct val="110000"/>
              </a:lnSpc>
              <a:buClr>
                <a:srgbClr val="C27E16"/>
              </a:buClr>
              <a:buSzPct val="60000"/>
              <a:buFont typeface="Lucida Grande"/>
              <a:buChar char="▶"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415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422508"/>
            <a:ext cx="7772400" cy="3265593"/>
          </a:xfrm>
        </p:spPr>
        <p:txBody>
          <a:bodyPr numCol="2">
            <a:normAutofit/>
          </a:bodyPr>
          <a:lstStyle>
            <a:lvl1pPr marL="457200" indent="-457200" algn="l">
              <a:lnSpc>
                <a:spcPct val="120000"/>
              </a:lnSpc>
              <a:buClr>
                <a:srgbClr val="C27E16"/>
              </a:buClr>
              <a:buSzPct val="60000"/>
              <a:buFont typeface="Lucida Grande"/>
              <a:buChar char="▶"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28446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5972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120547"/>
            <a:ext cx="7772400" cy="4610240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ct val="11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002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120547"/>
            <a:ext cx="7772400" cy="4610240"/>
          </a:xfrm>
        </p:spPr>
        <p:txBody>
          <a:bodyPr anchor="ctr" anchorCtr="0">
            <a:normAutofit/>
          </a:bodyPr>
          <a:lstStyle>
            <a:lvl1pPr marL="457200" indent="-457200" algn="l">
              <a:lnSpc>
                <a:spcPct val="110000"/>
              </a:lnSpc>
              <a:buClr>
                <a:srgbClr val="C27E16"/>
              </a:buClr>
              <a:buSzPct val="60000"/>
              <a:buFont typeface="Lucida Grande"/>
              <a:buChar char="▶"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Body Level One</a:t>
            </a:r>
          </a:p>
          <a:p>
            <a:r>
              <a:rPr lang="en-US"/>
              <a:t>Body Level Two</a:t>
            </a:r>
          </a:p>
          <a:p>
            <a:r>
              <a:rPr lang="en-US"/>
              <a:t>Body Level Three</a:t>
            </a:r>
          </a:p>
          <a:p>
            <a:r>
              <a:rPr lang="en-US"/>
              <a:t>Body Level Four</a:t>
            </a:r>
          </a:p>
          <a:p>
            <a:r>
              <a:rPr lang="en-US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4426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384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7262"/>
            <a:ext cx="7772400" cy="1470025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592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077056"/>
            <a:ext cx="7772400" cy="2693264"/>
          </a:xfrm>
        </p:spPr>
        <p:txBody>
          <a:bodyPr>
            <a:normAutofit/>
          </a:bodyPr>
          <a:lstStyle>
            <a:lvl1pPr>
              <a:defRPr sz="8400"/>
            </a:lvl1pPr>
          </a:lstStyle>
          <a:p>
            <a:r>
              <a:rPr lang="en-US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8361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2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068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CD8F2D"/>
          </a:solidFill>
          <a:effectLst>
            <a:outerShdw blurRad="25400" dist="25400" dir="5400000" algn="tl" rotWithShape="0">
              <a:srgbClr val="000000">
                <a:alpha val="73000"/>
              </a:srgbClr>
            </a:outerShdw>
          </a:effectLst>
          <a:latin typeface="Baskerville"/>
          <a:ea typeface="+mj-ea"/>
          <a:cs typeface="Baskervill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bg1"/>
          </a:solidFill>
          <a:latin typeface="Baskerville"/>
          <a:ea typeface="+mn-ea"/>
          <a:cs typeface="Baskervill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bg1"/>
          </a:solidFill>
          <a:latin typeface="Baskerville"/>
          <a:ea typeface="+mn-ea"/>
          <a:cs typeface="Baskervill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bg1"/>
          </a:solidFill>
          <a:latin typeface="Baskerville"/>
          <a:ea typeface="+mn-ea"/>
          <a:cs typeface="Baskervill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bg1"/>
          </a:solidFill>
          <a:latin typeface="Baskerville"/>
          <a:ea typeface="+mn-ea"/>
          <a:cs typeface="Baskervill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bg1"/>
          </a:solidFill>
          <a:latin typeface="Baskerville"/>
          <a:ea typeface="+mn-ea"/>
          <a:cs typeface="Baskervill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emf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emf"/><Relationship Id="rId3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emf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emf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emf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41" y="457201"/>
            <a:ext cx="7733633" cy="1840986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2846395"/>
            <a:ext cx="7772400" cy="37981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400" b="1" dirty="0" smtClean="0"/>
              <a:t>I.  “Who, contrary to hope, in hope 		believed”</a:t>
            </a:r>
            <a:r>
              <a:rPr lang="en-US" sz="3400" dirty="0" smtClean="0"/>
              <a:t> (4:18a).</a:t>
            </a:r>
          </a:p>
          <a:p>
            <a:pPr marL="974725" indent="-520700">
              <a:buFont typeface="Times New Roman" pitchFamily="18" charset="0"/>
              <a:buChar char="►"/>
            </a:pPr>
            <a:r>
              <a:rPr lang="en-US" dirty="0" smtClean="0"/>
              <a:t>A child in his old age and land as a possession (Genesis 17:1-8).</a:t>
            </a:r>
          </a:p>
          <a:p>
            <a:pPr marL="974725" indent="-520700">
              <a:buFont typeface="Times New Roman" pitchFamily="18" charset="0"/>
              <a:buChar char="►"/>
            </a:pPr>
            <a:r>
              <a:rPr lang="en-US" dirty="0" smtClean="0"/>
              <a:t>Christians believe contrary to hope (Romans 5:1-5).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61812" y="351548"/>
            <a:ext cx="7596388" cy="1946924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/>
              <a:t>  Five Statements About   Abraham</a:t>
            </a:r>
            <a:endParaRPr lang="en-US" sz="5000" dirty="0"/>
          </a:p>
        </p:txBody>
      </p:sp>
      <p:grpSp>
        <p:nvGrpSpPr>
          <p:cNvPr id="6" name="Group 5"/>
          <p:cNvGrpSpPr/>
          <p:nvPr/>
        </p:nvGrpSpPr>
        <p:grpSpPr>
          <a:xfrm rot="300000">
            <a:off x="3892466" y="1067077"/>
            <a:ext cx="4800919" cy="2099293"/>
            <a:chOff x="4343081" y="2777002"/>
            <a:chExt cx="4800919" cy="209929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3081" y="2777002"/>
              <a:ext cx="4800919" cy="209929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21240000">
              <a:off x="4565747" y="3343700"/>
              <a:ext cx="425754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rgbClr val="FFFFFF"/>
                  </a:solidFill>
                  <a:effectLst>
                    <a:outerShdw blurRad="25400" dist="12700" dir="5400000" algn="tl" rotWithShape="0">
                      <a:srgbClr val="000000">
                        <a:alpha val="67000"/>
                      </a:srgbClr>
                    </a:outerShdw>
                  </a:effectLst>
                  <a:latin typeface="Baskerville"/>
                  <a:cs typeface="Baskerville"/>
                </a:rPr>
                <a:t>Romans 4:13-25</a:t>
              </a:r>
              <a:endParaRPr lang="en-US" sz="3500" b="1" dirty="0">
                <a:solidFill>
                  <a:srgbClr val="FFFFFF"/>
                </a:solidFill>
                <a:effectLst>
                  <a:outerShdw blurRad="25400" dist="12700" dir="5400000" algn="tl" rotWithShape="0">
                    <a:srgbClr val="000000">
                      <a:alpha val="67000"/>
                    </a:srgbClr>
                  </a:outerShdw>
                </a:effectLst>
                <a:latin typeface="Baskerville"/>
                <a:cs typeface="Baskervill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940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41" y="457201"/>
            <a:ext cx="7733633" cy="1840986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2846395"/>
            <a:ext cx="7772400" cy="37981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/>
              <a:t>II.  “Not being weak in faith” </a:t>
            </a:r>
            <a:r>
              <a:rPr lang="en-US" sz="3500" dirty="0" smtClean="0"/>
              <a:t>(4:19a).</a:t>
            </a:r>
          </a:p>
          <a:p>
            <a:pPr marL="919163" indent="-465138">
              <a:buFont typeface="Times New Roman" pitchFamily="18" charset="0"/>
              <a:buChar char="►"/>
            </a:pPr>
            <a:r>
              <a:rPr lang="en-US" sz="3400" dirty="0" smtClean="0"/>
              <a:t>Abraham’s faith was strong (Genesis 12:1-3).</a:t>
            </a:r>
          </a:p>
          <a:p>
            <a:pPr marL="919163" indent="-465138">
              <a:buFont typeface="Times New Roman" pitchFamily="18" charset="0"/>
              <a:buChar char="►"/>
            </a:pPr>
            <a:r>
              <a:rPr lang="en-US" sz="3400" dirty="0" smtClean="0"/>
              <a:t>We must not have a weak faith (Luke 17:5-10).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61812" y="351548"/>
            <a:ext cx="7596388" cy="1946924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/>
              <a:t>  Five Statements About   Abraham</a:t>
            </a:r>
            <a:endParaRPr lang="en-US" sz="5000" dirty="0"/>
          </a:p>
        </p:txBody>
      </p:sp>
      <p:grpSp>
        <p:nvGrpSpPr>
          <p:cNvPr id="6" name="Group 5"/>
          <p:cNvGrpSpPr/>
          <p:nvPr/>
        </p:nvGrpSpPr>
        <p:grpSpPr>
          <a:xfrm rot="300000">
            <a:off x="3892466" y="1067077"/>
            <a:ext cx="4800919" cy="2099293"/>
            <a:chOff x="4343081" y="2777002"/>
            <a:chExt cx="4800919" cy="209929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3081" y="2777002"/>
              <a:ext cx="4800919" cy="209929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21240000">
              <a:off x="4565747" y="3343700"/>
              <a:ext cx="425754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rgbClr val="FFFFFF"/>
                  </a:solidFill>
                  <a:effectLst>
                    <a:outerShdw blurRad="25400" dist="12700" dir="5400000" algn="tl" rotWithShape="0">
                      <a:srgbClr val="000000">
                        <a:alpha val="67000"/>
                      </a:srgbClr>
                    </a:outerShdw>
                  </a:effectLst>
                  <a:latin typeface="Baskerville"/>
                  <a:cs typeface="Baskerville"/>
                </a:rPr>
                <a:t>Romans 4:13-25</a:t>
              </a:r>
              <a:endParaRPr lang="en-US" sz="3500" b="1" dirty="0">
                <a:solidFill>
                  <a:srgbClr val="FFFFFF"/>
                </a:solidFill>
                <a:effectLst>
                  <a:outerShdw blurRad="25400" dist="12700" dir="5400000" algn="tl" rotWithShape="0">
                    <a:srgbClr val="000000">
                      <a:alpha val="67000"/>
                    </a:srgbClr>
                  </a:outerShdw>
                </a:effectLst>
                <a:latin typeface="Baskerville"/>
                <a:cs typeface="Baskervill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940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41" y="457201"/>
            <a:ext cx="7733633" cy="1840986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2743201"/>
            <a:ext cx="7772400" cy="39013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676" b="1" dirty="0" smtClean="0"/>
              <a:t>III.  “He did not consider his own 		body”</a:t>
            </a:r>
            <a:r>
              <a:rPr lang="en-US" sz="3676" dirty="0" smtClean="0"/>
              <a:t> (4:19b).</a:t>
            </a:r>
          </a:p>
          <a:p>
            <a:pPr marL="922338">
              <a:buFont typeface="Times New Roman" pitchFamily="18" charset="0"/>
              <a:buChar char="►"/>
            </a:pPr>
            <a:r>
              <a:rPr lang="en-US" sz="3400" dirty="0" smtClean="0"/>
              <a:t>Abraham did not allow the condition of his body to deter his faith.</a:t>
            </a:r>
          </a:p>
          <a:p>
            <a:pPr marL="922338">
              <a:buFont typeface="Times New Roman" pitchFamily="18" charset="0"/>
              <a:buChar char="►"/>
            </a:pPr>
            <a:r>
              <a:rPr lang="en-US" sz="3400" dirty="0" smtClean="0"/>
              <a:t>Serving Christ calls on us to forgo the consideration of the body 			 (Galatians 5:16,17).</a:t>
            </a:r>
          </a:p>
          <a:p>
            <a:pPr>
              <a:buNone/>
            </a:pPr>
            <a:endParaRPr lang="en-US" sz="34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61812" y="351548"/>
            <a:ext cx="7596388" cy="1946924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/>
              <a:t>  Five Statements About   Abraham</a:t>
            </a:r>
            <a:endParaRPr lang="en-US" sz="5000" dirty="0"/>
          </a:p>
        </p:txBody>
      </p:sp>
      <p:grpSp>
        <p:nvGrpSpPr>
          <p:cNvPr id="6" name="Group 5"/>
          <p:cNvGrpSpPr/>
          <p:nvPr/>
        </p:nvGrpSpPr>
        <p:grpSpPr>
          <a:xfrm rot="300000">
            <a:off x="3892466" y="1067077"/>
            <a:ext cx="4800919" cy="2099293"/>
            <a:chOff x="4343081" y="2777002"/>
            <a:chExt cx="4800919" cy="209929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3081" y="2777002"/>
              <a:ext cx="4800919" cy="209929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21240000">
              <a:off x="4565747" y="3343700"/>
              <a:ext cx="425754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rgbClr val="FFFFFF"/>
                  </a:solidFill>
                  <a:effectLst>
                    <a:outerShdw blurRad="25400" dist="12700" dir="5400000" algn="tl" rotWithShape="0">
                      <a:srgbClr val="000000">
                        <a:alpha val="67000"/>
                      </a:srgbClr>
                    </a:outerShdw>
                  </a:effectLst>
                  <a:latin typeface="Baskerville"/>
                  <a:cs typeface="Baskerville"/>
                </a:rPr>
                <a:t>Romans 4:13-25</a:t>
              </a:r>
              <a:endParaRPr lang="en-US" sz="3500" b="1" dirty="0">
                <a:solidFill>
                  <a:srgbClr val="FFFFFF"/>
                </a:solidFill>
                <a:effectLst>
                  <a:outerShdw blurRad="25400" dist="12700" dir="5400000" algn="tl" rotWithShape="0">
                    <a:srgbClr val="000000">
                      <a:alpha val="67000"/>
                    </a:srgbClr>
                  </a:outerShdw>
                </a:effectLst>
                <a:latin typeface="Baskerville"/>
                <a:cs typeface="Baskervill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940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41" y="457201"/>
            <a:ext cx="7733633" cy="1840986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 rot="300000">
            <a:off x="3892466" y="1067077"/>
            <a:ext cx="4800919" cy="2099293"/>
            <a:chOff x="4343081" y="2777002"/>
            <a:chExt cx="4800919" cy="209929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3081" y="2777002"/>
              <a:ext cx="4800919" cy="2099293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 rot="21240000">
              <a:off x="4565747" y="3343700"/>
              <a:ext cx="425754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rgbClr val="FFFFFF"/>
                  </a:solidFill>
                  <a:effectLst>
                    <a:outerShdw blurRad="25400" dist="12700" dir="5400000" algn="tl" rotWithShape="0">
                      <a:srgbClr val="000000">
                        <a:alpha val="67000"/>
                      </a:srgbClr>
                    </a:outerShdw>
                  </a:effectLst>
                  <a:latin typeface="Baskerville"/>
                  <a:cs typeface="Baskerville"/>
                </a:rPr>
                <a:t>Romans 4:13-25</a:t>
              </a:r>
              <a:endParaRPr lang="en-US" sz="3500" b="1" dirty="0">
                <a:solidFill>
                  <a:srgbClr val="FFFFFF"/>
                </a:solidFill>
                <a:effectLst>
                  <a:outerShdw blurRad="25400" dist="12700" dir="5400000" algn="tl" rotWithShape="0">
                    <a:srgbClr val="000000">
                      <a:alpha val="67000"/>
                    </a:srgbClr>
                  </a:outerShdw>
                </a:effectLst>
                <a:latin typeface="Baskerville"/>
                <a:cs typeface="Baskerville"/>
              </a:endParaRPr>
            </a:p>
          </p:txBody>
        </p:sp>
      </p:grpSp>
      <p:sp>
        <p:nvSpPr>
          <p:cNvPr id="8" name="Title 2"/>
          <p:cNvSpPr>
            <a:spLocks noGrp="1"/>
          </p:cNvSpPr>
          <p:nvPr>
            <p:ph type="ctrTitle"/>
          </p:nvPr>
        </p:nvSpPr>
        <p:spPr>
          <a:xfrm>
            <a:off x="861812" y="351548"/>
            <a:ext cx="7596388" cy="1946924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/>
              <a:t>  Five Statements About   Abraham</a:t>
            </a:r>
            <a:endParaRPr lang="en-US" sz="5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027839"/>
            <a:ext cx="7706838" cy="3616737"/>
          </a:xfrm>
        </p:spPr>
        <p:txBody>
          <a:bodyPr>
            <a:normAutofit/>
          </a:bodyPr>
          <a:lstStyle/>
          <a:p>
            <a:pPr marL="681038" indent="-681038">
              <a:buNone/>
            </a:pPr>
            <a:r>
              <a:rPr lang="en-US" b="1" dirty="0" smtClean="0"/>
              <a:t>IV.  “He did not waver at the promise of God through unbelief” </a:t>
            </a:r>
            <a:r>
              <a:rPr lang="en-US" dirty="0" smtClean="0"/>
              <a:t>(4:20a).</a:t>
            </a:r>
          </a:p>
          <a:p>
            <a:pPr>
              <a:buNone/>
            </a:pPr>
            <a:r>
              <a:rPr lang="en-US" dirty="0" smtClean="0"/>
              <a:t>	(Genesis 17:9-14; Romans 4:11-12).</a:t>
            </a:r>
          </a:p>
          <a:p>
            <a:pPr marL="922338">
              <a:buFont typeface="Times New Roman" pitchFamily="18" charset="0"/>
              <a:buChar char="►"/>
            </a:pPr>
            <a:r>
              <a:rPr lang="en-US" dirty="0" smtClean="0"/>
              <a:t>	How could Abraham have wavered?</a:t>
            </a:r>
          </a:p>
          <a:p>
            <a:pPr marL="922338">
              <a:buFont typeface="Times New Roman" pitchFamily="18" charset="0"/>
              <a:buChar char="►"/>
            </a:pPr>
            <a:r>
              <a:rPr lang="en-US" dirty="0" smtClean="0"/>
              <a:t>	How do we waver?  (1 Kings 18:21).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940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41" y="457201"/>
            <a:ext cx="7733633" cy="1840986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2710313"/>
            <a:ext cx="7772400" cy="3776296"/>
          </a:xfrm>
        </p:spPr>
        <p:txBody>
          <a:bodyPr>
            <a:normAutofit lnSpcReduction="10000"/>
          </a:bodyPr>
          <a:lstStyle/>
          <a:p>
            <a:pPr marL="509588" indent="-509588">
              <a:buNone/>
            </a:pPr>
            <a:r>
              <a:rPr lang="en-US" b="1" dirty="0" smtClean="0"/>
              <a:t>V.  “Being fully convinced that what He had promised He was able to perform” (4:21).</a:t>
            </a:r>
          </a:p>
          <a:p>
            <a:pPr marL="1147763">
              <a:buFont typeface="Times New Roman" pitchFamily="18" charset="0"/>
              <a:buChar char="►"/>
            </a:pPr>
            <a:r>
              <a:rPr lang="en-US" dirty="0" smtClean="0"/>
              <a:t>The sacrifice of Isaac (Genesis 22:1-3; Hebrews 11:17-19).</a:t>
            </a:r>
          </a:p>
          <a:p>
            <a:pPr marL="1147763">
              <a:buFont typeface="Times New Roman" pitchFamily="18" charset="0"/>
              <a:buChar char="►"/>
            </a:pPr>
            <a:r>
              <a:rPr lang="en-US" dirty="0" smtClean="0"/>
              <a:t>Are we persuaded that God will keep his promises? (Matthew 16:25).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 rot="300000">
            <a:off x="3892466" y="1067077"/>
            <a:ext cx="4800919" cy="2099293"/>
            <a:chOff x="4343081" y="2777002"/>
            <a:chExt cx="4800919" cy="209929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3081" y="2777002"/>
              <a:ext cx="4800919" cy="2099293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 rot="21240000">
              <a:off x="4565747" y="3343700"/>
              <a:ext cx="425754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500" b="1" dirty="0" smtClean="0">
                  <a:solidFill>
                    <a:srgbClr val="FFFFFF"/>
                  </a:solidFill>
                  <a:effectLst>
                    <a:outerShdw blurRad="25400" dist="12700" dir="5400000" algn="tl" rotWithShape="0">
                      <a:srgbClr val="000000">
                        <a:alpha val="67000"/>
                      </a:srgbClr>
                    </a:outerShdw>
                  </a:effectLst>
                  <a:latin typeface="Baskerville"/>
                  <a:cs typeface="Baskerville"/>
                </a:rPr>
                <a:t>Romans 4:13-25</a:t>
              </a:r>
              <a:endParaRPr lang="en-US" sz="3500" b="1" dirty="0">
                <a:solidFill>
                  <a:srgbClr val="FFFFFF"/>
                </a:solidFill>
                <a:effectLst>
                  <a:outerShdw blurRad="25400" dist="12700" dir="5400000" algn="tl" rotWithShape="0">
                    <a:srgbClr val="000000">
                      <a:alpha val="67000"/>
                    </a:srgbClr>
                  </a:outerShdw>
                </a:effectLst>
                <a:latin typeface="Baskerville"/>
                <a:cs typeface="Baskerville"/>
              </a:endParaRPr>
            </a:p>
          </p:txBody>
        </p:sp>
      </p:grpSp>
      <p:sp>
        <p:nvSpPr>
          <p:cNvPr id="8" name="Title 2"/>
          <p:cNvSpPr>
            <a:spLocks noGrp="1"/>
          </p:cNvSpPr>
          <p:nvPr>
            <p:ph type="ctrTitle"/>
          </p:nvPr>
        </p:nvSpPr>
        <p:spPr>
          <a:xfrm>
            <a:off x="861812" y="351548"/>
            <a:ext cx="7596388" cy="1946924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/>
              <a:t>  Five Statements About   Abraham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94049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Purple Taup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Purple Taupe.potx</Template>
  <TotalTime>51</TotalTime>
  <Words>329</Words>
  <Application>Microsoft Macintosh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Baskerville</vt:lpstr>
      <vt:lpstr>Purple Taupe</vt:lpstr>
      <vt:lpstr>  Five Statements About   Abraham</vt:lpstr>
      <vt:lpstr>  Five Statements About   Abraham</vt:lpstr>
      <vt:lpstr>  Five Statements About   Abraham</vt:lpstr>
      <vt:lpstr>  Five Statements About   Abraham</vt:lpstr>
      <vt:lpstr>  Five Statements About   Abraham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Five Statements About   Abraham</dc:title>
  <dc:creator>Kyle Pope</dc:creator>
  <cp:lastModifiedBy>Kyle Pope</cp:lastModifiedBy>
  <cp:revision>9</cp:revision>
  <dcterms:created xsi:type="dcterms:W3CDTF">2015-05-11T20:35:26Z</dcterms:created>
  <dcterms:modified xsi:type="dcterms:W3CDTF">2015-05-11T20:36:15Z</dcterms:modified>
</cp:coreProperties>
</file>