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fntdata" ContentType="application/x-fontdata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embedTrueTypeFonts="1" saveSubsetFonts="1" autoCompressPictures="0">
  <p:sldMasterIdLst>
    <p:sldMasterId id="214748384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embeddedFontLst>
    <p:embeddedFont>
      <p:font typeface="Century Schoolbook"/>
      <p:regular r:id="rId9"/>
      <p:bold r:id="rId10"/>
      <p:italic r:id="rId11"/>
      <p:boldItalic r:id="rId12"/>
    </p:embeddedFont>
    <p:embeddedFont>
      <p:font typeface="Wingdings 2" charset="2"/>
      <p:regular r:id="rId1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="" xmlns:p="http://schemas.openxmlformats.org/presentationml/2006/main" xmlns:r="http://schemas.openxmlformats.org/officeDocument/2006/relationships" xmlns:a="http://schemas.openxmlformats.org/drawingml/2006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-15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font" Target="fonts/font3.fntdata"/><Relationship Id="rId12" Type="http://schemas.openxmlformats.org/officeDocument/2006/relationships/font" Target="fonts/font4.fntdata"/><Relationship Id="rId13" Type="http://schemas.openxmlformats.org/officeDocument/2006/relationships/font" Target="fonts/font5.fntdata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font" Target="fonts/font1.fntdata"/><Relationship Id="rId10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pPr/>
              <a:t>4/13/15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/>
          <a:lstStyle/>
          <a:p>
            <a:fld id="{C033E54A-A8CA-48C1-9504-691B58049D29}" type="datetimeFigureOut">
              <a:rPr lang="en-US" dirty="0"/>
              <a:pPr/>
              <a:t>4/13/15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/>
          <a:lstStyle/>
          <a:p>
            <a:fld id="{B5F6C806-BBF7-471C-9527-881CE2266695}" type="datetimeFigureOut">
              <a:rPr lang="en-US" dirty="0"/>
              <a:pPr/>
              <a:t>4/13/15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/>
          <a:lstStyle/>
          <a:p>
            <a:fld id="{78C94063-DF36-4330-A365-08DA1FA5B7D6}" type="datetimeFigureOut">
              <a:rPr lang="en-US" dirty="0"/>
              <a:pPr/>
              <a:t>4/13/15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/>
          <a:lstStyle/>
          <a:p>
            <a:fld id="{908A7C6C-0F39-4D70-8E8D-FE5B9C95FA73}" type="datetimeFigureOut">
              <a:rPr lang="en-US" dirty="0"/>
              <a:pPr/>
              <a:t>4/13/15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/>
          <a:lstStyle/>
          <a:p>
            <a:fld id="{DFCFA4AC-08CC-42CE-BD01-C191750A04EC}" type="datetimeFigureOut">
              <a:rPr lang="en-US" dirty="0"/>
              <a:pPr/>
              <a:t>4/13/15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365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4860" y="1713655"/>
            <a:ext cx="336042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/>
          <a:lstStyle/>
          <a:p>
            <a:fld id="{1BA7A723-92A7-435B-B681-F25B092FEFEB}" type="datetimeFigureOut">
              <a:rPr lang="en-US" dirty="0"/>
              <a:pPr/>
              <a:t>4/13/15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/>
          <a:lstStyle/>
          <a:p>
            <a:fld id="{4F170639-886C-4FCF-9EAB-ABB5DA3F3F4A}" type="datetimeFigureOut">
              <a:rPr lang="en-US" dirty="0"/>
              <a:pPr/>
              <a:t>4/13/15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/>
          <a:lstStyle/>
          <a:p>
            <a:fld id="{22230651-31F4-45D2-98AE-A2108F41BC07}" type="datetimeFigureOut">
              <a:rPr lang="en-US" dirty="0"/>
              <a:pPr/>
              <a:t>4/13/15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/>
          <a:lstStyle/>
          <a:p>
            <a:fld id="{6F53789A-C914-4DB1-8815-80B5EC7335C5}" type="datetimeFigureOut">
              <a:rPr lang="en-US" dirty="0"/>
              <a:pPr/>
              <a:t>4/13/15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7860032" y="1044178"/>
            <a:ext cx="1904999" cy="273844"/>
          </a:xfrm>
          <a:prstGeom prst="rect">
            <a:avLst/>
          </a:prstGeom>
        </p:spPr>
        <p:txBody>
          <a:bodyPr/>
          <a:lstStyle/>
          <a:p>
            <a:fld id="{5E6440AA-91A0-436F-8FDB-C0F939DCAE21}" type="datetimeFigureOut">
              <a:rPr lang="en-US" dirty="0"/>
              <a:pPr/>
              <a:t>4/13/15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7021831" y="4092178"/>
            <a:ext cx="35814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9630" y="6172201"/>
            <a:ext cx="685800" cy="5937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105400"/>
            <a:ext cx="814070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8166100" y="0"/>
            <a:ext cx="98933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47000">
                <a:schemeClr val="tx1">
                  <a:lumMod val="75000"/>
                  <a:lumOff val="25000"/>
                </a:schemeClr>
              </a:gs>
            </a:gsLst>
            <a:lin ang="1572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998" y="336551"/>
            <a:ext cx="7638002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err="1" smtClean="0"/>
              <a:t>i</a:t>
            </a:r>
            <a:r>
              <a:rPr lang="en-US" dirty="0" smtClean="0"/>
              <a:t>. 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4904" y="5302885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tx1"/>
        </a:buClr>
        <a:buSzPct val="100000"/>
        <a:buFont typeface="+mj-lt"/>
        <a:buAutoNum type="romanUcPeriod"/>
        <a:defRPr sz="3000" b="1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971550" indent="-4572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tx1"/>
        </a:buClr>
        <a:buFont typeface="+mj-lt"/>
        <a:buAutoNum type="alphaUcPeriod"/>
        <a:defRPr sz="2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430338" indent="-40005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tx1"/>
        </a:buClr>
        <a:buFont typeface="+mj-lt"/>
        <a:buAutoNum type="arabicPeriod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781175" indent="-40005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tx1"/>
        </a:buClr>
        <a:buFont typeface="+mj-lt"/>
        <a:buAutoNum type="alphaLcPeriod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5080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+mj-lt"/>
        <a:buNone/>
        <a:defRPr sz="1800" b="1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10" y="5302885"/>
            <a:ext cx="7160574" cy="1325562"/>
          </a:xfrm>
        </p:spPr>
        <p:txBody>
          <a:bodyPr>
            <a:normAutofit/>
          </a:bodyPr>
          <a:lstStyle/>
          <a:p>
            <a:r>
              <a:rPr lang="en-US" sz="6000" i="1" dirty="0" smtClean="0"/>
              <a:t>Am I Lost?</a:t>
            </a:r>
            <a:endParaRPr lang="en-US" sz="6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71500" indent="-571500"/>
            <a:r>
              <a:rPr lang="en-US" sz="3676" i="1" dirty="0" smtClean="0"/>
              <a:t>Causes of Sin and Its Consequence.</a:t>
            </a:r>
          </a:p>
          <a:p>
            <a:pPr marL="1085850" lvl="1" indent="-571500"/>
            <a:r>
              <a:rPr lang="en-US" dirty="0" smtClean="0"/>
              <a:t>Context: Things that cause one “to sin.”</a:t>
            </a:r>
          </a:p>
          <a:p>
            <a:pPr lvl="2"/>
            <a:r>
              <a:rPr lang="en-US" dirty="0" smtClean="0"/>
              <a:t>Influencing another person to “to sin” (Matt. 18:1-6)</a:t>
            </a:r>
          </a:p>
          <a:p>
            <a:pPr lvl="2">
              <a:buNone/>
            </a:pPr>
            <a:r>
              <a:rPr lang="en-US" dirty="0" smtClean="0"/>
              <a:t>2. Yielding to things in our own life that may cause us “to sin” (Matt. 18:7-9). </a:t>
            </a:r>
          </a:p>
          <a:p>
            <a:pPr lvl="1"/>
            <a:r>
              <a:rPr lang="en-US" dirty="0" smtClean="0"/>
              <a:t>The Consequence.</a:t>
            </a:r>
          </a:p>
          <a:p>
            <a:pPr lvl="2"/>
            <a:r>
              <a:rPr lang="en-US" dirty="0" smtClean="0"/>
              <a:t>If it is not avoided one may be “cast into the everlasting fire” (18:8b).</a:t>
            </a:r>
          </a:p>
          <a:p>
            <a:pPr lvl="2"/>
            <a:r>
              <a:rPr lang="en-US" dirty="0" smtClean="0"/>
              <a:t>One may be “cast into hell fire” (18:9b). 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524" y="5151059"/>
            <a:ext cx="1781022" cy="150465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10" y="5302885"/>
            <a:ext cx="7160574" cy="1325562"/>
          </a:xfrm>
        </p:spPr>
        <p:txBody>
          <a:bodyPr>
            <a:normAutofit/>
          </a:bodyPr>
          <a:lstStyle/>
          <a:p>
            <a:r>
              <a:rPr lang="en-US" sz="6000" i="1" dirty="0" smtClean="0"/>
              <a:t>Am I Lost?</a:t>
            </a:r>
            <a:endParaRPr lang="en-US" sz="6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None/>
            </a:pPr>
            <a:r>
              <a:rPr lang="en-US" sz="3400" i="1" dirty="0" smtClean="0"/>
              <a:t>II. Things Lost and Found.</a:t>
            </a:r>
          </a:p>
          <a:p>
            <a:pPr marL="1085850" lvl="1" indent="-571500">
              <a:buNone/>
            </a:pPr>
            <a:r>
              <a:rPr lang="en-US" sz="2400" dirty="0" smtClean="0"/>
              <a:t>A.	The parable of the shepherd (Matt. 18:12-14) is restated in Luke fifteen. </a:t>
            </a:r>
          </a:p>
          <a:p>
            <a:pPr marL="1544638" lvl="2" indent="-571500">
              <a:buNone/>
            </a:pPr>
            <a:r>
              <a:rPr lang="en-US" sz="2378" dirty="0" smtClean="0"/>
              <a:t>1.	</a:t>
            </a:r>
            <a:r>
              <a:rPr lang="en-US" sz="2200" dirty="0" smtClean="0"/>
              <a:t>Shepherd with ninety-nine sheep searching for one sheep that was lost (Luke 15:3-7). </a:t>
            </a:r>
          </a:p>
          <a:p>
            <a:pPr marL="1544638" lvl="2" indent="-571500">
              <a:buAutoNum type="arabicPeriod" startAt="2"/>
            </a:pPr>
            <a:r>
              <a:rPr lang="en-US" sz="2200" dirty="0" smtClean="0"/>
              <a:t>Woman with ten coins, who searched to find one that was lost (Luke 15:8-10). </a:t>
            </a:r>
          </a:p>
          <a:p>
            <a:pPr marL="1544638" lvl="2" indent="-571500">
              <a:buAutoNum type="arabicPeriod" startAt="2"/>
            </a:pPr>
            <a:r>
              <a:rPr lang="en-US" sz="2200" dirty="0" smtClean="0"/>
              <a:t>Father with one faithful son and one who left his father to live a sinful life (Luke 15:11-32).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524" y="5151059"/>
            <a:ext cx="1781022" cy="150465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10" y="5302885"/>
            <a:ext cx="7160574" cy="1325562"/>
          </a:xfrm>
        </p:spPr>
        <p:txBody>
          <a:bodyPr>
            <a:normAutofit/>
          </a:bodyPr>
          <a:lstStyle/>
          <a:p>
            <a:r>
              <a:rPr lang="en-US" sz="6000" i="1" dirty="0" smtClean="0"/>
              <a:t>Am I Lost?</a:t>
            </a:r>
            <a:endParaRPr lang="en-US" sz="6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None/>
            </a:pPr>
            <a:r>
              <a:rPr lang="en-US" sz="3400" i="1" dirty="0" smtClean="0"/>
              <a:t>II. Things Lost and Found.</a:t>
            </a:r>
          </a:p>
          <a:p>
            <a:pPr marL="1085850" lvl="1" indent="-571500">
              <a:buNone/>
            </a:pPr>
            <a:r>
              <a:rPr lang="en-US" sz="2400" dirty="0" smtClean="0"/>
              <a:t>B.	What these things teach about the lost.</a:t>
            </a:r>
          </a:p>
          <a:p>
            <a:pPr marL="1544638" lvl="2" indent="-571500">
              <a:buNone/>
            </a:pPr>
            <a:r>
              <a:rPr lang="en-US" sz="2378" dirty="0" smtClean="0"/>
              <a:t>1.	</a:t>
            </a:r>
            <a:r>
              <a:rPr lang="en-US" sz="2200" dirty="0" smtClean="0"/>
              <a:t>Things that are “lost” once belonged somewhere. </a:t>
            </a:r>
          </a:p>
          <a:p>
            <a:pPr marL="1544638" lvl="2" indent="-571500">
              <a:buAutoNum type="arabicPeriod" startAt="2"/>
            </a:pPr>
            <a:r>
              <a:rPr lang="en-US" sz="2200" dirty="0" smtClean="0"/>
              <a:t>God, like the father, the shepherd, and the woman is emotionally moved by the loss of each soul that is alienated from Him.</a:t>
            </a:r>
          </a:p>
          <a:p>
            <a:pPr lvl="2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524" y="5151059"/>
            <a:ext cx="1781022" cy="150465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10" y="5302885"/>
            <a:ext cx="7160574" cy="1325562"/>
          </a:xfrm>
        </p:spPr>
        <p:txBody>
          <a:bodyPr>
            <a:normAutofit/>
          </a:bodyPr>
          <a:lstStyle/>
          <a:p>
            <a:r>
              <a:rPr lang="en-US" sz="6000" i="1" dirty="0" smtClean="0"/>
              <a:t>Am I Lost?</a:t>
            </a:r>
            <a:endParaRPr lang="en-US" sz="6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None/>
            </a:pPr>
            <a:r>
              <a:rPr lang="en-US" sz="3200" i="1" dirty="0" smtClean="0"/>
              <a:t>III. Darkness and the Shadow       of Death.</a:t>
            </a:r>
          </a:p>
          <a:p>
            <a:pPr marL="1085850" lvl="1" indent="-571500">
              <a:buNone/>
            </a:pPr>
            <a:r>
              <a:rPr lang="en-US" sz="2400" dirty="0" smtClean="0"/>
              <a:t>A.	“The people who sat in darkness saw a great light, and upon those who sat in the region and shadow of death light has dawned” (Matt. 4:12-16; Isa. 9:2). </a:t>
            </a:r>
          </a:p>
          <a:p>
            <a:pPr marL="1544638" lvl="2" indent="-571500"/>
            <a:r>
              <a:rPr lang="en-US" sz="2200" dirty="0" smtClean="0"/>
              <a:t>“The soul who sins shall die” (Ezek. 18:4; 1 John 3:4; Jas. 4:17).</a:t>
            </a:r>
          </a:p>
          <a:p>
            <a:pPr marL="1544638" lvl="2" indent="-571500"/>
            <a:r>
              <a:rPr lang="en-US" sz="2200" dirty="0" smtClean="0"/>
              <a:t>Sin is walking in darkness (1 John 1:6).</a:t>
            </a:r>
          </a:p>
          <a:p>
            <a:pPr marL="1085850" lvl="1" indent="-571500">
              <a:buFont typeface="+mj-lt"/>
              <a:buAutoNum type="alphaUcPeriod" startAt="2"/>
            </a:pPr>
            <a:r>
              <a:rPr lang="en-US" dirty="0" smtClean="0"/>
              <a:t>In sin we are separated from God. In sin we are “in darkness” and “lost.”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524" y="5151059"/>
            <a:ext cx="1781022" cy="150465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10" y="5302885"/>
            <a:ext cx="7160574" cy="1325562"/>
          </a:xfrm>
        </p:spPr>
        <p:txBody>
          <a:bodyPr>
            <a:normAutofit/>
          </a:bodyPr>
          <a:lstStyle/>
          <a:p>
            <a:r>
              <a:rPr lang="en-US" sz="6000" i="1" dirty="0" smtClean="0"/>
              <a:t>Am I Lost?</a:t>
            </a:r>
            <a:endParaRPr lang="en-US" sz="6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None/>
            </a:pPr>
            <a:r>
              <a:rPr lang="en-US" sz="3200" i="1" dirty="0" smtClean="0"/>
              <a:t>IV. Spiritual Death.</a:t>
            </a:r>
          </a:p>
          <a:p>
            <a:pPr marL="1085850" lvl="1" indent="-571500">
              <a:buNone/>
            </a:pPr>
            <a:r>
              <a:rPr lang="en-US" sz="2400" dirty="0" smtClean="0"/>
              <a:t>A.	This separation is a condition the Bible speaks of as spiritual death.  </a:t>
            </a:r>
          </a:p>
          <a:p>
            <a:pPr marL="1544638" lvl="2" indent="-571500"/>
            <a:r>
              <a:rPr lang="en-US" sz="2200" dirty="0" smtClean="0"/>
              <a:t>“The day that you eat of it you shall surely die” (Gen. 2:17). </a:t>
            </a:r>
          </a:p>
          <a:p>
            <a:pPr marL="1085850" lvl="1" indent="-571500">
              <a:buFont typeface="+mj-lt"/>
              <a:buAutoNum type="alphaUcPeriod" startAt="2"/>
            </a:pPr>
            <a:r>
              <a:rPr lang="en-US" dirty="0" smtClean="0"/>
              <a:t>Is this true for only a few very wicked people? </a:t>
            </a:r>
          </a:p>
          <a:p>
            <a:pPr marL="1544638" lvl="2" indent="-571500">
              <a:buNone/>
            </a:pPr>
            <a:r>
              <a:rPr lang="en-US" dirty="0" smtClean="0"/>
              <a:t>1.	“All have sinned and fall short of the glory of God” (Rom. 3:23).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524" y="5151059"/>
            <a:ext cx="1781022" cy="150465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10" y="5302885"/>
            <a:ext cx="7160574" cy="1325562"/>
          </a:xfrm>
        </p:spPr>
        <p:txBody>
          <a:bodyPr>
            <a:normAutofit/>
          </a:bodyPr>
          <a:lstStyle/>
          <a:p>
            <a:r>
              <a:rPr lang="en-US" sz="6000" i="1" dirty="0" smtClean="0"/>
              <a:t>Am I Lost?</a:t>
            </a:r>
            <a:endParaRPr lang="en-US" sz="6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None/>
            </a:pPr>
            <a:r>
              <a:rPr lang="en-US" sz="3200" i="1" dirty="0" smtClean="0"/>
              <a:t>V. The Nature of God.</a:t>
            </a:r>
          </a:p>
          <a:p>
            <a:pPr marL="1085850" lvl="1" indent="-571500">
              <a:buNone/>
            </a:pPr>
            <a:r>
              <a:rPr lang="en-US" sz="2400" dirty="0" smtClean="0"/>
              <a:t>A.	Is God picky or unforgiving?  </a:t>
            </a:r>
          </a:p>
          <a:p>
            <a:pPr marL="1544638" lvl="2" indent="-571500"/>
            <a:r>
              <a:rPr lang="en-US" sz="2200" dirty="0" smtClean="0"/>
              <a:t> “God is light, in Him is no darkness at all” (1 John 1:5).  </a:t>
            </a:r>
          </a:p>
          <a:p>
            <a:pPr marL="1085850" lvl="1" indent="-571500">
              <a:buFont typeface="+mj-lt"/>
              <a:buAutoNum type="alphaUcPeriod" startAt="2"/>
            </a:pPr>
            <a:r>
              <a:rPr lang="en-US" dirty="0" smtClean="0"/>
              <a:t>“You are of purer eyes than to behold evil, and cannot look on wickedness” (Hab. 1:13). </a:t>
            </a:r>
          </a:p>
          <a:p>
            <a:pPr marL="1544638" lvl="2" indent="-571500">
              <a:buNone/>
            </a:pPr>
            <a:r>
              <a:rPr lang="en-US" dirty="0" smtClean="0"/>
              <a:t>1.	God by His very nature must be completely separate from sin.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524" y="5151059"/>
            <a:ext cx="1781022" cy="150465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10" y="5302885"/>
            <a:ext cx="7160574" cy="1325562"/>
          </a:xfrm>
        </p:spPr>
        <p:txBody>
          <a:bodyPr>
            <a:normAutofit/>
          </a:bodyPr>
          <a:lstStyle/>
          <a:p>
            <a:r>
              <a:rPr lang="en-US" sz="6000" i="1" dirty="0" smtClean="0"/>
              <a:t>Am I Lost?</a:t>
            </a:r>
            <a:endParaRPr lang="en-US" sz="6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None/>
            </a:pPr>
            <a:r>
              <a:rPr lang="en-US" sz="3200" i="1" dirty="0" smtClean="0"/>
              <a:t>VI. The Death of Jesus.</a:t>
            </a:r>
          </a:p>
          <a:p>
            <a:pPr marL="1085850" lvl="1" indent="-571500"/>
            <a:r>
              <a:rPr lang="en-US" sz="2200" dirty="0" smtClean="0"/>
              <a:t>Jesus was, “wounded for our transgressions, He was bruised for our iniquities” (Isa. 53:1-5). </a:t>
            </a:r>
          </a:p>
          <a:p>
            <a:pPr marL="1085850" lvl="1" indent="-571500"/>
            <a:r>
              <a:rPr lang="en-US" sz="2200" dirty="0" smtClean="0"/>
              <a:t>On Jesus, in His death, “the L</a:t>
            </a:r>
            <a:r>
              <a:rPr lang="en-US" sz="2200" cap="small" dirty="0" smtClean="0"/>
              <a:t>ord</a:t>
            </a:r>
            <a:r>
              <a:rPr lang="en-US" sz="2200" dirty="0" smtClean="0"/>
              <a:t> has laid on Him the iniquity of us all” (Isa. 53:6). </a:t>
            </a:r>
          </a:p>
          <a:p>
            <a:pPr marL="1085850" lvl="1" indent="-571500"/>
            <a:r>
              <a:rPr lang="en-US" sz="2200" dirty="0" smtClean="0"/>
              <a:t>God the Father, accepted the death of God the Son as “an offering for sin” (Isa. 53:7-10). </a:t>
            </a:r>
          </a:p>
          <a:p>
            <a:pPr marL="1085850" lvl="1" indent="-571500"/>
            <a:r>
              <a:rPr lang="en-US" sz="2200" dirty="0" smtClean="0"/>
              <a:t>Through this offering, it can be said that, “He bore the sin of many, and made intercession for the transgressors” (Isa. 53:11-12).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524" y="5151059"/>
            <a:ext cx="1781022" cy="150465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xmlns:a="http://schemas.openxmlformats.org/drawingml/2006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TC103457515[[fn=View]]</Template>
  <TotalTime>70</TotalTime>
  <Words>687</Words>
  <Application>Microsoft Macintosh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Schoolbook</vt:lpstr>
      <vt:lpstr>Wingdings 2</vt:lpstr>
      <vt:lpstr>View</vt:lpstr>
      <vt:lpstr>Am I Lost?</vt:lpstr>
      <vt:lpstr>Am I Lost?</vt:lpstr>
      <vt:lpstr>Am I Lost?</vt:lpstr>
      <vt:lpstr>Am I Lost?</vt:lpstr>
      <vt:lpstr>Am I Lost?</vt:lpstr>
      <vt:lpstr>Am I Lost?</vt:lpstr>
      <vt:lpstr>Am I Lost?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Kyle Pope</cp:lastModifiedBy>
  <cp:revision>8</cp:revision>
  <dcterms:created xsi:type="dcterms:W3CDTF">2015-04-13T16:37:22Z</dcterms:created>
  <dcterms:modified xsi:type="dcterms:W3CDTF">2015-04-13T16:37:34Z</dcterms:modified>
</cp:coreProperties>
</file>