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60" r:id="rId3"/>
    <p:sldId id="261" r:id="rId4"/>
    <p:sldId id="268" r:id="rId5"/>
    <p:sldId id="265" r:id="rId6"/>
    <p:sldId id="264" r:id="rId7"/>
    <p:sldId id="262" r:id="rId8"/>
    <p:sldId id="263" r:id="rId9"/>
    <p:sldId id="267"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215" autoAdjust="0"/>
    <p:restoredTop sz="94660"/>
  </p:normalViewPr>
  <p:slideViewPr>
    <p:cSldViewPr snapToGrid="0" snapToObjects="1">
      <p:cViewPr varScale="1">
        <p:scale>
          <a:sx n="105" d="100"/>
          <a:sy n="105" d="100"/>
        </p:scale>
        <p:origin x="-35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C509C8-819C-E740-A774-F025FEF19DA4}" type="datetimeFigureOut">
              <a:rPr lang="en-US" smtClean="0"/>
              <a:pPr/>
              <a:t>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C509C8-819C-E740-A774-F025FEF19DA4}" type="datetimeFigureOut">
              <a:rPr lang="en-US" smtClean="0"/>
              <a:pPr/>
              <a:t>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C509C8-819C-E740-A774-F025FEF19DA4}" type="datetimeFigureOut">
              <a:rPr lang="en-US" smtClean="0"/>
              <a:pPr/>
              <a:t>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C509C8-819C-E740-A774-F025FEF19DA4}" type="datetimeFigureOut">
              <a:rPr lang="en-US" smtClean="0"/>
              <a:pPr/>
              <a:t>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C509C8-819C-E740-A774-F025FEF19DA4}" type="datetimeFigureOut">
              <a:rPr lang="en-US" smtClean="0"/>
              <a:pPr/>
              <a:t>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C509C8-819C-E740-A774-F025FEF19DA4}" type="datetimeFigureOut">
              <a:rPr lang="en-US" smtClean="0"/>
              <a:pPr/>
              <a:t>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C509C8-819C-E740-A774-F025FEF19DA4}" type="datetimeFigureOut">
              <a:rPr lang="en-US" smtClean="0"/>
              <a:pPr/>
              <a:t>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C509C8-819C-E740-A774-F025FEF19DA4}" type="datetimeFigureOut">
              <a:rPr lang="en-US" smtClean="0"/>
              <a:pPr/>
              <a:t>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509C8-819C-E740-A774-F025FEF19DA4}" type="datetimeFigureOut">
              <a:rPr lang="en-US" smtClean="0"/>
              <a:pPr/>
              <a:t>2/2/15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509C8-819C-E740-A774-F025FEF19DA4}" type="datetimeFigureOut">
              <a:rPr lang="en-US" smtClean="0"/>
              <a:pPr/>
              <a:t>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509C8-819C-E740-A774-F025FEF19DA4}" type="datetimeFigureOut">
              <a:rPr lang="en-US" smtClean="0"/>
              <a:pPr/>
              <a:t>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E0CBE-2061-B348-9791-B9FBE11F7B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rotWithShape="0">
          <a:blip r:embed="rId13"/>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509C8-819C-E740-A774-F025FEF19DA4}" type="datetimeFigureOut">
              <a:rPr lang="en-US" smtClean="0"/>
              <a:pPr/>
              <a:t>2/2/15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E0CBE-2061-B348-9791-B9FBE11F7B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5400" b="1" i="0" dirty="0" smtClean="0">
                <a:solidFill>
                  <a:schemeClr val="bg1"/>
                </a:solidFill>
                <a:effectLst>
                  <a:innerShdw blurRad="63500" dist="38100" dir="2700000">
                    <a:schemeClr val="bg1">
                      <a:lumMod val="50000"/>
                      <a:alpha val="50000"/>
                    </a:schemeClr>
                  </a:innerShdw>
                </a:effectLst>
                <a:latin typeface="Cambria"/>
                <a:cs typeface="Cambria"/>
              </a:rPr>
              <a:t>Matthew 16:24-27</a:t>
            </a:r>
            <a:endParaRPr lang="en-US" sz="5400" b="1" i="0" dirty="0">
              <a:solidFill>
                <a:schemeClr val="bg1"/>
              </a:solidFill>
              <a:effectLst>
                <a:innerShdw blurRad="63500" dist="38100" dir="2700000">
                  <a:schemeClr val="bg1">
                    <a:lumMod val="50000"/>
                    <a:alpha val="50000"/>
                  </a:schemeClr>
                </a:innerShdw>
              </a:effectLst>
              <a:latin typeface="Cambria"/>
              <a:cs typeface="Cambria"/>
            </a:endParaRPr>
          </a:p>
        </p:txBody>
      </p:sp>
      <p:sp>
        <p:nvSpPr>
          <p:cNvPr id="5" name="Rectangle 2"/>
          <p:cNvSpPr txBox="1">
            <a:spLocks noChangeArrowheads="1"/>
          </p:cNvSpPr>
          <p:nvPr/>
        </p:nvSpPr>
        <p:spPr bwMode="auto">
          <a:xfrm>
            <a:off x="987840" y="2046455"/>
            <a:ext cx="7689600" cy="4291651"/>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754571" marR="0" lvl="1" indent="-23040"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“Then Jesus said to His disciples, ‘If anyone desires to come after Me, let him deny himself, and take up his cross, and follow Me. For whoever desires to save his life will lose it, but whoever loses his life for My sake will find it. For what profit is it to a man if he gains the whole world, and loses his own soul? Or what will a man give in exchange for his soul? For the Son of Man will come in the glory of His Father with His angels, and then He will reward each according to his works’” (NKJV). </a:t>
            </a:r>
            <a:endParaRPr kumimoji="0" lang="en-US" sz="2500" b="0" i="0" u="none" strike="noStrike" kern="0" cap="none" spc="0" normalizeH="0" baseline="0" noProof="0" dirty="0" smtClean="0">
              <a:ln>
                <a:noFill/>
              </a:ln>
              <a:solidFill>
                <a:srgbClr val="000000"/>
              </a:solidFill>
              <a:effectLst/>
              <a:uLnTx/>
              <a:uFillTx/>
              <a:latin typeface="Cambria" charset="0"/>
              <a:ea typeface="Cambria" charset="0"/>
              <a:cs typeface="Cambria"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II. If You are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6"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3200" b="1" i="0" u="none" strike="noStrike" kern="0" cap="none" spc="0" normalizeH="0" baseline="0" noProof="0" dirty="0" smtClean="0">
                <a:ln>
                  <a:noFill/>
                </a:ln>
                <a:solidFill>
                  <a:srgbClr val="000000"/>
                </a:solidFill>
                <a:effectLst/>
                <a:uLnTx/>
                <a:uFillTx/>
                <a:latin typeface="Cambria" charset="0"/>
                <a:ea typeface="Cambria" charset="0"/>
                <a:cs typeface="Cambria" charset="0"/>
              </a:rPr>
              <a:t>C.	You Increase in Worldliness…</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3.	 Of action.</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a.	Our conduct must be worthy of the gospel (Phil. 1:27).</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err="1" smtClean="0">
                <a:ln>
                  <a:noFill/>
                </a:ln>
                <a:solidFill>
                  <a:srgbClr val="000000"/>
                </a:solidFill>
                <a:effectLst/>
                <a:uLnTx/>
                <a:uFillTx/>
                <a:latin typeface="Cambria" charset="0"/>
                <a:ea typeface="Cambria" charset="0"/>
                <a:cs typeface="Cambria" charset="0"/>
              </a:rPr>
              <a:t>b</a:t>
            </a: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Would we be ashamed to be in Christ’s presence while doing some of the things in our life?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Prepare to Meet Thy God</a:t>
            </a:r>
            <a:br>
              <a:rPr lang="en-US" sz="3700" b="1" dirty="0" smtClean="0">
                <a:solidFill>
                  <a:schemeClr val="bg1"/>
                </a:solidFill>
                <a:effectLst>
                  <a:innerShdw blurRad="63500" dist="38100" dir="2700000">
                    <a:schemeClr val="bg1">
                      <a:lumMod val="50000"/>
                      <a:alpha val="50000"/>
                    </a:schemeClr>
                  </a:innerShdw>
                </a:effectLst>
                <a:latin typeface="Cambria"/>
                <a:cs typeface="Cambria"/>
              </a:rPr>
            </a:br>
            <a:r>
              <a:rPr lang="en-US" sz="3200" b="1" i="0" dirty="0" smtClean="0">
                <a:solidFill>
                  <a:schemeClr val="bg1"/>
                </a:solidFill>
                <a:effectLst>
                  <a:innerShdw blurRad="63500" dist="38100" dir="2700000">
                    <a:schemeClr val="bg1">
                      <a:lumMod val="50000"/>
                      <a:alpha val="50000"/>
                    </a:schemeClr>
                  </a:innerShdw>
                </a:effectLst>
                <a:latin typeface="Cambria"/>
                <a:cs typeface="Cambria"/>
              </a:rPr>
              <a:t>By James H. Stanley</a:t>
            </a:r>
            <a:endParaRPr lang="en-US" sz="3200" b="1" i="0" dirty="0">
              <a:solidFill>
                <a:schemeClr val="bg1"/>
              </a:solidFill>
              <a:effectLst>
                <a:innerShdw blurRad="63500" dist="38100" dir="2700000">
                  <a:schemeClr val="bg1">
                    <a:lumMod val="50000"/>
                    <a:alpha val="50000"/>
                  </a:schemeClr>
                </a:innerShdw>
              </a:effectLst>
              <a:latin typeface="Cambria"/>
              <a:cs typeface="Cambria"/>
            </a:endParaRPr>
          </a:p>
        </p:txBody>
      </p:sp>
      <p:sp>
        <p:nvSpPr>
          <p:cNvPr id="5" name="Rectangle 2"/>
          <p:cNvSpPr txBox="1">
            <a:spLocks noChangeArrowheads="1"/>
          </p:cNvSpPr>
          <p:nvPr/>
        </p:nvSpPr>
        <p:spPr bwMode="auto">
          <a:xfrm>
            <a:off x="1185120" y="2461219"/>
            <a:ext cx="749232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Careless soul, why will you linger,</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a:t>
            </a:r>
            <a:r>
              <a:rPr kumimoji="0" lang="en-US" sz="2700" b="0" i="0" u="none" strike="noStrike" kern="0" cap="none" spc="0" normalizeH="0" baseline="0" noProof="0" dirty="0" err="1" smtClean="0">
                <a:ln>
                  <a:noFill/>
                </a:ln>
                <a:solidFill>
                  <a:srgbClr val="000000"/>
                </a:solidFill>
                <a:effectLst/>
                <a:uLnTx/>
                <a:uFillTx/>
                <a:latin typeface="Cambria" charset="0"/>
                <a:ea typeface="Cambria" charset="0"/>
                <a:cs typeface="Cambria" charset="0"/>
              </a:rPr>
              <a:t>Wand’ring</a:t>
            </a: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from the fold of God?</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Hear you not the invitation?</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Oh, prepare to meet thy God.</a:t>
            </a:r>
          </a:p>
          <a:p>
            <a:pPr marL="754571" marR="0" lvl="1" indent="-293764" algn="l" defTabSz="652330" rtl="0" eaLnBrk="1" fontAlgn="base" latinLnBrk="0" hangingPunct="0">
              <a:lnSpc>
                <a:spcPct val="96000"/>
              </a:lnSpc>
              <a:spcBef>
                <a:spcPts val="1633"/>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1" i="1" u="none" strike="noStrike" kern="0" cap="none" spc="0" normalizeH="0" baseline="0" noProof="0" dirty="0" smtClean="0">
                <a:ln>
                  <a:noFill/>
                </a:ln>
                <a:solidFill>
                  <a:srgbClr val="000000"/>
                </a:solidFill>
                <a:effectLst/>
                <a:uLnTx/>
                <a:uFillTx/>
                <a:latin typeface="Cambria" charset="0"/>
                <a:ea typeface="Cambria" charset="0"/>
                <a:cs typeface="Cambria" charset="0"/>
              </a:rPr>
              <a:t>Chorus: </a:t>
            </a: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Careless soul, oh, heed the warning,</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For your life will soon be gone;</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Oh, how sad to face the judgment,</a:t>
            </a:r>
          </a:p>
          <a:p>
            <a:pPr marL="754571" marR="0" lvl="1" indent="-293764" algn="l" defTabSz="652330" rtl="0" eaLnBrk="1" fontAlgn="base" latinLnBrk="0" hangingPunct="0">
              <a:lnSpc>
                <a:spcPct val="96000"/>
              </a:lnSpc>
              <a:spcBef>
                <a:spcPct val="0"/>
              </a:spcBef>
              <a:spcAft>
                <a:spcPct val="0"/>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Unprepared to meet thy God.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1000"/>
                                        <p:tgtEl>
                                          <p:spTgt spid="5">
                                            <p:txEl>
                                              <p:pRg st="1" end="1"/>
                                            </p:txEl>
                                          </p:spTgt>
                                        </p:tgtEl>
                                      </p:cBhvr>
                                    </p:animEffect>
                                    <p:anim calcmode="lin" valueType="num">
                                      <p:cBhvr>
                                        <p:cTn id="2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fade">
                                      <p:cBhvr>
                                        <p:cTn id="24" dur="1000"/>
                                        <p:tgtEl>
                                          <p:spTgt spid="5">
                                            <p:txEl>
                                              <p:pRg st="2" end="2"/>
                                            </p:txEl>
                                          </p:spTgt>
                                        </p:tgtEl>
                                      </p:cBhvr>
                                    </p:animEffect>
                                    <p:anim calcmode="lin" valueType="num">
                                      <p:cBhvr>
                                        <p:cTn id="2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fade">
                                      <p:cBhvr>
                                        <p:cTn id="29" dur="1000"/>
                                        <p:tgtEl>
                                          <p:spTgt spid="5">
                                            <p:txEl>
                                              <p:pRg st="3" end="3"/>
                                            </p:txEl>
                                          </p:spTgt>
                                        </p:tgtEl>
                                      </p:cBhvr>
                                    </p:animEffect>
                                    <p:anim calcmode="lin" valueType="num">
                                      <p:cBhvr>
                                        <p:cTn id="3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Effect transition="in" filter="fade">
                                      <p:cBhvr>
                                        <p:cTn id="36" dur="1000"/>
                                        <p:tgtEl>
                                          <p:spTgt spid="5">
                                            <p:txEl>
                                              <p:pRg st="4" end="4"/>
                                            </p:txEl>
                                          </p:spTgt>
                                        </p:tgtEl>
                                      </p:cBhvr>
                                    </p:animEffect>
                                    <p:anim calcmode="lin" valueType="num">
                                      <p:cBhvr>
                                        <p:cTn id="37"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
                                            <p:txEl>
                                              <p:pRg st="5" end="5"/>
                                            </p:txEl>
                                          </p:spTgt>
                                        </p:tgtEl>
                                        <p:attrNameLst>
                                          <p:attrName>style.visibility</p:attrName>
                                        </p:attrNameLst>
                                      </p:cBhvr>
                                      <p:to>
                                        <p:strVal val="visible"/>
                                      </p:to>
                                    </p:set>
                                    <p:animEffect transition="in" filter="fade">
                                      <p:cBhvr>
                                        <p:cTn id="41" dur="1000"/>
                                        <p:tgtEl>
                                          <p:spTgt spid="5">
                                            <p:txEl>
                                              <p:pRg st="5" end="5"/>
                                            </p:txEl>
                                          </p:spTgt>
                                        </p:tgtEl>
                                      </p:cBhvr>
                                    </p:animEffect>
                                    <p:anim calcmode="lin" valueType="num">
                                      <p:cBhvr>
                                        <p:cTn id="42"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5">
                                            <p:txEl>
                                              <p:pRg st="5" end="5"/>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
                                            <p:txEl>
                                              <p:pRg st="6" end="6"/>
                                            </p:txEl>
                                          </p:spTgt>
                                        </p:tgtEl>
                                        <p:attrNameLst>
                                          <p:attrName>style.visibility</p:attrName>
                                        </p:attrNameLst>
                                      </p:cBhvr>
                                      <p:to>
                                        <p:strVal val="visible"/>
                                      </p:to>
                                    </p:set>
                                    <p:animEffect transition="in" filter="fade">
                                      <p:cBhvr>
                                        <p:cTn id="46" dur="1000"/>
                                        <p:tgtEl>
                                          <p:spTgt spid="5">
                                            <p:txEl>
                                              <p:pRg st="6" end="6"/>
                                            </p:txEl>
                                          </p:spTgt>
                                        </p:tgtEl>
                                      </p:cBhvr>
                                    </p:animEffect>
                                    <p:anim calcmode="lin" valueType="num">
                                      <p:cBhvr>
                                        <p:cTn id="47"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5">
                                            <p:txEl>
                                              <p:pRg st="6" end="6"/>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
                                            <p:txEl>
                                              <p:pRg st="7" end="7"/>
                                            </p:txEl>
                                          </p:spTgt>
                                        </p:tgtEl>
                                        <p:attrNameLst>
                                          <p:attrName>style.visibility</p:attrName>
                                        </p:attrNameLst>
                                      </p:cBhvr>
                                      <p:to>
                                        <p:strVal val="visible"/>
                                      </p:to>
                                    </p:set>
                                    <p:animEffect transition="in" filter="fade">
                                      <p:cBhvr>
                                        <p:cTn id="51" dur="1000"/>
                                        <p:tgtEl>
                                          <p:spTgt spid="5">
                                            <p:txEl>
                                              <p:pRg st="7" end="7"/>
                                            </p:txEl>
                                          </p:spTgt>
                                        </p:tgtEl>
                                      </p:cBhvr>
                                    </p:animEffect>
                                    <p:anim calcmode="lin" valueType="num">
                                      <p:cBhvr>
                                        <p:cTn id="52"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693592" y="1769946"/>
            <a:ext cx="7859063" cy="3076821"/>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normAutofit/>
          </a:bodyPr>
          <a:lstStyle/>
          <a:p>
            <a:pPr>
              <a:tabLst>
                <a:tab pos="656650" algn="l"/>
                <a:tab pos="1313299" algn="l"/>
                <a:tab pos="1969949" algn="l"/>
                <a:tab pos="2626599" algn="l"/>
                <a:tab pos="3283248" algn="l"/>
                <a:tab pos="3939898" algn="l"/>
                <a:tab pos="4596548" algn="l"/>
                <a:tab pos="5253198" algn="l"/>
              </a:tabLst>
              <a:defRPr/>
            </a:pPr>
            <a:r>
              <a:rPr lang="en-US" sz="6500" b="1" dirty="0" smtClean="0">
                <a:solidFill>
                  <a:schemeClr val="bg1"/>
                </a:solidFill>
                <a:effectLst>
                  <a:innerShdw blurRad="63500" dist="38100" dir="2700000">
                    <a:schemeClr val="bg1">
                      <a:lumMod val="50000"/>
                      <a:alpha val="50000"/>
                    </a:schemeClr>
                  </a:innerShdw>
                </a:effectLst>
                <a:latin typeface="Cambria"/>
                <a:cs typeface="Cambria"/>
              </a:rPr>
              <a:t>Are You Careless </a:t>
            </a:r>
            <a:r>
              <a:rPr lang="en-US" sz="6500" b="1" dirty="0">
                <a:solidFill>
                  <a:schemeClr val="bg1"/>
                </a:solidFill>
                <a:effectLst>
                  <a:innerShdw blurRad="63500" dist="38100" dir="2700000">
                    <a:schemeClr val="bg1">
                      <a:lumMod val="50000"/>
                      <a:alpha val="50000"/>
                    </a:schemeClr>
                  </a:innerShdw>
                </a:effectLst>
                <a:latin typeface="Cambria"/>
                <a:cs typeface="Cambria"/>
              </a:rPr>
              <a:t>with</a:t>
            </a:r>
            <a:r>
              <a:rPr lang="en-US" sz="6500" b="1" dirty="0" smtClean="0">
                <a:solidFill>
                  <a:schemeClr val="bg1"/>
                </a:solidFill>
                <a:effectLst>
                  <a:innerShdw blurRad="63500" dist="38100" dir="2700000">
                    <a:schemeClr val="bg1">
                      <a:lumMod val="50000"/>
                      <a:alpha val="50000"/>
                    </a:schemeClr>
                  </a:innerShdw>
                </a:effectLst>
                <a:latin typeface="Cambria"/>
                <a:cs typeface="Cambria"/>
              </a:rPr>
              <a:t> Your Soul</a:t>
            </a:r>
            <a:r>
              <a:rPr lang="en-US" sz="6500" b="1" dirty="0">
                <a:solidFill>
                  <a:schemeClr val="bg1"/>
                </a:solidFill>
                <a:effectLst>
                  <a:innerShdw blurRad="63500" dist="38100" dir="2700000">
                    <a:schemeClr val="bg1">
                      <a:lumMod val="50000"/>
                      <a:alpha val="50000"/>
                    </a:schemeClr>
                  </a:innerShdw>
                </a:effectLst>
                <a:latin typeface="Cambria"/>
                <a:cs typeface="Cambria"/>
              </a:rPr>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2"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 If You are Not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5"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1" i="0" u="none" strike="noStrike" kern="0" cap="none" spc="0" normalizeH="0" baseline="0" noProof="0" dirty="0" smtClean="0">
                <a:ln>
                  <a:noFill/>
                </a:ln>
                <a:solidFill>
                  <a:srgbClr val="000000"/>
                </a:solidFill>
                <a:effectLst/>
                <a:uLnTx/>
                <a:uFillTx/>
                <a:latin typeface="Cambria" charset="0"/>
                <a:ea typeface="Cambria" charset="0"/>
                <a:cs typeface="Cambria" charset="0"/>
              </a:rPr>
              <a:t>A. You follow your natural inclinations.</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500" b="0" i="0" u="none" strike="noStrike" kern="0" cap="none" spc="0" normalizeH="0" baseline="0" noProof="0" dirty="0" smtClean="0">
                <a:ln>
                  <a:noFill/>
                </a:ln>
                <a:solidFill>
                  <a:srgbClr val="000000"/>
                </a:solidFill>
                <a:effectLst/>
                <a:uLnTx/>
                <a:uFillTx/>
                <a:latin typeface="Cambria" charset="0"/>
                <a:ea typeface="Cambria" charset="0"/>
                <a:cs typeface="Cambria" charset="0"/>
              </a:rPr>
              <a:t>1.	Some speak of this as “following your gut” or “living out your own truth!”</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400" b="0" i="0" u="none" strike="noStrike" kern="0" cap="none" spc="0" normalizeH="0" baseline="0" noProof="0" dirty="0" smtClean="0">
                <a:ln>
                  <a:noFill/>
                </a:ln>
                <a:solidFill>
                  <a:srgbClr val="000000"/>
                </a:solidFill>
                <a:effectLst/>
                <a:uLnTx/>
                <a:uFillTx/>
                <a:latin typeface="Cambria" charset="0"/>
                <a:ea typeface="Cambria" charset="0"/>
                <a:cs typeface="Cambria" charset="0"/>
              </a:rPr>
              <a:t>a.	That is a mistake because we don’t have it within us to direct our own lives unto eternity (Jer. 10:23).</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400" b="0" i="0" u="none" strike="noStrike" kern="0" cap="none" spc="0" normalizeH="0" baseline="0" noProof="0" dirty="0" err="1" smtClean="0">
                <a:ln>
                  <a:noFill/>
                </a:ln>
                <a:solidFill>
                  <a:srgbClr val="000000"/>
                </a:solidFill>
                <a:effectLst/>
                <a:uLnTx/>
                <a:uFillTx/>
                <a:latin typeface="Cambria" charset="0"/>
                <a:ea typeface="Cambria" charset="0"/>
                <a:cs typeface="Cambria" charset="0"/>
              </a:rPr>
              <a:t>b</a:t>
            </a:r>
            <a:r>
              <a:rPr kumimoji="0" lang="en-US" sz="2400" b="0" i="0" u="none" strike="noStrike" kern="0" cap="none" spc="0" normalizeH="0" baseline="0" noProof="0" dirty="0" smtClean="0">
                <a:ln>
                  <a:noFill/>
                </a:ln>
                <a:solidFill>
                  <a:srgbClr val="000000"/>
                </a:solidFill>
                <a:effectLst/>
                <a:uLnTx/>
                <a:uFillTx/>
                <a:latin typeface="Cambria" charset="0"/>
                <a:ea typeface="Cambria" charset="0"/>
                <a:cs typeface="Cambria" charset="0"/>
              </a:rPr>
              <a:t>.	Men can often believe they are doing right when they actually do wrong—cf. Adolf Hitler, Charles Manson, Joseph Stalin, etc. (Prov. 14:12). </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endParaRPr kumimoji="0" lang="en-US" sz="2200" b="0" i="0" u="none" strike="noStrike" kern="0" cap="none" spc="0" normalizeH="0" baseline="0" noProof="0" dirty="0" smtClean="0">
              <a:ln>
                <a:noFill/>
              </a:ln>
              <a:solidFill>
                <a:srgbClr val="000000"/>
              </a:solidFill>
              <a:effectLst/>
              <a:uLnTx/>
              <a:uFillTx/>
              <a:latin typeface="Cambria" charset="0"/>
              <a:ea typeface="Cambria" charset="0"/>
              <a:cs typeface="Cambria"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fade">
                                      <p:cBhvr>
                                        <p:cTn id="35" dur="1000"/>
                                        <p:tgtEl>
                                          <p:spTgt spid="5">
                                            <p:txEl>
                                              <p:pRg st="3" end="3"/>
                                            </p:txEl>
                                          </p:spTgt>
                                        </p:tgtEl>
                                      </p:cBhvr>
                                    </p:animEffect>
                                    <p:anim calcmode="lin" valueType="num">
                                      <p:cBhvr>
                                        <p:cTn id="3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2" animBg="1"/>
      <p:bldP spid="5"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1" i="0" u="none" strike="noStrike" kern="0" cap="none" spc="0" normalizeH="0" baseline="0" noProof="0" dirty="0" smtClean="0">
                <a:ln>
                  <a:noFill/>
                </a:ln>
                <a:solidFill>
                  <a:srgbClr val="000000"/>
                </a:solidFill>
                <a:effectLst/>
                <a:uLnTx/>
                <a:uFillTx/>
                <a:latin typeface="Cambria" charset="0"/>
                <a:ea typeface="Cambria" charset="0"/>
                <a:cs typeface="Cambria" charset="0"/>
              </a:rPr>
              <a:t>B.	Neglect your opportunities for salvation.</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500" b="0" i="0" u="none" strike="noStrike" kern="0" cap="none" spc="0" normalizeH="0" baseline="0" noProof="0" dirty="0" smtClean="0">
                <a:ln>
                  <a:noFill/>
                </a:ln>
                <a:solidFill>
                  <a:srgbClr val="000000"/>
                </a:solidFill>
                <a:effectLst/>
                <a:uLnTx/>
                <a:uFillTx/>
                <a:latin typeface="Cambria" charset="0"/>
                <a:ea typeface="Cambria" charset="0"/>
                <a:cs typeface="Cambria" charset="0"/>
              </a:rPr>
              <a:t>1.	Man or woman on parole who violates the terms of parole—value freedom?</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500" b="0" i="0" u="none" strike="noStrike" kern="0" cap="none" spc="0" normalizeH="0" baseline="0" noProof="0" dirty="0" smtClean="0">
                <a:ln>
                  <a:noFill/>
                </a:ln>
                <a:solidFill>
                  <a:srgbClr val="000000"/>
                </a:solidFill>
                <a:effectLst/>
                <a:uLnTx/>
                <a:uFillTx/>
                <a:latin typeface="Cambria" charset="0"/>
                <a:ea typeface="Cambria" charset="0"/>
                <a:cs typeface="Cambria" charset="0"/>
              </a:rPr>
              <a:t>2.	Criminal disrespectful to one they have wronged—remorseful?</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500" b="0" i="0" u="none" strike="noStrike" kern="0" cap="none" spc="0" normalizeH="0" baseline="0" noProof="0" dirty="0" smtClean="0">
                <a:ln>
                  <a:noFill/>
                </a:ln>
                <a:solidFill>
                  <a:srgbClr val="000000"/>
                </a:solidFill>
                <a:effectLst/>
                <a:uLnTx/>
                <a:uFillTx/>
                <a:latin typeface="Cambria" charset="0"/>
                <a:ea typeface="Cambria" charset="0"/>
                <a:cs typeface="Cambria" charset="0"/>
              </a:rPr>
              <a:t>3.	Sinner indifferent to the terms and payment that grants pardon? (Heb. 2:1-4).</a:t>
            </a:r>
          </a:p>
        </p:txBody>
      </p:sp>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 If You are Not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II. If You are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3"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3200" b="1" i="0" u="none" strike="noStrike" kern="0" cap="none" spc="0" normalizeH="0" baseline="0" noProof="0" dirty="0" smtClean="0">
                <a:ln>
                  <a:noFill/>
                </a:ln>
                <a:solidFill>
                  <a:srgbClr val="000000"/>
                </a:solidFill>
                <a:effectLst/>
                <a:uLnTx/>
                <a:uFillTx/>
                <a:latin typeface="Cambria" charset="0"/>
                <a:ea typeface="Cambria" charset="0"/>
                <a:cs typeface="Cambria" charset="0"/>
              </a:rPr>
              <a:t>A.	You lack spiritual focus.</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1.	Jesus taught that we should seek submission to His kingship (Matt. 6:33).</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2.	Our mind should be set on heaven (Col. 3:1-4).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bldLvl="2"/>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II. If You are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5"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3200" b="1" i="0" u="none" strike="noStrike" kern="0" cap="none" spc="0" normalizeH="0" baseline="0" noProof="0" dirty="0" smtClean="0">
                <a:ln>
                  <a:noFill/>
                </a:ln>
                <a:solidFill>
                  <a:srgbClr val="000000"/>
                </a:solidFill>
                <a:effectLst/>
                <a:uLnTx/>
                <a:uFillTx/>
                <a:latin typeface="Cambria" charset="0"/>
                <a:ea typeface="Cambria" charset="0"/>
                <a:cs typeface="Cambria" charset="0"/>
              </a:rPr>
              <a:t>B.	You lack biblical interest.</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1.	The Christian should know how to use the Bible (2 Tim. 2:15-16).</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2.	Christians are to grow in the knowledge of God (2 Pet. 3:14-18).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II. If You are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6"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3200" b="1" i="0" u="none" strike="noStrike" kern="0" cap="none" spc="0" normalizeH="0" baseline="0" noProof="0" dirty="0" smtClean="0">
                <a:ln>
                  <a:noFill/>
                </a:ln>
                <a:solidFill>
                  <a:srgbClr val="000000"/>
                </a:solidFill>
                <a:effectLst/>
                <a:uLnTx/>
                <a:uFillTx/>
                <a:latin typeface="Cambria" charset="0"/>
                <a:ea typeface="Cambria" charset="0"/>
                <a:cs typeface="Cambria" charset="0"/>
              </a:rPr>
              <a:t>C.	You Increase in Worldliness…</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1.	Of thought.</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a.	Our thoughts must be “captive” to the Lord (2 Cor. 10:3-6). </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err="1" smtClean="0">
                <a:ln>
                  <a:noFill/>
                </a:ln>
                <a:solidFill>
                  <a:srgbClr val="000000"/>
                </a:solidFill>
                <a:effectLst/>
                <a:uLnTx/>
                <a:uFillTx/>
                <a:latin typeface="Cambria" charset="0"/>
                <a:ea typeface="Cambria" charset="0"/>
                <a:cs typeface="Cambria" charset="0"/>
              </a:rPr>
              <a:t>b</a:t>
            </a: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We must think about godly things (Phil. 4:8-9).  </a:t>
            </a:r>
            <a:endPar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a:xfrm>
            <a:off x="355680" y="273629"/>
            <a:ext cx="8526241" cy="1496317"/>
          </a:xfrm>
          <a:blipFill rotWithShape="1">
            <a:blip r:embed="rId2">
              <a:alphaModFix amt="81000"/>
            </a:blip>
            <a:tile tx="0" ty="0" sx="100000" sy="100000" flip="none" algn="tl"/>
          </a:blipFill>
          <a:effectLst>
            <a:outerShdw blurRad="50800" dist="63500" dir="2700000">
              <a:srgbClr val="000000">
                <a:alpha val="43000"/>
              </a:srgbClr>
            </a:outerShdw>
          </a:effectLst>
          <a:scene3d>
            <a:camera prst="orthographicFront"/>
            <a:lightRig rig="threePt" dir="t"/>
          </a:scene3d>
          <a:sp3d>
            <a:bevelT/>
            <a:bevelB/>
          </a:sp3d>
        </p:spPr>
        <p:txBody>
          <a:bodyPr tIns="20116"/>
          <a:lstStyle/>
          <a:p>
            <a:pPr algn="ctr" eaLnBrk="1">
              <a:tabLst>
                <a:tab pos="656650" algn="l"/>
                <a:tab pos="1313299" algn="l"/>
                <a:tab pos="1969949" algn="l"/>
                <a:tab pos="2626599" algn="l"/>
                <a:tab pos="3283248" algn="l"/>
                <a:tab pos="3939898" algn="l"/>
                <a:tab pos="4596548" algn="l"/>
                <a:tab pos="5253198" algn="l"/>
              </a:tabLst>
              <a:defRPr/>
            </a:pPr>
            <a:r>
              <a:rPr lang="en-US" sz="3700" b="1" dirty="0" smtClean="0">
                <a:solidFill>
                  <a:schemeClr val="bg1"/>
                </a:solidFill>
                <a:effectLst>
                  <a:innerShdw blurRad="63500" dist="38100" dir="2700000">
                    <a:schemeClr val="bg1">
                      <a:lumMod val="50000"/>
                      <a:alpha val="50000"/>
                    </a:schemeClr>
                  </a:innerShdw>
                </a:effectLst>
                <a:latin typeface="Cambria"/>
                <a:cs typeface="Cambria"/>
              </a:rPr>
              <a:t>II. If You are a Christian You are Careless with Your Soul When…</a:t>
            </a:r>
            <a:endParaRPr lang="en-US" sz="3700" b="1" dirty="0">
              <a:solidFill>
                <a:schemeClr val="bg1"/>
              </a:solidFill>
              <a:effectLst>
                <a:innerShdw blurRad="63500" dist="38100" dir="2700000">
                  <a:schemeClr val="bg1">
                    <a:lumMod val="50000"/>
                    <a:alpha val="50000"/>
                  </a:schemeClr>
                </a:innerShdw>
              </a:effectLst>
              <a:latin typeface="Cambria"/>
              <a:cs typeface="Cambria"/>
            </a:endParaRPr>
          </a:p>
        </p:txBody>
      </p:sp>
      <p:sp>
        <p:nvSpPr>
          <p:cNvPr id="5" name="Rectangle 2"/>
          <p:cNvSpPr txBox="1">
            <a:spLocks noChangeArrowheads="1"/>
          </p:cNvSpPr>
          <p:nvPr/>
        </p:nvSpPr>
        <p:spPr bwMode="auto">
          <a:xfrm>
            <a:off x="987840" y="2461219"/>
            <a:ext cx="7689600" cy="3876887"/>
          </a:xfrm>
          <a:prstGeom prst="rect">
            <a:avLst/>
          </a:prstGeom>
          <a:noFill/>
          <a:ln w="9525">
            <a:noFill/>
            <a:round/>
            <a:headEnd/>
            <a:tailEnd/>
          </a:ln>
        </p:spPr>
        <p:txBody>
          <a:bodyPr vert="horz" wrap="square" lIns="0" tIns="14629" rIns="0" bIns="0" numCol="1" anchor="t" anchorCtr="0" compatLnSpc="1">
            <a:prstTxWarp prst="textNoShape">
              <a:avLst/>
            </a:prstTxWarp>
          </a:bodyPr>
          <a:lstStyle/>
          <a:p>
            <a:pPr marL="391686" marR="0" lvl="0" indent="-293764" algn="l" defTabSz="652330" rtl="0" eaLnBrk="1" fontAlgn="base" latinLnBrk="0" hangingPunct="0">
              <a:lnSpc>
                <a:spcPct val="96000"/>
              </a:lnSpc>
              <a:spcBef>
                <a:spcPct val="0"/>
              </a:spcBef>
              <a:spcAft>
                <a:spcPts val="1293"/>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3200" b="1" i="0" u="none" strike="noStrike" kern="0" cap="none" spc="0" normalizeH="0" baseline="0" noProof="0" dirty="0" smtClean="0">
                <a:ln>
                  <a:noFill/>
                </a:ln>
                <a:solidFill>
                  <a:srgbClr val="000000"/>
                </a:solidFill>
                <a:effectLst/>
                <a:uLnTx/>
                <a:uFillTx/>
                <a:latin typeface="Cambria" charset="0"/>
                <a:ea typeface="Cambria" charset="0"/>
                <a:cs typeface="Cambria" charset="0"/>
              </a:rPr>
              <a:t>C.	You Increase in Worldliness…</a:t>
            </a:r>
          </a:p>
          <a:p>
            <a:pPr marL="754571" marR="0" lvl="1" indent="-293764" algn="l" defTabSz="652330" rtl="0" eaLnBrk="1" fontAlgn="base" latinLnBrk="0" hangingPunct="0">
              <a:lnSpc>
                <a:spcPct val="96000"/>
              </a:lnSpc>
              <a:spcBef>
                <a:spcPct val="0"/>
              </a:spcBef>
              <a:spcAft>
                <a:spcPts val="1032"/>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900" b="0" i="0" u="none" strike="noStrike" kern="0" cap="none" spc="0" normalizeH="0" baseline="0" noProof="0" dirty="0" smtClean="0">
                <a:ln>
                  <a:noFill/>
                </a:ln>
                <a:solidFill>
                  <a:srgbClr val="000000"/>
                </a:solidFill>
                <a:effectLst/>
                <a:uLnTx/>
                <a:uFillTx/>
                <a:latin typeface="Cambria" charset="0"/>
                <a:ea typeface="Cambria" charset="0"/>
                <a:cs typeface="Cambria" charset="0"/>
              </a:rPr>
              <a:t>2.	Of speech.</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a.	Our speech must “always” be with grace (Col. 4:6). </a:t>
            </a:r>
          </a:p>
          <a:p>
            <a:pPr marL="1117456" marR="0" lvl="2" indent="-293764" algn="l" defTabSz="652330" rtl="0" eaLnBrk="1" fontAlgn="base" latinLnBrk="0" hangingPunct="0">
              <a:lnSpc>
                <a:spcPct val="96000"/>
              </a:lnSpc>
              <a:spcBef>
                <a:spcPct val="0"/>
              </a:spcBef>
              <a:spcAft>
                <a:spcPts val="771"/>
              </a:spcAft>
              <a:buClr>
                <a:srgbClr val="000000"/>
              </a:buClr>
              <a:buSzPct val="45000"/>
              <a:buFont typeface="Times New Roman" charset="0"/>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kumimoji="0" lang="en-US" sz="2700" b="0" i="0" u="none" strike="noStrike" kern="0" cap="none" spc="0" normalizeH="0" baseline="0" noProof="0" dirty="0" err="1" smtClean="0">
                <a:ln>
                  <a:noFill/>
                </a:ln>
                <a:solidFill>
                  <a:srgbClr val="000000"/>
                </a:solidFill>
                <a:effectLst/>
                <a:uLnTx/>
                <a:uFillTx/>
                <a:latin typeface="Cambria" charset="0"/>
                <a:ea typeface="Cambria" charset="0"/>
                <a:cs typeface="Cambria" charset="0"/>
              </a:rPr>
              <a:t>b</a:t>
            </a:r>
            <a:r>
              <a:rPr kumimoji="0" lang="en-US" sz="2700" b="0" i="0" u="none" strike="noStrike" kern="0" cap="none" spc="0" normalizeH="0" baseline="0" noProof="0" dirty="0" smtClean="0">
                <a:ln>
                  <a:noFill/>
                </a:ln>
                <a:solidFill>
                  <a:srgbClr val="000000"/>
                </a:solidFill>
                <a:effectLst/>
                <a:uLnTx/>
                <a:uFillTx/>
                <a:latin typeface="Cambria" charset="0"/>
                <a:ea typeface="Cambria" charset="0"/>
                <a:cs typeface="Cambria" charset="0"/>
              </a:rPr>
              <a:t>.	We should speak “as the oracles of God” (1 Pet. 4:11).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752</Words>
  <Application>Microsoft Macintosh PowerPoint</Application>
  <PresentationFormat>On-screen Show (4:3)</PresentationFormat>
  <Paragraphs>45</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Office Theme</vt:lpstr>
      <vt:lpstr>Matthew 16:24-27</vt:lpstr>
      <vt:lpstr>Prepare to Meet Thy God By James H. Stanley</vt:lpstr>
      <vt:lpstr>Are You Careless with Your Soul?</vt:lpstr>
      <vt:lpstr>I. If You are Not a Christian You are Careless with Your Soul When…</vt:lpstr>
      <vt:lpstr>I. If You are Not a Christian You are Careless with Your Soul When…</vt:lpstr>
      <vt:lpstr>II. If You are a Christian You are Careless with Your Soul When…</vt:lpstr>
      <vt:lpstr>II. If You are a Christian You are Careless with Your Soul When…</vt:lpstr>
      <vt:lpstr>II. If You are a Christian You are Careless with Your Soul When…</vt:lpstr>
      <vt:lpstr>II. If You are a Christian You are Careless with Your Soul When…</vt:lpstr>
      <vt:lpstr>II. If You are a Christian You are Careless with Your Soul When…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3</cp:revision>
  <dcterms:created xsi:type="dcterms:W3CDTF">2015-02-02T20:58:10Z</dcterms:created>
  <dcterms:modified xsi:type="dcterms:W3CDTF">2015-02-02T20:58:48Z</dcterms:modified>
</cp:coreProperties>
</file>