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6"/>
  </p:notesMasterIdLst>
  <p:sldIdLst>
    <p:sldId id="258" r:id="rId2"/>
    <p:sldId id="257" r:id="rId3"/>
    <p:sldId id="260" r:id="rId4"/>
    <p:sldId id="261" r:id="rId5"/>
    <p:sldId id="259"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7" r:id="rId19"/>
    <p:sldId id="275" r:id="rId20"/>
    <p:sldId id="278" r:id="rId21"/>
    <p:sldId id="276" r:id="rId22"/>
    <p:sldId id="279" r:id="rId23"/>
    <p:sldId id="280" r:id="rId24"/>
    <p:sldId id="284" r:id="rId25"/>
    <p:sldId id="281" r:id="rId26"/>
    <p:sldId id="285" r:id="rId27"/>
    <p:sldId id="282" r:id="rId28"/>
    <p:sldId id="286" r:id="rId29"/>
    <p:sldId id="283" r:id="rId30"/>
    <p:sldId id="289" r:id="rId31"/>
    <p:sldId id="287" r:id="rId32"/>
    <p:sldId id="290" r:id="rId33"/>
    <p:sldId id="288" r:id="rId34"/>
    <p:sldId id="29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91919"/>
    <a:srgbClr val="804000"/>
    <a:srgbClr val="FFCC66"/>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620"/>
    <p:restoredTop sz="94660"/>
  </p:normalViewPr>
  <p:slideViewPr>
    <p:cSldViewPr snapToGrid="0" snapToObjects="1">
      <p:cViewPr varScale="1">
        <p:scale>
          <a:sx n="105" d="100"/>
          <a:sy n="105" d="100"/>
        </p:scale>
        <p:origin x="-33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ABD02-2355-504D-9C80-913CEA6BE2A4}" type="datetimeFigureOut">
              <a:rPr lang="en-US" smtClean="0"/>
              <a:pPr/>
              <a:t>11/29/15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FABD60-F25D-B744-9F54-F81983303EF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FABD60-F25D-B744-9F54-F81983303EF6}"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AC6416-6D24-D541-895E-6FD6E4E14713}" type="datetimeFigureOut">
              <a:rPr lang="en-US" smtClean="0"/>
              <a:pPr/>
              <a:t>11/29/15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EB55D97-2B2A-A447-8559-EEF5F7EAD7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Week13_zps94978762.jpg"/>
          <p:cNvPicPr>
            <a:picLocks noChangeAspect="1"/>
          </p:cNvPicPr>
          <p:nvPr userDrawn="1"/>
        </p:nvPicPr>
        <p:blipFill>
          <a:blip r:embed="rId13">
            <a:alphaModFix/>
            <a:lum bright="-23000" contrast="-20000"/>
          </a:blip>
          <a:stretch>
            <a:fillRect/>
          </a:stretch>
        </p:blipFill>
        <p:spPr>
          <a:xfrm rot="10800000">
            <a:off x="-7" y="2057400"/>
            <a:ext cx="9144001" cy="4838357"/>
          </a:xfrm>
          <a:prstGeom prst="rect">
            <a:avLst/>
          </a:prstGeom>
          <a:effectLst>
            <a:innerShdw blurRad="63500" dist="152400" dir="16200000">
              <a:srgbClr val="000000">
                <a:alpha val="50000"/>
              </a:srgbClr>
            </a:innerShdw>
          </a:effectLst>
        </p:spPr>
      </p:pic>
      <p:pic>
        <p:nvPicPr>
          <p:cNvPr id="8" name="Content Placeholder 4" descr="Egypt2.png"/>
          <p:cNvPicPr>
            <a:picLocks noChangeAspect="1"/>
          </p:cNvPicPr>
          <p:nvPr userDrawn="1"/>
        </p:nvPicPr>
        <p:blipFill>
          <a:blip r:embed="rId14"/>
          <a:srcRect t="-2141" b="-1227"/>
          <a:stretch>
            <a:fillRect/>
          </a:stretch>
        </p:blipFill>
        <p:spPr>
          <a:xfrm>
            <a:off x="0" y="76200"/>
            <a:ext cx="9144000" cy="1944330"/>
          </a:xfrm>
          <a:prstGeom prst="rect">
            <a:avLst/>
          </a:prstGeom>
        </p:spPr>
      </p:pic>
      <p:sp>
        <p:nvSpPr>
          <p:cNvPr id="2" name="Title Placeholder 1"/>
          <p:cNvSpPr>
            <a:spLocks noGrp="1"/>
          </p:cNvSpPr>
          <p:nvPr>
            <p:ph type="title"/>
          </p:nvPr>
        </p:nvSpPr>
        <p:spPr>
          <a:xfrm>
            <a:off x="3124200" y="274638"/>
            <a:ext cx="5562600" cy="1528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6" name="Picture 5" descr="Heiroglyphics.png"/>
          <p:cNvPicPr>
            <a:picLocks noChangeAspect="1"/>
          </p:cNvPicPr>
          <p:nvPr userDrawn="1"/>
        </p:nvPicPr>
        <p:blipFill>
          <a:blip r:embed="rId15">
            <a:duotone>
              <a:schemeClr val="bg2">
                <a:lumMod val="10000"/>
              </a:schemeClr>
              <a:srgbClr val="FFF1C1"/>
            </a:duotone>
          </a:blip>
          <a:stretch>
            <a:fillRect/>
          </a:stretch>
        </p:blipFill>
        <p:spPr>
          <a:xfrm>
            <a:off x="167865" y="3357520"/>
            <a:ext cx="822735" cy="3538237"/>
          </a:xfrm>
          <a:prstGeom prst="rect">
            <a:avLst/>
          </a:prstGeom>
          <a:effectLst>
            <a:outerShdw blurRad="50800" dist="38100" dir="2700000">
              <a:srgbClr val="000000">
                <a:alpha val="43000"/>
              </a:srgbClr>
            </a:outerShdw>
          </a:effectLst>
        </p:spPr>
      </p:pic>
      <p:sp>
        <p:nvSpPr>
          <p:cNvPr id="3" name="Text Placeholder 2"/>
          <p:cNvSpPr>
            <a:spLocks noGrp="1"/>
          </p:cNvSpPr>
          <p:nvPr>
            <p:ph type="body" idx="1"/>
          </p:nvPr>
        </p:nvSpPr>
        <p:spPr>
          <a:xfrm>
            <a:off x="457200" y="2324100"/>
            <a:ext cx="8229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cap="small">
          <a:solidFill>
            <a:srgbClr val="FFFFFF"/>
          </a:solidFill>
          <a:effectLst>
            <a:outerShdw blurRad="50800" dist="38100" dir="2700000">
              <a:srgbClr val="000000">
                <a:alpha val="43000"/>
              </a:srgbClr>
            </a:outerShdw>
          </a:effectLst>
          <a:latin typeface="Cambria"/>
          <a:ea typeface="+mj-ea"/>
          <a:cs typeface="Cambria"/>
        </a:defRPr>
      </a:lvl1pPr>
    </p:titleStyle>
    <p:bodyStyle>
      <a:lvl1pPr marL="342900" indent="-342900" algn="l" defTabSz="457200" rtl="0" eaLnBrk="1" latinLnBrk="0" hangingPunct="1">
        <a:spcBef>
          <a:spcPct val="20000"/>
        </a:spcBef>
        <a:buFont typeface="Arial"/>
        <a:buChar char="•"/>
        <a:defRPr sz="3200" b="1" kern="1200">
          <a:solidFill>
            <a:schemeClr val="bg1"/>
          </a:solidFill>
          <a:effectLst>
            <a:outerShdw blurRad="50800" dist="38100" dir="2700000">
              <a:srgbClr val="000000">
                <a:alpha val="43000"/>
              </a:srgbClr>
            </a:outerShdw>
          </a:effectLst>
          <a:latin typeface="Cambria"/>
          <a:ea typeface="+mn-ea"/>
          <a:cs typeface="Cambria"/>
        </a:defRPr>
      </a:lvl1pPr>
      <a:lvl2pPr marL="742950" indent="-285750" algn="l" defTabSz="457200" rtl="0" eaLnBrk="1" latinLnBrk="0" hangingPunct="1">
        <a:spcBef>
          <a:spcPct val="20000"/>
        </a:spcBef>
        <a:buFont typeface="Arial"/>
        <a:buChar char="–"/>
        <a:defRPr sz="2800" b="1" kern="1200">
          <a:solidFill>
            <a:schemeClr val="bg1"/>
          </a:solidFill>
          <a:effectLst>
            <a:outerShdw blurRad="50800" dist="38100" dir="2700000">
              <a:srgbClr val="000000">
                <a:alpha val="43000"/>
              </a:srgbClr>
            </a:outerShdw>
          </a:effectLst>
          <a:latin typeface="Cambria"/>
          <a:ea typeface="+mn-ea"/>
          <a:cs typeface="Cambria"/>
        </a:defRPr>
      </a:lvl2pPr>
      <a:lvl3pPr marL="1143000" indent="-228600" algn="l" defTabSz="457200" rtl="0" eaLnBrk="1" latinLnBrk="0" hangingPunct="1">
        <a:spcBef>
          <a:spcPct val="20000"/>
        </a:spcBef>
        <a:buFont typeface="Arial"/>
        <a:buChar char="•"/>
        <a:defRPr sz="2400" b="1" kern="1200">
          <a:solidFill>
            <a:schemeClr val="bg1"/>
          </a:solidFill>
          <a:effectLst>
            <a:outerShdw blurRad="50800" dist="38100" dir="2700000">
              <a:srgbClr val="000000">
                <a:alpha val="43000"/>
              </a:srgbClr>
            </a:outerShdw>
          </a:effectLst>
          <a:latin typeface="Cambria"/>
          <a:ea typeface="+mn-ea"/>
          <a:cs typeface="Cambria"/>
        </a:defRPr>
      </a:lvl3pPr>
      <a:lvl4pPr marL="1600200" indent="-228600" algn="l" defTabSz="457200" rtl="0" eaLnBrk="1" latinLnBrk="0" hangingPunct="1">
        <a:spcBef>
          <a:spcPct val="20000"/>
        </a:spcBef>
        <a:buFont typeface="Arial"/>
        <a:buChar char="–"/>
        <a:defRPr sz="2000" b="1" kern="1200">
          <a:solidFill>
            <a:schemeClr val="bg1"/>
          </a:solidFill>
          <a:effectLst>
            <a:outerShdw blurRad="50800" dist="38100" dir="2700000">
              <a:srgbClr val="000000">
                <a:alpha val="43000"/>
              </a:srgbClr>
            </a:outerShdw>
          </a:effectLst>
          <a:latin typeface="Cambria"/>
          <a:ea typeface="+mn-ea"/>
          <a:cs typeface="Cambria"/>
        </a:defRPr>
      </a:lvl4pPr>
      <a:lvl5pPr marL="2057400" indent="-228600" algn="l" defTabSz="457200" rtl="0" eaLnBrk="1" latinLnBrk="0" hangingPunct="1">
        <a:spcBef>
          <a:spcPct val="20000"/>
        </a:spcBef>
        <a:buFont typeface="Arial"/>
        <a:buChar char="»"/>
        <a:defRPr sz="2000" b="1" kern="1200">
          <a:solidFill>
            <a:schemeClr val="bg1"/>
          </a:solidFill>
          <a:effectLst>
            <a:outerShdw blurRad="50800" dist="38100" dir="2700000">
              <a:srgbClr val="000000">
                <a:alpha val="43000"/>
              </a:srgbClr>
            </a:outerShdw>
          </a:effectLst>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gif"/><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gif"/><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843314" y="79828"/>
            <a:ext cx="3812419" cy="1029305"/>
          </a:xfrm>
        </p:spPr>
        <p:txBody>
          <a:bodyPr/>
          <a:lstStyle/>
          <a:p>
            <a:r>
              <a:rPr lang="en-US" dirty="0" smtClean="0"/>
              <a:t>David </a:t>
            </a:r>
            <a:r>
              <a:rPr lang="en-US" dirty="0" err="1" smtClean="0"/>
              <a:t>Wolpe</a:t>
            </a:r>
            <a:endParaRPr lang="en-US" dirty="0"/>
          </a:p>
        </p:txBody>
      </p:sp>
      <p:sp>
        <p:nvSpPr>
          <p:cNvPr id="5" name="Content Placeholder 11"/>
          <p:cNvSpPr txBox="1">
            <a:spLocks/>
          </p:cNvSpPr>
          <p:nvPr/>
        </p:nvSpPr>
        <p:spPr>
          <a:xfrm>
            <a:off x="1028094" y="4184952"/>
            <a:ext cx="6882191" cy="2443238"/>
          </a:xfrm>
          <a:prstGeom prst="rect">
            <a:avLst/>
          </a:prstGeom>
          <a:solidFill>
            <a:schemeClr val="tx1">
              <a:alpha val="22000"/>
            </a:schemeClr>
          </a:solidFill>
          <a:effectLst>
            <a:softEdge rad="88900"/>
          </a:effectLst>
        </p:spPr>
        <p:txBody>
          <a:bodyPr vert="horz" lIns="91440" tIns="45720" rIns="91440" bIns="45720" rtlCol="0">
            <a:normAutofit fontScale="62500" lnSpcReduction="20000"/>
          </a:bodyPr>
          <a:lstStyle/>
          <a:p>
            <a:pPr lvl="0">
              <a:spcBef>
                <a:spcPct val="20000"/>
              </a:spcBef>
              <a:spcAft>
                <a:spcPts val="1200"/>
              </a:spcAft>
            </a:pPr>
            <a:r>
              <a:rPr lang="en-US" sz="3840" b="1" dirty="0" smtClean="0">
                <a:solidFill>
                  <a:schemeClr val="bg1"/>
                </a:solidFill>
                <a:effectLst>
                  <a:outerShdw blurRad="50800" dist="38100" dir="2700000">
                    <a:srgbClr val="000000">
                      <a:alpha val="43000"/>
                    </a:srgbClr>
                  </a:outerShdw>
                </a:effectLst>
                <a:latin typeface="Cambria"/>
                <a:cs typeface="Cambria"/>
              </a:rPr>
              <a:t>“…Virtually every modern archaeologist who has investigated the story of the Exodus, with very few exceptions, agrees that the way the Bible describes the Exodus is not the way it happened, if it happened at all.”</a:t>
            </a:r>
          </a:p>
          <a:p>
            <a:pPr marL="342900" lvl="0" indent="-342900" algn="r">
              <a:spcBef>
                <a:spcPct val="20000"/>
              </a:spcBef>
            </a:pPr>
            <a:r>
              <a:rPr lang="en-US" sz="2880" b="1" dirty="0" err="1" smtClean="0">
                <a:solidFill>
                  <a:schemeClr val="bg1"/>
                </a:solidFill>
                <a:effectLst>
                  <a:outerShdw blurRad="50800" dist="38100" dir="2700000">
                    <a:srgbClr val="000000">
                      <a:alpha val="43000"/>
                    </a:srgbClr>
                  </a:outerShdw>
                </a:effectLst>
                <a:latin typeface="Cambria"/>
                <a:cs typeface="Cambria"/>
              </a:rPr>
              <a:t>Tugend</a:t>
            </a:r>
            <a:r>
              <a:rPr lang="en-US" sz="2880" b="1" dirty="0" smtClean="0">
                <a:solidFill>
                  <a:schemeClr val="bg1"/>
                </a:solidFill>
                <a:effectLst>
                  <a:outerShdw blurRad="50800" dist="38100" dir="2700000">
                    <a:srgbClr val="000000">
                      <a:alpha val="43000"/>
                    </a:srgbClr>
                  </a:outerShdw>
                </a:effectLst>
                <a:latin typeface="Cambria"/>
                <a:cs typeface="Cambria"/>
              </a:rPr>
              <a:t>, Tom. “L.A. Rabbi Creates Furor by </a:t>
            </a:r>
          </a:p>
          <a:p>
            <a:pPr marL="342900" lvl="0" indent="-342900" algn="r">
              <a:spcBef>
                <a:spcPct val="20000"/>
              </a:spcBef>
            </a:pPr>
            <a:r>
              <a:rPr lang="en-US" sz="2880" b="1" dirty="0" smtClean="0">
                <a:solidFill>
                  <a:schemeClr val="bg1"/>
                </a:solidFill>
                <a:effectLst>
                  <a:outerShdw blurRad="50800" dist="38100" dir="2700000">
                    <a:srgbClr val="000000">
                      <a:alpha val="43000"/>
                    </a:srgbClr>
                  </a:outerShdw>
                </a:effectLst>
                <a:latin typeface="Cambria"/>
                <a:cs typeface="Cambria"/>
              </a:rPr>
              <a:t>Questioning Exodus Story” </a:t>
            </a:r>
            <a:r>
              <a:rPr lang="en-US" sz="2880" b="1" i="1" dirty="0" err="1" smtClean="0">
                <a:solidFill>
                  <a:schemeClr val="bg1"/>
                </a:solidFill>
                <a:effectLst>
                  <a:outerShdw blurRad="50800" dist="38100" dir="2700000">
                    <a:srgbClr val="000000">
                      <a:alpha val="43000"/>
                    </a:srgbClr>
                  </a:outerShdw>
                </a:effectLst>
                <a:latin typeface="Cambria"/>
                <a:cs typeface="Cambria"/>
              </a:rPr>
              <a:t>Jweekly.com</a:t>
            </a:r>
            <a:r>
              <a:rPr lang="en-US" sz="2880" b="1" i="1" dirty="0" smtClean="0">
                <a:solidFill>
                  <a:schemeClr val="bg1"/>
                </a:solidFill>
                <a:effectLst>
                  <a:outerShdw blurRad="50800" dist="38100" dir="2700000">
                    <a:srgbClr val="000000">
                      <a:alpha val="43000"/>
                    </a:srgbClr>
                  </a:outerShdw>
                </a:effectLst>
                <a:latin typeface="Cambria"/>
                <a:cs typeface="Cambria"/>
              </a:rPr>
              <a:t>  </a:t>
            </a:r>
            <a:r>
              <a:rPr lang="en-US" sz="2880" b="1" dirty="0" smtClean="0">
                <a:solidFill>
                  <a:schemeClr val="bg1"/>
                </a:solidFill>
                <a:effectLst>
                  <a:outerShdw blurRad="50800" dist="38100" dir="2700000">
                    <a:srgbClr val="000000">
                      <a:alpha val="43000"/>
                    </a:srgbClr>
                  </a:outerShdw>
                </a:effectLst>
                <a:latin typeface="Cambria"/>
                <a:cs typeface="Cambria"/>
              </a:rPr>
              <a:t>May 4, 2001</a:t>
            </a:r>
            <a:endParaRPr kumimoji="0" lang="en-US" sz="2880" b="1" i="0"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1843314" y="1109133"/>
            <a:ext cx="4904064" cy="2737152"/>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180494" y="4184952"/>
            <a:ext cx="6882191" cy="1584477"/>
          </a:xfrm>
          <a:prstGeom prst="rect">
            <a:avLst/>
          </a:prstGeom>
          <a:solidFill>
            <a:schemeClr val="tx1">
              <a:alpha val="61000"/>
            </a:schemeClr>
          </a:solidFill>
          <a:effectLst>
            <a:softEdge rad="139700"/>
          </a:effectLst>
        </p:spPr>
        <p:txBody>
          <a:bodyPr vert="horz" lIns="91440" tIns="45720" rIns="91440" bIns="45720" rtlCol="0" anchor="ctr">
            <a:normAutofit/>
          </a:bodyPr>
          <a:lstStyle/>
          <a:p>
            <a:pPr lvl="0" algn="ctr"/>
            <a:r>
              <a:rPr lang="en-US" sz="5000" b="1" dirty="0" smtClean="0">
                <a:solidFill>
                  <a:schemeClr val="bg1"/>
                </a:solidFill>
                <a:effectLst>
                  <a:outerShdw blurRad="50800" dist="38100" dir="2700000">
                    <a:srgbClr val="000000">
                      <a:alpha val="43000"/>
                    </a:srgbClr>
                  </a:outerShdw>
                </a:effectLst>
                <a:latin typeface="Cambria"/>
                <a:cs typeface="Cambria"/>
              </a:rPr>
              <a:t>“It doesn’t matter”</a:t>
            </a:r>
            <a:endParaRPr kumimoji="0" lang="en-US" sz="5000" b="1" i="0"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1003905" y="2842380"/>
            <a:ext cx="7682895" cy="3825119"/>
          </a:xfrm>
        </p:spPr>
        <p:txBody>
          <a:bodyPr>
            <a:noAutofit/>
          </a:bodyPr>
          <a:lstStyle/>
          <a:p>
            <a:pPr algn="ctr">
              <a:spcBef>
                <a:spcPts val="0"/>
              </a:spcBef>
              <a:spcAft>
                <a:spcPts val="600"/>
              </a:spcAft>
              <a:buNone/>
            </a:pPr>
            <a:r>
              <a:rPr lang="en-US" sz="3700" dirty="0" smtClean="0"/>
              <a:t>“…In the four hundred and eightieth year after the children of Israel had come out of the land of Egypt, in the fourth year of Solomon’s reign” (1 Kings 6:1).</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TBEcnSa.jpg"/>
          <p:cNvPicPr>
            <a:picLocks noChangeAspect="1"/>
          </p:cNvPicPr>
          <p:nvPr/>
        </p:nvPicPr>
        <p:blipFill>
          <a:blip r:embed="rId2"/>
          <a:srcRect b="7319"/>
          <a:stretch>
            <a:fillRect/>
          </a:stretch>
        </p:blipFill>
        <p:spPr>
          <a:xfrm>
            <a:off x="-1" y="1544062"/>
            <a:ext cx="9144000" cy="4767037"/>
          </a:xfrm>
          <a:prstGeom prst="rect">
            <a:avLst/>
          </a:prstGeom>
          <a:effectLst>
            <a:innerShdw blurRad="63500" dist="50800" dir="16440000">
              <a:srgbClr val="000000">
                <a:alpha val="50000"/>
              </a:srgbClr>
            </a:innerShdw>
          </a:effectLst>
        </p:spPr>
      </p:pic>
      <p:cxnSp>
        <p:nvCxnSpPr>
          <p:cNvPr id="27" name="Straight Connector 26"/>
          <p:cNvCxnSpPr/>
          <p:nvPr/>
        </p:nvCxnSpPr>
        <p:spPr>
          <a:xfrm rot="16200000" flipH="1">
            <a:off x="4323251" y="2969379"/>
            <a:ext cx="423336" cy="1"/>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Content Placeholder 2"/>
          <p:cNvSpPr txBox="1">
            <a:spLocks/>
          </p:cNvSpPr>
          <p:nvPr/>
        </p:nvSpPr>
        <p:spPr>
          <a:xfrm>
            <a:off x="3779270" y="2152952"/>
            <a:ext cx="15112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Exodus</a:t>
            </a:r>
          </a:p>
        </p:txBody>
      </p:sp>
      <p:cxnSp>
        <p:nvCxnSpPr>
          <p:cNvPr id="24" name="Straight Connector 23"/>
          <p:cNvCxnSpPr/>
          <p:nvPr/>
        </p:nvCxnSpPr>
        <p:spPr>
          <a:xfrm rot="16200000" flipH="1">
            <a:off x="6923009" y="2969379"/>
            <a:ext cx="423336" cy="1"/>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26" idx="0"/>
          </p:cNvCxnSpPr>
          <p:nvPr/>
        </p:nvCxnSpPr>
        <p:spPr>
          <a:xfrm rot="16200000" flipH="1">
            <a:off x="4335746" y="3380222"/>
            <a:ext cx="399142" cy="794"/>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Background-Images-Ancient1.jpg"/>
          <p:cNvPicPr>
            <a:picLocks noChangeAspect="1"/>
          </p:cNvPicPr>
          <p:nvPr/>
        </p:nvPicPr>
        <p:blipFill>
          <a:blip r:embed="rId3">
            <a:lum bright="-29000" contrast="-20000"/>
          </a:blip>
          <a:srcRect b="26155"/>
          <a:stretch>
            <a:fillRect/>
          </a:stretch>
        </p:blipFill>
        <p:spPr>
          <a:xfrm>
            <a:off x="-1" y="-1"/>
            <a:ext cx="9144001" cy="1544063"/>
          </a:xfrm>
          <a:prstGeom prst="rect">
            <a:avLst/>
          </a:prstGeom>
        </p:spPr>
      </p:pic>
      <p:sp>
        <p:nvSpPr>
          <p:cNvPr id="2" name="Title 1"/>
          <p:cNvSpPr>
            <a:spLocks noGrp="1"/>
          </p:cNvSpPr>
          <p:nvPr>
            <p:ph type="title"/>
          </p:nvPr>
        </p:nvSpPr>
        <p:spPr>
          <a:xfrm>
            <a:off x="457200" y="274638"/>
            <a:ext cx="8229600" cy="821148"/>
          </a:xfrm>
        </p:spPr>
        <p:txBody>
          <a:bodyPr>
            <a:noAutofit/>
          </a:bodyPr>
          <a:lstStyle/>
          <a:p>
            <a:r>
              <a:rPr lang="en-US" sz="7000" spc="-100" dirty="0" smtClean="0"/>
              <a:t>Timeline of History</a:t>
            </a:r>
            <a:endParaRPr lang="en-US" sz="7000" spc="-100" dirty="0"/>
          </a:p>
        </p:txBody>
      </p:sp>
      <p:pic>
        <p:nvPicPr>
          <p:cNvPr id="13" name="Picture 12" descr="papyrus (3)590.jpg"/>
          <p:cNvPicPr>
            <a:picLocks noChangeAspect="1"/>
          </p:cNvPicPr>
          <p:nvPr/>
        </p:nvPicPr>
        <p:blipFill>
          <a:blip r:embed="rId4">
            <a:lum bright="-30000" contrast="-20000"/>
          </a:blip>
          <a:srcRect t="89098" b="2527"/>
          <a:stretch>
            <a:fillRect/>
          </a:stretch>
        </p:blipFill>
        <p:spPr>
          <a:xfrm>
            <a:off x="-2" y="6311099"/>
            <a:ext cx="9144001" cy="546901"/>
          </a:xfrm>
          <a:prstGeom prst="rect">
            <a:avLst/>
          </a:prstGeom>
          <a:effectLst>
            <a:innerShdw blurRad="63500" dist="88900" dir="17100000">
              <a:srgbClr val="000000">
                <a:alpha val="50000"/>
              </a:srgbClr>
            </a:innerShdw>
          </a:effectLst>
        </p:spPr>
      </p:pic>
      <p:sp>
        <p:nvSpPr>
          <p:cNvPr id="14" name="Rectangle 13"/>
          <p:cNvSpPr/>
          <p:nvPr/>
        </p:nvSpPr>
        <p:spPr>
          <a:xfrm>
            <a:off x="0" y="2999618"/>
            <a:ext cx="9144000" cy="362857"/>
          </a:xfrm>
          <a:prstGeom prst="rect">
            <a:avLst/>
          </a:prstGeom>
          <a:gradFill>
            <a:gsLst>
              <a:gs pos="0">
                <a:srgbClr val="191919"/>
              </a:gs>
              <a:gs pos="82000">
                <a:srgbClr val="804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22342" y="2974779"/>
            <a:ext cx="921657" cy="387696"/>
          </a:xfrm>
        </p:spPr>
        <p:txBody>
          <a:bodyPr>
            <a:noAutofit/>
          </a:bodyPr>
          <a:lstStyle/>
          <a:p>
            <a:pPr algn="ctr">
              <a:buNone/>
            </a:pPr>
            <a:r>
              <a:rPr lang="en-US" sz="1800" b="0" dirty="0" smtClean="0">
                <a:effectLst/>
                <a:latin typeface="Calibri"/>
                <a:cs typeface="Calibri"/>
              </a:rPr>
              <a:t>800</a:t>
            </a:r>
            <a:endParaRPr lang="en-US" sz="1800" b="0" dirty="0">
              <a:effectLst/>
              <a:latin typeface="Calibri"/>
              <a:cs typeface="Calibri"/>
            </a:endParaRPr>
          </a:p>
        </p:txBody>
      </p:sp>
      <p:sp>
        <p:nvSpPr>
          <p:cNvPr id="15" name="Content Placeholder 2"/>
          <p:cNvSpPr txBox="1">
            <a:spLocks/>
          </p:cNvSpPr>
          <p:nvPr/>
        </p:nvSpPr>
        <p:spPr>
          <a:xfrm>
            <a:off x="7300685"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900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6" name="Content Placeholder 2"/>
          <p:cNvSpPr txBox="1">
            <a:spLocks/>
          </p:cNvSpPr>
          <p:nvPr/>
        </p:nvSpPr>
        <p:spPr>
          <a:xfrm>
            <a:off x="6379028" y="2974779"/>
            <a:ext cx="921657" cy="38769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1000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7" name="Content Placeholder 2"/>
          <p:cNvSpPr txBox="1">
            <a:spLocks/>
          </p:cNvSpPr>
          <p:nvPr/>
        </p:nvSpPr>
        <p:spPr>
          <a:xfrm>
            <a:off x="5457371"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1100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8" name="Content Placeholder 2"/>
          <p:cNvSpPr txBox="1">
            <a:spLocks/>
          </p:cNvSpPr>
          <p:nvPr/>
        </p:nvSpPr>
        <p:spPr>
          <a:xfrm>
            <a:off x="4535714"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1200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9" name="Content Placeholder 2"/>
          <p:cNvSpPr txBox="1">
            <a:spLocks/>
          </p:cNvSpPr>
          <p:nvPr/>
        </p:nvSpPr>
        <p:spPr>
          <a:xfrm>
            <a:off x="3614057"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1300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0" name="Content Placeholder 2"/>
          <p:cNvSpPr txBox="1">
            <a:spLocks/>
          </p:cNvSpPr>
          <p:nvPr/>
        </p:nvSpPr>
        <p:spPr>
          <a:xfrm>
            <a:off x="2692400"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1400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1" name="Content Placeholder 2"/>
          <p:cNvSpPr txBox="1">
            <a:spLocks/>
          </p:cNvSpPr>
          <p:nvPr/>
        </p:nvSpPr>
        <p:spPr>
          <a:xfrm>
            <a:off x="1770743" y="2974780"/>
            <a:ext cx="921657" cy="437373"/>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1500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2" name="Content Placeholder 2"/>
          <p:cNvSpPr txBox="1">
            <a:spLocks/>
          </p:cNvSpPr>
          <p:nvPr/>
        </p:nvSpPr>
        <p:spPr>
          <a:xfrm>
            <a:off x="849086" y="2974780"/>
            <a:ext cx="921657" cy="41253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1600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3" name="Content Placeholder 2"/>
          <p:cNvSpPr txBox="1">
            <a:spLocks/>
          </p:cNvSpPr>
          <p:nvPr/>
        </p:nvSpPr>
        <p:spPr>
          <a:xfrm>
            <a:off x="-72571"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1700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5" name="Content Placeholder 2"/>
          <p:cNvSpPr txBox="1">
            <a:spLocks/>
          </p:cNvSpPr>
          <p:nvPr/>
        </p:nvSpPr>
        <p:spPr>
          <a:xfrm>
            <a:off x="6379028" y="2152952"/>
            <a:ext cx="15112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Solomon</a:t>
            </a:r>
          </a:p>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970 BC</a:t>
            </a:r>
            <a:endParaRPr kumimoji="0" lang="en-US" sz="2200" b="1" i="0" u="none" strike="noStrike" kern="1200" cap="none" spc="0" normalizeH="0" baseline="0" noProof="0" dirty="0">
              <a:ln>
                <a:noFill/>
              </a:ln>
              <a:effectLst/>
              <a:uLnTx/>
              <a:uFillTx/>
              <a:latin typeface="Calibri"/>
              <a:ea typeface="+mn-ea"/>
              <a:cs typeface="Calibri"/>
            </a:endParaRPr>
          </a:p>
        </p:txBody>
      </p:sp>
      <p:sp>
        <p:nvSpPr>
          <p:cNvPr id="26" name="Content Placeholder 2"/>
          <p:cNvSpPr txBox="1">
            <a:spLocks/>
          </p:cNvSpPr>
          <p:nvPr/>
        </p:nvSpPr>
        <p:spPr>
          <a:xfrm>
            <a:off x="3780064" y="3580190"/>
            <a:ext cx="1511299" cy="48802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err="1" smtClean="0">
                <a:ln>
                  <a:noFill/>
                </a:ln>
                <a:effectLst/>
                <a:uLnTx/>
                <a:uFillTx/>
                <a:latin typeface="Calibri"/>
                <a:ea typeface="+mn-ea"/>
                <a:cs typeface="Calibri"/>
              </a:rPr>
              <a:t>Rameses</a:t>
            </a:r>
            <a:r>
              <a:rPr kumimoji="0" lang="en-US" sz="2200" b="1" i="0" u="none" strike="noStrike" kern="1200" cap="none" spc="0" normalizeH="0" baseline="0" noProof="0" dirty="0" smtClean="0">
                <a:ln>
                  <a:noFill/>
                </a:ln>
                <a:effectLst/>
                <a:uLnTx/>
                <a:uFillTx/>
                <a:latin typeface="Calibri"/>
                <a:ea typeface="+mn-ea"/>
                <a:cs typeface="Calibri"/>
              </a:rPr>
              <a:t> II</a:t>
            </a:r>
            <a:endParaRPr kumimoji="0" lang="en-US" sz="2200" b="1" i="0" u="none" strike="noStrike" kern="1200" cap="none" spc="0" normalizeH="0" baseline="0" noProof="0" dirty="0">
              <a:ln>
                <a:noFill/>
              </a:ln>
              <a:effectLst/>
              <a:uLnTx/>
              <a:uFillTx/>
              <a:latin typeface="Calibri"/>
              <a:ea typeface="+mn-ea"/>
              <a:cs typeface="Calibri"/>
            </a:endParaRPr>
          </a:p>
        </p:txBody>
      </p:sp>
      <p:sp>
        <p:nvSpPr>
          <p:cNvPr id="30" name="Content Placeholder 2"/>
          <p:cNvSpPr txBox="1">
            <a:spLocks/>
          </p:cNvSpPr>
          <p:nvPr/>
        </p:nvSpPr>
        <p:spPr>
          <a:xfrm>
            <a:off x="4114800" y="1765904"/>
            <a:ext cx="1511299" cy="439057"/>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600" b="1" i="0" u="none" strike="noStrike" kern="1200" cap="none" spc="0" normalizeH="0" baseline="0" noProof="0" dirty="0" smtClean="0">
                <a:ln>
                  <a:noFill/>
                </a:ln>
                <a:effectLst/>
                <a:uLnTx/>
                <a:uFillTx/>
                <a:latin typeface="Calibri"/>
                <a:ea typeface="+mn-ea"/>
                <a:cs typeface="Calibri"/>
              </a:rPr>
              <a:t>480 years</a:t>
            </a:r>
            <a:endParaRPr kumimoji="0" lang="en-US" sz="2600" b="1" i="0" u="none" strike="noStrike" kern="1200" cap="none" spc="0" normalizeH="0" baseline="0" noProof="0" dirty="0">
              <a:ln>
                <a:noFill/>
              </a:ln>
              <a:effectLst/>
              <a:uLnTx/>
              <a:uFillTx/>
              <a:latin typeface="Calibri"/>
              <a:ea typeface="+mn-ea"/>
              <a:cs typeface="Calibri"/>
            </a:endParaRPr>
          </a:p>
        </p:txBody>
      </p:sp>
      <p:sp>
        <p:nvSpPr>
          <p:cNvPr id="31" name="Content Placeholder 2"/>
          <p:cNvSpPr txBox="1">
            <a:spLocks/>
          </p:cNvSpPr>
          <p:nvPr/>
        </p:nvSpPr>
        <p:spPr>
          <a:xfrm>
            <a:off x="1923144" y="2152952"/>
            <a:ext cx="15239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 </a:t>
            </a:r>
          </a:p>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1456 BC</a:t>
            </a:r>
            <a:endParaRPr kumimoji="0" lang="en-US" sz="2200" b="1" i="0" u="none" strike="noStrike" kern="1200" cap="none" spc="0" normalizeH="0" baseline="0" noProof="0" dirty="0">
              <a:ln>
                <a:noFill/>
              </a:ln>
              <a:effectLst/>
              <a:uLnTx/>
              <a:uFillTx/>
              <a:latin typeface="Calibri"/>
              <a:ea typeface="+mn-ea"/>
              <a:cs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 0 L -0.19966 0 " pathEditMode="relative" ptsTypes="AA">
                                      <p:cBhvr>
                                        <p:cTn id="19" dur="2000" fill="hold"/>
                                        <p:tgtEl>
                                          <p:spTgt spid="29"/>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0 0 L -0.19966 0 " pathEditMode="relative" ptsTypes="AA">
                                      <p:cBhvr>
                                        <p:cTn id="21" dur="2000" fill="hold"/>
                                        <p:tgtEl>
                                          <p:spTgt spid="27"/>
                                        </p:tgtEl>
                                        <p:attrNameLst>
                                          <p:attrName>ppt_x</p:attrName>
                                          <p:attrName>ppt_y</p:attrName>
                                        </p:attrNameLst>
                                      </p:cBhvr>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5" grpId="0"/>
      <p:bldP spid="30" grpId="0"/>
      <p:bldP spid="31"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1003905" y="2479524"/>
            <a:ext cx="7682895" cy="4187975"/>
          </a:xfrm>
        </p:spPr>
        <p:txBody>
          <a:bodyPr>
            <a:noAutofit/>
          </a:bodyPr>
          <a:lstStyle/>
          <a:p>
            <a:pPr marL="0" indent="0" algn="ctr">
              <a:spcBef>
                <a:spcPts val="0"/>
              </a:spcBef>
              <a:spcAft>
                <a:spcPts val="600"/>
              </a:spcAft>
              <a:buNone/>
            </a:pPr>
            <a:r>
              <a:rPr lang="en-US" sz="3000" dirty="0" err="1" smtClean="0"/>
              <a:t>Shishak</a:t>
            </a:r>
            <a:r>
              <a:rPr lang="en-US" sz="3000" dirty="0" smtClean="0"/>
              <a:t> brought 12,000 chariots, 60,000 horsemen and “people without number” against fortified cities in Judah (2 Chron. 12:2-4) and “took away everything” from the temple and gold shields Solomon had made (1 Kings 14:26). </a:t>
            </a:r>
            <a:endParaRPr lang="en-US"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r>
              <a:rPr lang="en-US" dirty="0" smtClean="0"/>
              <a:t>Triumphal Relief of </a:t>
            </a:r>
            <a:r>
              <a:rPr lang="en-US" sz="5556" dirty="0" err="1" smtClean="0"/>
              <a:t>Shoshenq</a:t>
            </a:r>
            <a:r>
              <a:rPr lang="en-US" sz="5556" dirty="0" smtClean="0"/>
              <a:t> I</a:t>
            </a:r>
            <a:endParaRPr lang="en-US" sz="5556" dirty="0"/>
          </a:p>
        </p:txBody>
      </p:sp>
      <p:sp>
        <p:nvSpPr>
          <p:cNvPr id="5" name="Content Placeholder 11"/>
          <p:cNvSpPr txBox="1">
            <a:spLocks/>
          </p:cNvSpPr>
          <p:nvPr/>
        </p:nvSpPr>
        <p:spPr>
          <a:xfrm>
            <a:off x="5273524" y="4457856"/>
            <a:ext cx="3443116" cy="1197429"/>
          </a:xfrm>
          <a:prstGeom prst="rect">
            <a:avLst/>
          </a:prstGeom>
          <a:solidFill>
            <a:schemeClr val="tx1">
              <a:alpha val="17000"/>
            </a:schemeClr>
          </a:solidFill>
          <a:effectLst>
            <a:softEdge rad="1270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Doesn’t list Jerusalem</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849340" y="1964356"/>
            <a:ext cx="3992018" cy="3320028"/>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a:off x="5273524" y="1322011"/>
            <a:ext cx="3443117" cy="2582337"/>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097138" y="5456634"/>
            <a:ext cx="3586982" cy="1197429"/>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800" b="1" dirty="0" smtClean="0">
                <a:solidFill>
                  <a:schemeClr val="bg1"/>
                </a:solidFill>
                <a:effectLst>
                  <a:outerShdw blurRad="50800" dist="38100" dir="2700000">
                    <a:srgbClr val="000000">
                      <a:alpha val="43000"/>
                    </a:srgbClr>
                  </a:outerShdw>
                </a:effectLst>
                <a:latin typeface="Cambria"/>
                <a:cs typeface="Cambria"/>
              </a:rPr>
              <a:t>More Israelite Cities than Judean</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1003905" y="2479524"/>
            <a:ext cx="7682895" cy="4187975"/>
          </a:xfrm>
        </p:spPr>
        <p:txBody>
          <a:bodyPr>
            <a:noAutofit/>
          </a:bodyPr>
          <a:lstStyle/>
          <a:p>
            <a:pPr marL="0" indent="0" algn="ctr">
              <a:spcBef>
                <a:spcPts val="0"/>
              </a:spcBef>
              <a:spcAft>
                <a:spcPts val="1800"/>
              </a:spcAft>
              <a:buNone/>
            </a:pPr>
            <a:r>
              <a:rPr lang="en-US" sz="3000" dirty="0" err="1" smtClean="0"/>
              <a:t>Shishak</a:t>
            </a:r>
            <a:r>
              <a:rPr lang="en-US" sz="3000" dirty="0" smtClean="0"/>
              <a:t> brought 12,000 chariots, 60,000 horsemen and “people without number” against fortified cities in Judah (2 Chron. 12:2-4) and “took away everything” from the temple and gold shields Solomon had made (1 Kings 14:26). </a:t>
            </a:r>
          </a:p>
          <a:p>
            <a:pPr marL="0" indent="0" algn="ctr">
              <a:spcBef>
                <a:spcPts val="0"/>
              </a:spcBef>
              <a:spcAft>
                <a:spcPts val="600"/>
              </a:spcAft>
              <a:buNone/>
            </a:pPr>
            <a:r>
              <a:rPr lang="en-US" sz="3000" dirty="0" smtClean="0"/>
              <a:t>The Biblical </a:t>
            </a:r>
            <a:r>
              <a:rPr lang="en-US" sz="3000" dirty="0" err="1" smtClean="0"/>
              <a:t>Shishak</a:t>
            </a:r>
            <a:r>
              <a:rPr lang="en-US" sz="3000" dirty="0" smtClean="0"/>
              <a:t> gave Jeroboam refuge (1 Kings 11:40).</a:t>
            </a:r>
            <a:endParaRPr lang="en-US"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1000"/>
                                        <p:tgtEl>
                                          <p:spTgt spid="12">
                                            <p:txEl>
                                              <p:pRg st="1" end="1"/>
                                            </p:txEl>
                                          </p:spTgt>
                                        </p:tgtEl>
                                      </p:cBhvr>
                                    </p:animEffect>
                                    <p:anim calcmode="lin" valueType="num">
                                      <p:cBhvr>
                                        <p:cTn id="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088571" y="447524"/>
            <a:ext cx="7374069" cy="874487"/>
          </a:xfrm>
        </p:spPr>
        <p:txBody>
          <a:bodyPr>
            <a:normAutofit fontScale="90000"/>
          </a:bodyPr>
          <a:lstStyle/>
          <a:p>
            <a:pPr algn="l"/>
            <a:r>
              <a:rPr lang="en-US" dirty="0" err="1" smtClean="0"/>
              <a:t>Ramesseum</a:t>
            </a:r>
            <a:r>
              <a:rPr lang="en-US" dirty="0" smtClean="0"/>
              <a:t> of </a:t>
            </a:r>
            <a:br>
              <a:rPr lang="en-US" dirty="0" smtClean="0"/>
            </a:br>
            <a:r>
              <a:rPr lang="en-US" sz="5556" dirty="0" err="1" smtClean="0"/>
              <a:t>Rameses</a:t>
            </a:r>
            <a:r>
              <a:rPr lang="en-US" sz="5556" dirty="0" smtClean="0"/>
              <a:t> II</a:t>
            </a:r>
            <a:endParaRPr lang="en-US" sz="5556" dirty="0"/>
          </a:p>
        </p:txBody>
      </p:sp>
      <p:sp>
        <p:nvSpPr>
          <p:cNvPr id="5" name="Content Placeholder 11"/>
          <p:cNvSpPr txBox="1">
            <a:spLocks/>
          </p:cNvSpPr>
          <p:nvPr/>
        </p:nvSpPr>
        <p:spPr>
          <a:xfrm>
            <a:off x="5273524" y="4237269"/>
            <a:ext cx="3443116" cy="1197429"/>
          </a:xfrm>
          <a:prstGeom prst="rect">
            <a:avLst/>
          </a:prstGeom>
          <a:solidFill>
            <a:schemeClr val="tx1">
              <a:alpha val="17000"/>
            </a:schemeClr>
          </a:solidFill>
          <a:effectLst>
            <a:softEdge rad="1270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a:t>
            </a:r>
            <a:r>
              <a:rPr lang="en-US" sz="3500" b="1" dirty="0" err="1" smtClean="0">
                <a:solidFill>
                  <a:schemeClr val="bg1"/>
                </a:solidFill>
                <a:effectLst>
                  <a:outerShdw blurRad="50800" dist="38100" dir="2700000">
                    <a:srgbClr val="000000">
                      <a:alpha val="43000"/>
                    </a:srgbClr>
                  </a:outerShdw>
                </a:effectLst>
                <a:latin typeface="Cambria"/>
                <a:cs typeface="Cambria"/>
              </a:rPr>
              <a:t>Shalem</a:t>
            </a:r>
            <a:r>
              <a:rPr lang="en-US" sz="3500" b="1" dirty="0" smtClean="0">
                <a:solidFill>
                  <a:schemeClr val="bg1"/>
                </a:solidFill>
                <a:effectLst>
                  <a:outerShdw blurRad="50800" dist="38100" dir="2700000">
                    <a:srgbClr val="000000">
                      <a:alpha val="43000"/>
                    </a:srgbClr>
                  </a:outerShdw>
                </a:effectLst>
                <a:latin typeface="Cambria"/>
                <a:cs typeface="Cambria"/>
              </a:rPr>
              <a:t>”</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849340" y="1837011"/>
            <a:ext cx="3992018" cy="2998973"/>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a:off x="5273524" y="1322011"/>
            <a:ext cx="3443116" cy="2582337"/>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831043" y="5123857"/>
            <a:ext cx="4732767" cy="1105192"/>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3243" b="1" dirty="0" smtClean="0">
                <a:solidFill>
                  <a:schemeClr val="bg1"/>
                </a:solidFill>
                <a:effectLst>
                  <a:outerShdw blurRad="50800" dist="38100" dir="2700000">
                    <a:srgbClr val="000000">
                      <a:alpha val="43000"/>
                    </a:srgbClr>
                  </a:outerShdw>
                </a:effectLst>
                <a:latin typeface="Cambria"/>
                <a:cs typeface="Cambria"/>
              </a:rPr>
              <a:t>= Jerusalem</a:t>
            </a:r>
          </a:p>
          <a:p>
            <a:pPr lvl="0" algn="ctr"/>
            <a:r>
              <a:rPr lang="en-US" sz="2800" b="1" dirty="0" smtClean="0">
                <a:solidFill>
                  <a:schemeClr val="bg1"/>
                </a:solidFill>
                <a:effectLst>
                  <a:outerShdw blurRad="50800" dist="38100" dir="2700000">
                    <a:srgbClr val="000000">
                      <a:alpha val="43000"/>
                    </a:srgbClr>
                  </a:outerShdw>
                </a:effectLst>
                <a:latin typeface="Cambria"/>
                <a:cs typeface="Cambria"/>
              </a:rPr>
              <a:t>(cf. Gen. 14:18; Heb. 7:1-2)</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TBEcnSa.jpg"/>
          <p:cNvPicPr>
            <a:picLocks noChangeAspect="1"/>
          </p:cNvPicPr>
          <p:nvPr/>
        </p:nvPicPr>
        <p:blipFill>
          <a:blip r:embed="rId2"/>
          <a:srcRect b="7319"/>
          <a:stretch>
            <a:fillRect/>
          </a:stretch>
        </p:blipFill>
        <p:spPr>
          <a:xfrm>
            <a:off x="-1" y="1544062"/>
            <a:ext cx="9144000" cy="4767037"/>
          </a:xfrm>
          <a:prstGeom prst="rect">
            <a:avLst/>
          </a:prstGeom>
          <a:effectLst>
            <a:innerShdw blurRad="63500" dist="50800" dir="16440000">
              <a:srgbClr val="000000">
                <a:alpha val="50000"/>
              </a:srgbClr>
            </a:innerShdw>
          </a:effectLst>
        </p:spPr>
      </p:pic>
      <p:cxnSp>
        <p:nvCxnSpPr>
          <p:cNvPr id="27" name="Straight Connector 26"/>
          <p:cNvCxnSpPr>
            <a:stCxn id="29" idx="2"/>
          </p:cNvCxnSpPr>
          <p:nvPr/>
        </p:nvCxnSpPr>
        <p:spPr>
          <a:xfrm rot="5400000">
            <a:off x="2480732" y="2969380"/>
            <a:ext cx="423334" cy="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Content Placeholder 2"/>
          <p:cNvSpPr txBox="1">
            <a:spLocks/>
          </p:cNvSpPr>
          <p:nvPr/>
        </p:nvSpPr>
        <p:spPr>
          <a:xfrm>
            <a:off x="1936750" y="2152952"/>
            <a:ext cx="15112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Exodus</a:t>
            </a:r>
          </a:p>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1456 BC</a:t>
            </a:r>
            <a:endParaRPr kumimoji="0" lang="en-US" sz="2200" b="1" i="0" u="none" strike="noStrike" kern="1200" cap="none" spc="0" normalizeH="0" baseline="0" noProof="0" dirty="0">
              <a:ln>
                <a:noFill/>
              </a:ln>
              <a:effectLst/>
              <a:uLnTx/>
              <a:uFillTx/>
              <a:latin typeface="Calibri"/>
              <a:ea typeface="+mn-ea"/>
              <a:cs typeface="Calibri"/>
            </a:endParaRPr>
          </a:p>
        </p:txBody>
      </p:sp>
      <p:cxnSp>
        <p:nvCxnSpPr>
          <p:cNvPr id="24" name="Straight Connector 23"/>
          <p:cNvCxnSpPr/>
          <p:nvPr/>
        </p:nvCxnSpPr>
        <p:spPr>
          <a:xfrm rot="16200000" flipH="1">
            <a:off x="6923009" y="2969379"/>
            <a:ext cx="423336" cy="1"/>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26" idx="0"/>
          </p:cNvCxnSpPr>
          <p:nvPr/>
        </p:nvCxnSpPr>
        <p:spPr>
          <a:xfrm rot="16200000" flipH="1">
            <a:off x="4335746" y="3380222"/>
            <a:ext cx="399142" cy="794"/>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Background-Images-Ancient1.jpg"/>
          <p:cNvPicPr>
            <a:picLocks noChangeAspect="1"/>
          </p:cNvPicPr>
          <p:nvPr/>
        </p:nvPicPr>
        <p:blipFill>
          <a:blip r:embed="rId3">
            <a:lum bright="-29000" contrast="-20000"/>
          </a:blip>
          <a:srcRect b="26155"/>
          <a:stretch>
            <a:fillRect/>
          </a:stretch>
        </p:blipFill>
        <p:spPr>
          <a:xfrm>
            <a:off x="-1" y="-1"/>
            <a:ext cx="9144001" cy="1544063"/>
          </a:xfrm>
          <a:prstGeom prst="rect">
            <a:avLst/>
          </a:prstGeom>
        </p:spPr>
      </p:pic>
      <p:sp>
        <p:nvSpPr>
          <p:cNvPr id="2" name="Title 1"/>
          <p:cNvSpPr>
            <a:spLocks noGrp="1"/>
          </p:cNvSpPr>
          <p:nvPr>
            <p:ph type="title"/>
          </p:nvPr>
        </p:nvSpPr>
        <p:spPr>
          <a:xfrm>
            <a:off x="457200" y="274638"/>
            <a:ext cx="8229600" cy="821148"/>
          </a:xfrm>
        </p:spPr>
        <p:txBody>
          <a:bodyPr>
            <a:noAutofit/>
          </a:bodyPr>
          <a:lstStyle/>
          <a:p>
            <a:r>
              <a:rPr lang="en-US" sz="7000" spc="-100" dirty="0" smtClean="0"/>
              <a:t>Timeline of History</a:t>
            </a:r>
            <a:endParaRPr lang="en-US" sz="7000" spc="-100" dirty="0"/>
          </a:p>
        </p:txBody>
      </p:sp>
      <p:pic>
        <p:nvPicPr>
          <p:cNvPr id="13" name="Picture 12" descr="papyrus (3)590.jpg"/>
          <p:cNvPicPr>
            <a:picLocks noChangeAspect="1"/>
          </p:cNvPicPr>
          <p:nvPr/>
        </p:nvPicPr>
        <p:blipFill>
          <a:blip r:embed="rId4">
            <a:lum bright="-30000" contrast="-20000"/>
          </a:blip>
          <a:srcRect t="89098" b="2527"/>
          <a:stretch>
            <a:fillRect/>
          </a:stretch>
        </p:blipFill>
        <p:spPr>
          <a:xfrm>
            <a:off x="-2" y="6311099"/>
            <a:ext cx="9144001" cy="546901"/>
          </a:xfrm>
          <a:prstGeom prst="rect">
            <a:avLst/>
          </a:prstGeom>
          <a:effectLst>
            <a:innerShdw blurRad="63500" dist="88900" dir="17100000">
              <a:srgbClr val="000000">
                <a:alpha val="50000"/>
              </a:srgbClr>
            </a:innerShdw>
          </a:effectLst>
        </p:spPr>
      </p:pic>
      <p:sp>
        <p:nvSpPr>
          <p:cNvPr id="14" name="Rectangle 13"/>
          <p:cNvSpPr/>
          <p:nvPr/>
        </p:nvSpPr>
        <p:spPr>
          <a:xfrm>
            <a:off x="0" y="2999618"/>
            <a:ext cx="9144000" cy="362857"/>
          </a:xfrm>
          <a:prstGeom prst="rect">
            <a:avLst/>
          </a:prstGeom>
          <a:gradFill>
            <a:gsLst>
              <a:gs pos="0">
                <a:srgbClr val="191919"/>
              </a:gs>
              <a:gs pos="82000">
                <a:srgbClr val="804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22342" y="2974779"/>
            <a:ext cx="921657" cy="387696"/>
          </a:xfrm>
        </p:spPr>
        <p:txBody>
          <a:bodyPr>
            <a:noAutofit/>
          </a:bodyPr>
          <a:lstStyle/>
          <a:p>
            <a:pPr algn="ctr">
              <a:buNone/>
            </a:pPr>
            <a:r>
              <a:rPr lang="en-US" sz="1800" b="0" dirty="0" smtClean="0">
                <a:effectLst/>
                <a:latin typeface="Calibri"/>
                <a:cs typeface="Calibri"/>
              </a:rPr>
              <a:t>800</a:t>
            </a:r>
            <a:endParaRPr lang="en-US" sz="1800" b="0" dirty="0">
              <a:effectLst/>
              <a:latin typeface="Calibri"/>
              <a:cs typeface="Calibri"/>
            </a:endParaRPr>
          </a:p>
        </p:txBody>
      </p:sp>
      <p:sp>
        <p:nvSpPr>
          <p:cNvPr id="15" name="Content Placeholder 2"/>
          <p:cNvSpPr txBox="1">
            <a:spLocks/>
          </p:cNvSpPr>
          <p:nvPr/>
        </p:nvSpPr>
        <p:spPr>
          <a:xfrm>
            <a:off x="7300685"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900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6" name="Content Placeholder 2"/>
          <p:cNvSpPr txBox="1">
            <a:spLocks/>
          </p:cNvSpPr>
          <p:nvPr/>
        </p:nvSpPr>
        <p:spPr>
          <a:xfrm>
            <a:off x="6379028" y="2974779"/>
            <a:ext cx="921657" cy="38769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1000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7" name="Content Placeholder 2"/>
          <p:cNvSpPr txBox="1">
            <a:spLocks/>
          </p:cNvSpPr>
          <p:nvPr/>
        </p:nvSpPr>
        <p:spPr>
          <a:xfrm>
            <a:off x="5457371"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1100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8" name="Content Placeholder 2"/>
          <p:cNvSpPr txBox="1">
            <a:spLocks/>
          </p:cNvSpPr>
          <p:nvPr/>
        </p:nvSpPr>
        <p:spPr>
          <a:xfrm>
            <a:off x="4535714"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1200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9" name="Content Placeholder 2"/>
          <p:cNvSpPr txBox="1">
            <a:spLocks/>
          </p:cNvSpPr>
          <p:nvPr/>
        </p:nvSpPr>
        <p:spPr>
          <a:xfrm>
            <a:off x="3614057"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1300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0" name="Content Placeholder 2"/>
          <p:cNvSpPr txBox="1">
            <a:spLocks/>
          </p:cNvSpPr>
          <p:nvPr/>
        </p:nvSpPr>
        <p:spPr>
          <a:xfrm>
            <a:off x="2692400"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1400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1" name="Content Placeholder 2"/>
          <p:cNvSpPr txBox="1">
            <a:spLocks/>
          </p:cNvSpPr>
          <p:nvPr/>
        </p:nvSpPr>
        <p:spPr>
          <a:xfrm>
            <a:off x="1770743" y="2974780"/>
            <a:ext cx="921657" cy="437373"/>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1500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2" name="Content Placeholder 2"/>
          <p:cNvSpPr txBox="1">
            <a:spLocks/>
          </p:cNvSpPr>
          <p:nvPr/>
        </p:nvSpPr>
        <p:spPr>
          <a:xfrm>
            <a:off x="849086" y="2974780"/>
            <a:ext cx="921657" cy="41253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1600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3" name="Content Placeholder 2"/>
          <p:cNvSpPr txBox="1">
            <a:spLocks/>
          </p:cNvSpPr>
          <p:nvPr/>
        </p:nvSpPr>
        <p:spPr>
          <a:xfrm>
            <a:off x="-72571"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1700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5" name="Content Placeholder 2"/>
          <p:cNvSpPr txBox="1">
            <a:spLocks/>
          </p:cNvSpPr>
          <p:nvPr/>
        </p:nvSpPr>
        <p:spPr>
          <a:xfrm>
            <a:off x="6379028" y="2152952"/>
            <a:ext cx="15112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Solomon</a:t>
            </a:r>
          </a:p>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970 BC</a:t>
            </a:r>
            <a:endParaRPr kumimoji="0" lang="en-US" sz="2200" b="1" i="0" u="none" strike="noStrike" kern="1200" cap="none" spc="0" normalizeH="0" baseline="0" noProof="0" dirty="0">
              <a:ln>
                <a:noFill/>
              </a:ln>
              <a:effectLst/>
              <a:uLnTx/>
              <a:uFillTx/>
              <a:latin typeface="Calibri"/>
              <a:ea typeface="+mn-ea"/>
              <a:cs typeface="Calibri"/>
            </a:endParaRPr>
          </a:p>
        </p:txBody>
      </p:sp>
      <p:sp>
        <p:nvSpPr>
          <p:cNvPr id="26" name="Content Placeholder 2"/>
          <p:cNvSpPr txBox="1">
            <a:spLocks/>
          </p:cNvSpPr>
          <p:nvPr/>
        </p:nvSpPr>
        <p:spPr>
          <a:xfrm>
            <a:off x="3780064" y="3580190"/>
            <a:ext cx="1511299" cy="919239"/>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err="1" smtClean="0">
                <a:ln>
                  <a:noFill/>
                </a:ln>
                <a:effectLst/>
                <a:uLnTx/>
                <a:uFillTx/>
                <a:latin typeface="Calibri"/>
                <a:ea typeface="+mn-ea"/>
                <a:cs typeface="Calibri"/>
              </a:rPr>
              <a:t>Rameses</a:t>
            </a:r>
            <a:r>
              <a:rPr kumimoji="0" lang="en-US" sz="2200" b="1" i="0" u="none" strike="noStrike" kern="1200" cap="none" spc="0" normalizeH="0" baseline="0" noProof="0" dirty="0" smtClean="0">
                <a:ln>
                  <a:noFill/>
                </a:ln>
                <a:effectLst/>
                <a:uLnTx/>
                <a:uFillTx/>
                <a:latin typeface="Calibri"/>
                <a:ea typeface="+mn-ea"/>
                <a:cs typeface="Calibri"/>
              </a:rPr>
              <a:t> II</a:t>
            </a:r>
          </a:p>
        </p:txBody>
      </p:sp>
      <p:sp>
        <p:nvSpPr>
          <p:cNvPr id="30" name="Content Placeholder 2"/>
          <p:cNvSpPr txBox="1">
            <a:spLocks/>
          </p:cNvSpPr>
          <p:nvPr/>
        </p:nvSpPr>
        <p:spPr>
          <a:xfrm>
            <a:off x="4120244" y="2152952"/>
            <a:ext cx="15112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600" b="1" i="0" u="none" strike="noStrike" kern="1200" cap="none" spc="0" normalizeH="0" baseline="0" noProof="0" dirty="0" smtClean="0">
                <a:ln>
                  <a:noFill/>
                </a:ln>
                <a:effectLst/>
                <a:uLnTx/>
                <a:uFillTx/>
                <a:latin typeface="Calibri"/>
                <a:ea typeface="+mn-ea"/>
                <a:cs typeface="Calibri"/>
              </a:rPr>
              <a:t>480 years</a:t>
            </a:r>
            <a:endParaRPr kumimoji="0" lang="en-US" sz="2600" b="1" i="0" u="none" strike="noStrike" kern="1200" cap="none" spc="0" normalizeH="0" baseline="0" noProof="0" dirty="0">
              <a:ln>
                <a:noFill/>
              </a:ln>
              <a:effectLst/>
              <a:uLnTx/>
              <a:uFillTx/>
              <a:latin typeface="Calibri"/>
              <a:ea typeface="+mn-ea"/>
              <a:cs typeface="Calibri"/>
            </a:endParaRPr>
          </a:p>
        </p:txBody>
      </p:sp>
      <p:sp>
        <p:nvSpPr>
          <p:cNvPr id="31" name="Content Placeholder 2"/>
          <p:cNvSpPr txBox="1">
            <a:spLocks/>
          </p:cNvSpPr>
          <p:nvPr/>
        </p:nvSpPr>
        <p:spPr>
          <a:xfrm>
            <a:off x="6984396" y="3412154"/>
            <a:ext cx="1511299" cy="108727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200" b="1" dirty="0" smtClean="0">
                <a:latin typeface="Calibri"/>
                <a:cs typeface="Calibri"/>
              </a:rPr>
              <a:t>943-877</a:t>
            </a:r>
            <a:endParaRPr kumimoji="0" lang="en-US" sz="2200" b="1" i="0" u="none" strike="noStrike" kern="1200" cap="none" spc="0" normalizeH="0" baseline="0" noProof="0" dirty="0" smtClean="0">
              <a:ln>
                <a:noFill/>
              </a:ln>
              <a:effectLst/>
              <a:uLnTx/>
              <a:uFillTx/>
              <a:latin typeface="Calibri"/>
              <a:ea typeface="+mn-ea"/>
              <a:cs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5052 0 " pathEditMode="relative" ptsTypes="AA">
                                      <p:cBhvr>
                                        <p:cTn id="6" dur="2000" fill="hold"/>
                                        <p:tgtEl>
                                          <p:spTgt spid="2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5052 0 " pathEditMode="relative" ptsTypes="AA">
                                      <p:cBhvr>
                                        <p:cTn id="8" dur="2000" fill="hold"/>
                                        <p:tgtEl>
                                          <p:spTgt spid="26">
                                            <p:txEl>
                                              <p:pRg st="0" end="0"/>
                                            </p:txEl>
                                          </p:spTgt>
                                        </p:tgtEl>
                                        <p:attrNameLst>
                                          <p:attrName>ppt_x</p:attrName>
                                          <p:attrName>ppt_y</p:attrName>
                                        </p:attrNameLst>
                                      </p:cBhvr>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allAtOnce"/>
      <p:bldP spid="31"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1003905" y="2479524"/>
            <a:ext cx="7682895" cy="4187975"/>
          </a:xfrm>
        </p:spPr>
        <p:txBody>
          <a:bodyPr>
            <a:noAutofit/>
          </a:bodyPr>
          <a:lstStyle/>
          <a:p>
            <a:pPr marL="0" indent="0" algn="ctr">
              <a:spcBef>
                <a:spcPts val="0"/>
              </a:spcBef>
              <a:spcAft>
                <a:spcPts val="1800"/>
              </a:spcAft>
              <a:buNone/>
            </a:pPr>
            <a:r>
              <a:rPr lang="en-US" sz="3300" dirty="0" smtClean="0"/>
              <a:t>The Problem is Not a Lack of Evidence</a:t>
            </a:r>
          </a:p>
          <a:p>
            <a:pPr marL="0" indent="0" algn="ctr">
              <a:spcBef>
                <a:spcPts val="0"/>
              </a:spcBef>
              <a:spcAft>
                <a:spcPts val="1800"/>
              </a:spcAft>
              <a:buNone/>
            </a:pPr>
            <a:r>
              <a:rPr lang="en-US" sz="3000" dirty="0" smtClean="0"/>
              <a:t>It is a Problem of Dating</a:t>
            </a:r>
          </a:p>
          <a:p>
            <a:pPr marL="0" indent="0" algn="ctr">
              <a:spcBef>
                <a:spcPts val="0"/>
              </a:spcBef>
              <a:spcAft>
                <a:spcPts val="1800"/>
              </a:spcAft>
              <a:buNone/>
            </a:pPr>
            <a:r>
              <a:rPr lang="en-US" sz="3000" dirty="0" smtClean="0"/>
              <a:t>Much Evidence Matching the Biblical Record had been Considered too Early</a:t>
            </a:r>
          </a:p>
          <a:p>
            <a:pPr marL="0" indent="0" algn="ctr">
              <a:spcBef>
                <a:spcPts val="0"/>
              </a:spcBef>
              <a:spcAft>
                <a:spcPts val="1800"/>
              </a:spcAft>
              <a:buNone/>
            </a:pPr>
            <a:r>
              <a:rPr lang="en-US" sz="3000" dirty="0" smtClean="0"/>
              <a:t>If the “New Chronology” is Accurate          That is No Longer the Case</a:t>
            </a:r>
            <a:endParaRPr lang="en-US"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Conquest of Palestine</a:t>
            </a:r>
            <a:endParaRPr lang="en-US" sz="5556" dirty="0"/>
          </a:p>
        </p:txBody>
      </p:sp>
      <p:sp>
        <p:nvSpPr>
          <p:cNvPr id="5" name="Content Placeholder 11"/>
          <p:cNvSpPr txBox="1">
            <a:spLocks/>
          </p:cNvSpPr>
          <p:nvPr/>
        </p:nvSpPr>
        <p:spPr>
          <a:xfrm>
            <a:off x="5273524" y="4237269"/>
            <a:ext cx="3443116" cy="1197429"/>
          </a:xfrm>
          <a:prstGeom prst="rect">
            <a:avLst/>
          </a:prstGeom>
          <a:solidFill>
            <a:schemeClr val="tx1">
              <a:alpha val="17000"/>
            </a:schemeClr>
          </a:solidFill>
          <a:effectLst>
            <a:softEdge rad="1270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a:t>
            </a:r>
            <a:r>
              <a:rPr lang="en-US" sz="3500" b="1" dirty="0" err="1" smtClean="0">
                <a:solidFill>
                  <a:schemeClr val="bg1"/>
                </a:solidFill>
                <a:effectLst>
                  <a:outerShdw blurRad="50800" dist="38100" dir="2700000">
                    <a:srgbClr val="000000">
                      <a:alpha val="43000"/>
                    </a:srgbClr>
                  </a:outerShdw>
                </a:effectLst>
                <a:latin typeface="Cambria"/>
                <a:cs typeface="Cambria"/>
              </a:rPr>
              <a:t>Jabin</a:t>
            </a:r>
            <a:r>
              <a:rPr lang="en-US" sz="3500" b="1" dirty="0" smtClean="0">
                <a:solidFill>
                  <a:schemeClr val="bg1"/>
                </a:solidFill>
                <a:effectLst>
                  <a:outerShdw blurRad="50800" dist="38100" dir="2700000">
                    <a:srgbClr val="000000">
                      <a:alpha val="43000"/>
                    </a:srgbClr>
                  </a:outerShdw>
                </a:effectLst>
                <a:latin typeface="Cambria"/>
                <a:cs typeface="Cambria"/>
              </a:rPr>
              <a:t>”</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1018674" y="2440685"/>
            <a:ext cx="3992018" cy="2994013"/>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a:off x="5847377" y="1654932"/>
            <a:ext cx="2295410" cy="2582337"/>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018674" y="5434698"/>
            <a:ext cx="3644194" cy="1105192"/>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800" b="1" dirty="0" smtClean="0">
                <a:solidFill>
                  <a:schemeClr val="bg1"/>
                </a:solidFill>
                <a:effectLst>
                  <a:outerShdw blurRad="50800" dist="38100" dir="2700000">
                    <a:srgbClr val="000000">
                      <a:alpha val="43000"/>
                    </a:srgbClr>
                  </a:outerShdw>
                </a:effectLst>
                <a:latin typeface="Cambria"/>
                <a:cs typeface="Cambria"/>
              </a:rPr>
              <a:t>Destruction and burning of the city</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1197429" y="1487714"/>
            <a:ext cx="3612448" cy="952971"/>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3500" b="1" dirty="0" err="1" smtClean="0">
                <a:solidFill>
                  <a:schemeClr val="bg1"/>
                </a:solidFill>
                <a:effectLst>
                  <a:outerShdw blurRad="50800" dist="38100" dir="2700000">
                    <a:srgbClr val="000000">
                      <a:alpha val="43000"/>
                    </a:srgbClr>
                  </a:outerShdw>
                </a:effectLst>
                <a:latin typeface="Cambria"/>
                <a:cs typeface="Cambria"/>
              </a:rPr>
              <a:t>H</a:t>
            </a:r>
            <a:r>
              <a:rPr lang="en-US" sz="3500" b="1" cap="small" dirty="0" err="1" smtClean="0">
                <a:solidFill>
                  <a:schemeClr val="bg1"/>
                </a:solidFill>
                <a:effectLst>
                  <a:outerShdw blurRad="50800" dist="38100" dir="2700000">
                    <a:srgbClr val="000000">
                      <a:alpha val="43000"/>
                    </a:srgbClr>
                  </a:outerShdw>
                </a:effectLst>
                <a:latin typeface="Cambria"/>
                <a:cs typeface="Cambria"/>
              </a:rPr>
              <a:t>azor</a:t>
            </a:r>
            <a:endParaRPr kumimoji="0" lang="en-US" sz="3500" b="1" u="none" strike="noStrike" kern="1200" cap="small"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0.70"/>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Conquest of Palestine</a:t>
            </a:r>
          </a:p>
          <a:p>
            <a:pPr marL="1028700" lvl="2">
              <a:spcBef>
                <a:spcPts val="0"/>
              </a:spcBef>
              <a:spcAft>
                <a:spcPts val="1800"/>
              </a:spcAft>
            </a:pPr>
            <a:r>
              <a:rPr lang="en-US" sz="2800" dirty="0" err="1" smtClean="0"/>
              <a:t>Hazor</a:t>
            </a:r>
            <a:r>
              <a:rPr lang="en-US" sz="2800" dirty="0" smtClean="0"/>
              <a:t>—matches the biblical account    (Josh. 11:1-11). </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57200" y="2177143"/>
            <a:ext cx="8229600" cy="4490357"/>
          </a:xfrm>
        </p:spPr>
        <p:txBody>
          <a:bodyPr>
            <a:noAutofit/>
          </a:bodyPr>
          <a:lstStyle/>
          <a:p>
            <a:pPr algn="ctr">
              <a:spcBef>
                <a:spcPts val="0"/>
              </a:spcBef>
              <a:spcAft>
                <a:spcPts val="600"/>
              </a:spcAft>
              <a:buNone/>
            </a:pPr>
            <a:r>
              <a:rPr lang="en-US" sz="3700" dirty="0" smtClean="0"/>
              <a:t>It Matters a Great Deal</a:t>
            </a:r>
          </a:p>
          <a:p>
            <a:pPr marL="923925">
              <a:spcBef>
                <a:spcPts val="0"/>
              </a:spcBef>
              <a:buNone/>
            </a:pPr>
            <a:r>
              <a:rPr lang="en-US" sz="2200" dirty="0" smtClean="0"/>
              <a:t>Promised to Abraham (Gen. 15:13-14; Acts 7:6). </a:t>
            </a:r>
          </a:p>
          <a:p>
            <a:pPr marL="923925">
              <a:spcBef>
                <a:spcPts val="0"/>
              </a:spcBef>
              <a:buNone/>
            </a:pPr>
            <a:r>
              <a:rPr lang="en-US" sz="2200" dirty="0" smtClean="0"/>
              <a:t>Focal point of Israelite history .</a:t>
            </a:r>
          </a:p>
          <a:p>
            <a:pPr marL="923925">
              <a:spcBef>
                <a:spcPts val="0"/>
              </a:spcBef>
              <a:buNone/>
            </a:pPr>
            <a:r>
              <a:rPr lang="en-US" sz="2200" dirty="0" smtClean="0"/>
              <a:t> Prophetically foreshadowed Jesus’ time in Egypt (Hos. 11:1; Matt. 2:15). </a:t>
            </a:r>
          </a:p>
          <a:p>
            <a:pPr marL="923925">
              <a:spcBef>
                <a:spcPts val="0"/>
              </a:spcBef>
              <a:buNone/>
            </a:pPr>
            <a:r>
              <a:rPr lang="en-US" sz="2200" dirty="0" smtClean="0"/>
              <a:t>Jesus affirmed the reality of Exodus events:</a:t>
            </a:r>
          </a:p>
          <a:p>
            <a:pPr marL="923925">
              <a:spcBef>
                <a:spcPts val="0"/>
              </a:spcBef>
              <a:buNone/>
            </a:pPr>
            <a:r>
              <a:rPr lang="en-US" sz="2200" dirty="0" smtClean="0"/>
              <a:t>Giving of the Law (John 7:19)</a:t>
            </a:r>
          </a:p>
          <a:p>
            <a:pPr marL="923925">
              <a:spcBef>
                <a:spcPts val="0"/>
              </a:spcBef>
              <a:buNone/>
            </a:pPr>
            <a:r>
              <a:rPr lang="en-US" sz="2200" dirty="0" smtClean="0"/>
              <a:t>Manna (John 6:31-32)</a:t>
            </a:r>
          </a:p>
          <a:p>
            <a:pPr marL="923925">
              <a:spcBef>
                <a:spcPts val="0"/>
              </a:spcBef>
              <a:buNone/>
            </a:pPr>
            <a:r>
              <a:rPr lang="en-US" sz="2200" dirty="0" smtClean="0"/>
              <a:t>Messianic prophecies (John 5:45)Disciples—historical fact (Acts 7:36; 13:17; Heb. 3:16; Jude 5)</a:t>
            </a:r>
          </a:p>
          <a:p>
            <a:pPr marL="923925">
              <a:spcBef>
                <a:spcPts val="0"/>
              </a:spcBef>
              <a:buNone/>
            </a:pPr>
            <a:r>
              <a:rPr lang="en-US" sz="2200" dirty="0" smtClean="0"/>
              <a:t>Compared baptism and Red Sea crossing—Jesus as the “rock” (1 Cor. 10:1-4</a:t>
            </a:r>
            <a:r>
              <a:rPr lang="en-US" sz="2800" dirty="0" smtClean="0"/>
              <a:t>).</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p:cTn id="13"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anim calcmode="lin" valueType="num">
                                      <p:cBhvr>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1000"/>
                                        <p:tgtEl>
                                          <p:spTgt spid="12">
                                            <p:txEl>
                                              <p:pRg st="2" end="2"/>
                                            </p:txEl>
                                          </p:spTgt>
                                        </p:tgtEl>
                                      </p:cBhvr>
                                    </p:animEffect>
                                    <p:anim calcmode="lin" valueType="num">
                                      <p:cBhvr>
                                        <p:cTn id="2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fade">
                                      <p:cBhvr>
                                        <p:cTn id="34" dur="1000"/>
                                        <p:tgtEl>
                                          <p:spTgt spid="12">
                                            <p:txEl>
                                              <p:pRg st="3" end="3"/>
                                            </p:txEl>
                                          </p:spTgt>
                                        </p:tgtEl>
                                      </p:cBhvr>
                                    </p:animEffect>
                                    <p:anim calcmode="lin" valueType="num">
                                      <p:cBhvr>
                                        <p:cTn id="3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animEffect transition="in" filter="fade">
                                      <p:cBhvr>
                                        <p:cTn id="41" dur="1000"/>
                                        <p:tgtEl>
                                          <p:spTgt spid="12">
                                            <p:txEl>
                                              <p:pRg st="4" end="4"/>
                                            </p:txEl>
                                          </p:spTgt>
                                        </p:tgtEl>
                                      </p:cBhvr>
                                    </p:animEffect>
                                    <p:anim calcmode="lin" valueType="num">
                                      <p:cBhvr>
                                        <p:cTn id="4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xEl>
                                              <p:pRg st="5" end="5"/>
                                            </p:txEl>
                                          </p:spTgt>
                                        </p:tgtEl>
                                        <p:attrNameLst>
                                          <p:attrName>style.visibility</p:attrName>
                                        </p:attrNameLst>
                                      </p:cBhvr>
                                      <p:to>
                                        <p:strVal val="visible"/>
                                      </p:to>
                                    </p:set>
                                    <p:animEffect transition="in" filter="fade">
                                      <p:cBhvr>
                                        <p:cTn id="48" dur="1000"/>
                                        <p:tgtEl>
                                          <p:spTgt spid="12">
                                            <p:txEl>
                                              <p:pRg st="5" end="5"/>
                                            </p:txEl>
                                          </p:spTgt>
                                        </p:tgtEl>
                                      </p:cBhvr>
                                    </p:animEffect>
                                    <p:anim calcmode="lin" valueType="num">
                                      <p:cBhvr>
                                        <p:cTn id="4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xEl>
                                              <p:pRg st="6" end="6"/>
                                            </p:txEl>
                                          </p:spTgt>
                                        </p:tgtEl>
                                        <p:attrNameLst>
                                          <p:attrName>style.visibility</p:attrName>
                                        </p:attrNameLst>
                                      </p:cBhvr>
                                      <p:to>
                                        <p:strVal val="visible"/>
                                      </p:to>
                                    </p:set>
                                    <p:animEffect transition="in" filter="fade">
                                      <p:cBhvr>
                                        <p:cTn id="55" dur="1000"/>
                                        <p:tgtEl>
                                          <p:spTgt spid="12">
                                            <p:txEl>
                                              <p:pRg st="6" end="6"/>
                                            </p:txEl>
                                          </p:spTgt>
                                        </p:tgtEl>
                                      </p:cBhvr>
                                    </p:animEffect>
                                    <p:anim calcmode="lin" valueType="num">
                                      <p:cBhvr>
                                        <p:cTn id="56"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xEl>
                                              <p:pRg st="7" end="7"/>
                                            </p:txEl>
                                          </p:spTgt>
                                        </p:tgtEl>
                                        <p:attrNameLst>
                                          <p:attrName>style.visibility</p:attrName>
                                        </p:attrNameLst>
                                      </p:cBhvr>
                                      <p:to>
                                        <p:strVal val="visible"/>
                                      </p:to>
                                    </p:set>
                                    <p:animEffect transition="in" filter="fade">
                                      <p:cBhvr>
                                        <p:cTn id="62" dur="1000"/>
                                        <p:tgtEl>
                                          <p:spTgt spid="12">
                                            <p:txEl>
                                              <p:pRg st="7" end="7"/>
                                            </p:txEl>
                                          </p:spTgt>
                                        </p:tgtEl>
                                      </p:cBhvr>
                                    </p:animEffect>
                                    <p:anim calcmode="lin" valueType="num">
                                      <p:cBhvr>
                                        <p:cTn id="63"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2">
                                            <p:txEl>
                                              <p:pRg st="8" end="8"/>
                                            </p:txEl>
                                          </p:spTgt>
                                        </p:tgtEl>
                                        <p:attrNameLst>
                                          <p:attrName>style.visibility</p:attrName>
                                        </p:attrNameLst>
                                      </p:cBhvr>
                                      <p:to>
                                        <p:strVal val="visible"/>
                                      </p:to>
                                    </p:set>
                                    <p:animEffect transition="in" filter="fade">
                                      <p:cBhvr>
                                        <p:cTn id="69" dur="1000"/>
                                        <p:tgtEl>
                                          <p:spTgt spid="12">
                                            <p:txEl>
                                              <p:pRg st="8" end="8"/>
                                            </p:txEl>
                                          </p:spTgt>
                                        </p:tgtEl>
                                      </p:cBhvr>
                                    </p:animEffect>
                                    <p:anim calcmode="lin" valueType="num">
                                      <p:cBhvr>
                                        <p:cTn id="70"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Conquest of Palestine</a:t>
            </a:r>
            <a:endParaRPr lang="en-US" sz="5556" dirty="0"/>
          </a:p>
        </p:txBody>
      </p:sp>
      <p:sp>
        <p:nvSpPr>
          <p:cNvPr id="5" name="Content Placeholder 11"/>
          <p:cNvSpPr txBox="1">
            <a:spLocks/>
          </p:cNvSpPr>
          <p:nvPr/>
        </p:nvSpPr>
        <p:spPr>
          <a:xfrm>
            <a:off x="4662868" y="4237270"/>
            <a:ext cx="3443116" cy="1374922"/>
          </a:xfrm>
          <a:prstGeom prst="rect">
            <a:avLst/>
          </a:prstGeom>
          <a:solidFill>
            <a:schemeClr val="tx1">
              <a:alpha val="14000"/>
            </a:schemeClr>
          </a:solidFill>
          <a:effectLst>
            <a:softEdge rad="127000"/>
          </a:effectLst>
        </p:spPr>
        <p:txBody>
          <a:bodyPr vert="horz" lIns="91440" tIns="45720" rIns="91440" bIns="45720" rtlCol="0" anchor="ctr">
            <a:normAutofit/>
          </a:bodyPr>
          <a:lstStyle/>
          <a:p>
            <a:pPr lvl="0" algn="ctr"/>
            <a:r>
              <a:rPr lang="en-US" sz="2800" b="1" dirty="0" smtClean="0">
                <a:solidFill>
                  <a:schemeClr val="bg1"/>
                </a:solidFill>
                <a:effectLst>
                  <a:outerShdw blurRad="50800" dist="38100" dir="2700000">
                    <a:srgbClr val="000000">
                      <a:alpha val="43000"/>
                    </a:srgbClr>
                  </a:outerShdw>
                </a:effectLst>
                <a:latin typeface="Cambria"/>
                <a:cs typeface="Cambria"/>
              </a:rPr>
              <a:t>A section of the walls left intact</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1624234" y="2440685"/>
            <a:ext cx="2780897" cy="2994013"/>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a:off x="5019524" y="2086664"/>
            <a:ext cx="2869263" cy="2150605"/>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018674" y="5434698"/>
            <a:ext cx="3644194" cy="1105192"/>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800" b="1" dirty="0" smtClean="0">
                <a:solidFill>
                  <a:schemeClr val="bg1"/>
                </a:solidFill>
                <a:effectLst>
                  <a:outerShdw blurRad="50800" dist="38100" dir="2700000">
                    <a:srgbClr val="000000">
                      <a:alpha val="43000"/>
                    </a:srgbClr>
                  </a:outerShdw>
                </a:effectLst>
                <a:latin typeface="Cambria"/>
                <a:cs typeface="Cambria"/>
              </a:rPr>
              <a:t>Fallen walls burned after falling</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1197429" y="1322012"/>
            <a:ext cx="3612448" cy="1118674"/>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J</a:t>
            </a:r>
            <a:r>
              <a:rPr lang="en-US" sz="3500" b="1" cap="small" dirty="0" smtClean="0">
                <a:solidFill>
                  <a:schemeClr val="bg1"/>
                </a:solidFill>
                <a:effectLst>
                  <a:outerShdw blurRad="50800" dist="38100" dir="2700000">
                    <a:srgbClr val="000000">
                      <a:alpha val="43000"/>
                    </a:srgbClr>
                  </a:outerShdw>
                </a:effectLst>
                <a:latin typeface="Cambria"/>
                <a:cs typeface="Cambria"/>
              </a:rPr>
              <a:t>ericho</a:t>
            </a:r>
            <a:endParaRPr kumimoji="0" lang="en-US" sz="3500" b="1" u="none" strike="noStrike" kern="1200" cap="small"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Conquest of Palestine</a:t>
            </a:r>
          </a:p>
          <a:p>
            <a:pPr marL="1028700" lvl="2">
              <a:spcBef>
                <a:spcPts val="0"/>
              </a:spcBef>
              <a:spcAft>
                <a:spcPts val="1800"/>
              </a:spcAft>
            </a:pPr>
            <a:r>
              <a:rPr lang="en-US" sz="2800" dirty="0" err="1" smtClean="0"/>
              <a:t>Hazor</a:t>
            </a:r>
            <a:r>
              <a:rPr lang="en-US" sz="2800" dirty="0" smtClean="0"/>
              <a:t>—matches the biblical account    (Josh. 11:1-11). </a:t>
            </a:r>
          </a:p>
          <a:p>
            <a:pPr marL="1028700" lvl="2">
              <a:spcBef>
                <a:spcPts val="0"/>
              </a:spcBef>
              <a:spcAft>
                <a:spcPts val="1800"/>
              </a:spcAft>
            </a:pPr>
            <a:r>
              <a:rPr lang="en-US" sz="2800" dirty="0" smtClean="0"/>
              <a:t>Jericho—matches the biblical account (Josh. 6:1-25).</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anim calcmode="lin" valueType="num">
                                      <p:cBhvr>
                                        <p:cTn id="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Departure from Egypt</a:t>
            </a:r>
            <a:endParaRPr lang="en-US" sz="5556" dirty="0"/>
          </a:p>
        </p:txBody>
      </p:sp>
      <p:sp>
        <p:nvSpPr>
          <p:cNvPr id="5" name="Content Placeholder 11"/>
          <p:cNvSpPr txBox="1">
            <a:spLocks/>
          </p:cNvSpPr>
          <p:nvPr/>
        </p:nvSpPr>
        <p:spPr>
          <a:xfrm>
            <a:off x="4493535" y="1707126"/>
            <a:ext cx="3443116" cy="1306285"/>
          </a:xfrm>
          <a:prstGeom prst="rect">
            <a:avLst/>
          </a:prstGeom>
          <a:solidFill>
            <a:schemeClr val="tx1">
              <a:alpha val="11000"/>
            </a:schemeClr>
          </a:solidFill>
          <a:effectLst>
            <a:softEdge rad="127000"/>
          </a:effectLst>
        </p:spPr>
        <p:txBody>
          <a:bodyPr vert="horz" lIns="91440" tIns="45720" rIns="91440" bIns="45720" rtlCol="0" anchor="ctr">
            <a:normAutofit/>
          </a:bodyPr>
          <a:lstStyle/>
          <a:p>
            <a:pPr lvl="0" algn="ctr"/>
            <a:r>
              <a:rPr lang="en-US" sz="4000" b="1" dirty="0" err="1" smtClean="0">
                <a:solidFill>
                  <a:schemeClr val="bg1"/>
                </a:solidFill>
                <a:effectLst>
                  <a:outerShdw blurRad="50800" dist="38100" dir="2700000">
                    <a:srgbClr val="000000">
                      <a:alpha val="43000"/>
                    </a:srgbClr>
                  </a:outerShdw>
                </a:effectLst>
                <a:latin typeface="Cambria"/>
                <a:cs typeface="Cambria"/>
              </a:rPr>
              <a:t>Hykssos</a:t>
            </a:r>
            <a:endParaRPr kumimoji="0" lang="en-US" sz="40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rot="21300000">
            <a:off x="1810084" y="3067761"/>
            <a:ext cx="2076335" cy="3145963"/>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4166963" y="3013411"/>
            <a:ext cx="3235322" cy="2022733"/>
          </a:xfrm>
          <a:prstGeom prst="rect">
            <a:avLst/>
          </a:prstGeom>
          <a:solidFill>
            <a:schemeClr val="tx1">
              <a:alpha val="7000"/>
            </a:schemeClr>
          </a:solidFill>
          <a:effectLst>
            <a:softEdge rad="88900"/>
          </a:effectLst>
        </p:spPr>
        <p:txBody>
          <a:bodyPr vert="horz" lIns="91440" tIns="45720" rIns="91440" bIns="45720" rtlCol="0" anchor="ctr">
            <a:no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Took over Egypt without battle</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1197429" y="1322012"/>
            <a:ext cx="3612448" cy="1661252"/>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3500" b="1" dirty="0" err="1" smtClean="0">
                <a:solidFill>
                  <a:schemeClr val="bg1"/>
                </a:solidFill>
                <a:effectLst>
                  <a:outerShdw blurRad="50800" dist="38100" dir="2700000">
                    <a:srgbClr val="000000">
                      <a:alpha val="43000"/>
                    </a:srgbClr>
                  </a:outerShdw>
                </a:effectLst>
                <a:latin typeface="Cambria"/>
                <a:cs typeface="Cambria"/>
              </a:rPr>
              <a:t>M</a:t>
            </a:r>
            <a:r>
              <a:rPr lang="en-US" sz="3500" b="1" cap="small" dirty="0" err="1" smtClean="0">
                <a:solidFill>
                  <a:schemeClr val="bg1"/>
                </a:solidFill>
                <a:effectLst>
                  <a:outerShdw blurRad="50800" dist="38100" dir="2700000">
                    <a:srgbClr val="000000">
                      <a:alpha val="43000"/>
                    </a:srgbClr>
                  </a:outerShdw>
                </a:effectLst>
                <a:latin typeface="Cambria"/>
                <a:cs typeface="Cambria"/>
              </a:rPr>
              <a:t>anetho</a:t>
            </a:r>
            <a:endParaRPr lang="en-US" sz="3500" b="1" cap="small" dirty="0" smtClean="0">
              <a:solidFill>
                <a:schemeClr val="bg1"/>
              </a:solidFill>
              <a:effectLst>
                <a:outerShdw blurRad="50800" dist="38100" dir="2700000">
                  <a:srgbClr val="000000">
                    <a:alpha val="43000"/>
                  </a:srgbClr>
                </a:outerShdw>
              </a:effectLst>
              <a:latin typeface="Cambria"/>
              <a:cs typeface="Cambria"/>
            </a:endParaRPr>
          </a:p>
          <a:p>
            <a:pPr lvl="0" algn="ctr"/>
            <a:r>
              <a:rPr kumimoji="0" lang="en-US" sz="3000" b="1" u="none" strike="noStrike" kern="1200" spc="0" normalizeH="0" baseline="0" noProof="0" dirty="0" smtClean="0">
                <a:ln>
                  <a:noFill/>
                </a:ln>
                <a:solidFill>
                  <a:schemeClr val="bg1"/>
                </a:solidFill>
                <a:effectLst>
                  <a:outerShdw blurRad="50800" dist="38100" dir="2700000">
                    <a:srgbClr val="000000">
                      <a:alpha val="43000"/>
                    </a:srgbClr>
                  </a:outerShdw>
                </a:effectLst>
                <a:uLnTx/>
                <a:uFillTx/>
                <a:latin typeface="Cambria"/>
                <a:ea typeface="+mn-ea"/>
                <a:cs typeface="Cambria"/>
              </a:rPr>
              <a:t>Egyptian Historian</a:t>
            </a:r>
            <a:endParaRPr kumimoji="0" lang="en-US" sz="3000" b="1" u="none" strike="noStrike" kern="1200"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9" name="Content Placeholder 11"/>
          <p:cNvSpPr txBox="1">
            <a:spLocks/>
          </p:cNvSpPr>
          <p:nvPr/>
        </p:nvSpPr>
        <p:spPr>
          <a:xfrm>
            <a:off x="4166963" y="5261429"/>
            <a:ext cx="3612448" cy="786190"/>
          </a:xfrm>
          <a:prstGeom prst="rect">
            <a:avLst/>
          </a:prstGeom>
          <a:solidFill>
            <a:schemeClr val="tx1">
              <a:alpha val="7000"/>
            </a:schemeClr>
          </a:solidFill>
          <a:effectLst>
            <a:softEdge rad="127000"/>
          </a:effectLst>
        </p:spPr>
        <p:txBody>
          <a:bodyPr vert="horz" lIns="91440" tIns="45720" rIns="91440" bIns="45720" rtlCol="0" anchor="ctr">
            <a:normAutofit fontScale="92500" lnSpcReduction="20000"/>
          </a:bodyPr>
          <a:lstStyle/>
          <a:p>
            <a:pPr lvl="0" algn="r"/>
            <a:r>
              <a:rPr lang="en-US" sz="3000" b="1" dirty="0" smtClean="0">
                <a:solidFill>
                  <a:schemeClr val="bg1"/>
                </a:solidFill>
                <a:effectLst>
                  <a:outerShdw blurRad="50800" dist="38100" dir="2700000">
                    <a:srgbClr val="000000">
                      <a:alpha val="43000"/>
                    </a:srgbClr>
                  </a:outerShdw>
                </a:effectLst>
                <a:latin typeface="Cambria"/>
                <a:cs typeface="Cambria"/>
              </a:rPr>
              <a:t>Josephus, </a:t>
            </a:r>
            <a:r>
              <a:rPr lang="en-US" sz="3000" b="1" i="1" dirty="0" smtClean="0">
                <a:solidFill>
                  <a:schemeClr val="bg1"/>
                </a:solidFill>
                <a:effectLst>
                  <a:outerShdw blurRad="50800" dist="38100" dir="2700000">
                    <a:srgbClr val="000000">
                      <a:alpha val="43000"/>
                    </a:srgbClr>
                  </a:outerShdw>
                </a:effectLst>
                <a:latin typeface="Cambria"/>
                <a:cs typeface="Cambria"/>
              </a:rPr>
              <a:t>Against </a:t>
            </a:r>
            <a:r>
              <a:rPr lang="en-US" sz="3000" b="1" i="1" dirty="0" err="1" smtClean="0">
                <a:solidFill>
                  <a:schemeClr val="bg1"/>
                </a:solidFill>
                <a:effectLst>
                  <a:outerShdw blurRad="50800" dist="38100" dir="2700000">
                    <a:srgbClr val="000000">
                      <a:alpha val="43000"/>
                    </a:srgbClr>
                  </a:outerShdw>
                </a:effectLst>
                <a:latin typeface="Cambria"/>
                <a:cs typeface="Cambria"/>
              </a:rPr>
              <a:t>Apion</a:t>
            </a:r>
            <a:r>
              <a:rPr lang="en-US" sz="3000" b="1" dirty="0" smtClean="0">
                <a:solidFill>
                  <a:schemeClr val="bg1"/>
                </a:solidFill>
                <a:effectLst>
                  <a:outerShdw blurRad="50800" dist="38100" dir="2700000">
                    <a:srgbClr val="000000">
                      <a:alpha val="43000"/>
                    </a:srgbClr>
                  </a:outerShdw>
                </a:effectLst>
                <a:latin typeface="Cambria"/>
                <a:cs typeface="Cambria"/>
              </a:rPr>
              <a:t> 1.73</a:t>
            </a:r>
            <a:endParaRPr kumimoji="0" lang="en-US" sz="3000" b="1" u="none" strike="noStrike" kern="1200"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9"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ppt_x</p:attrName>
                                        </p:attrNameLst>
                                      </p:cBhvr>
                                      <p:tavLst>
                                        <p:tav tm="0">
                                          <p:val>
                                            <p:strVal val="#ppt_x-.2"/>
                                          </p:val>
                                        </p:tav>
                                        <p:tav tm="100000">
                                          <p:val>
                                            <p:strVal val="#ppt_x"/>
                                          </p:val>
                                        </p:tav>
                                      </p:tavLst>
                                    </p:anim>
                                    <p:anim calcmode="lin" valueType="num">
                                      <p:cBhvr>
                                        <p:cTn id="3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Departure from Egypt</a:t>
            </a:r>
          </a:p>
          <a:p>
            <a:pPr marL="1028700" lvl="2">
              <a:spcBef>
                <a:spcPts val="0"/>
              </a:spcBef>
              <a:spcAft>
                <a:spcPts val="1800"/>
              </a:spcAft>
            </a:pPr>
            <a:r>
              <a:rPr lang="en-US" sz="2800" dirty="0" smtClean="0"/>
              <a:t>Egypt was still “destroyed” forty years after the Exodus (Deut. 11:3). </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Departure from Egypt</a:t>
            </a:r>
            <a:endParaRPr lang="en-US" sz="5556" dirty="0"/>
          </a:p>
        </p:txBody>
      </p:sp>
      <p:pic>
        <p:nvPicPr>
          <p:cNvPr id="6" name="Picture 5" descr="DavidWolpe.jpg"/>
          <p:cNvPicPr>
            <a:picLocks noChangeAspect="1"/>
          </p:cNvPicPr>
          <p:nvPr/>
        </p:nvPicPr>
        <p:blipFill>
          <a:blip r:embed="rId3"/>
          <a:stretch>
            <a:fillRect/>
          </a:stretch>
        </p:blipFill>
        <p:spPr>
          <a:xfrm>
            <a:off x="3604380" y="1720969"/>
            <a:ext cx="3953942" cy="2855556"/>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536094" y="4318001"/>
            <a:ext cx="5696857" cy="2007810"/>
          </a:xfrm>
          <a:prstGeom prst="rect">
            <a:avLst/>
          </a:prstGeom>
          <a:solidFill>
            <a:schemeClr val="tx1">
              <a:alpha val="7000"/>
            </a:schemeClr>
          </a:solidFill>
          <a:effectLst>
            <a:softEdge rad="88900"/>
          </a:effectLst>
        </p:spPr>
        <p:txBody>
          <a:bodyPr vert="horz" lIns="91440" tIns="45720" rIns="91440" bIns="45720" rtlCol="0" anchor="ctr">
            <a:noAutofit/>
          </a:bodyPr>
          <a:lstStyle/>
          <a:p>
            <a:pPr lvl="0" algn="ctr"/>
            <a:r>
              <a:rPr lang="en-US" sz="2400" b="1" dirty="0" smtClean="0">
                <a:solidFill>
                  <a:schemeClr val="bg1"/>
                </a:solidFill>
                <a:effectLst>
                  <a:outerShdw blurRad="50800" dist="38100" dir="2700000">
                    <a:srgbClr val="000000">
                      <a:alpha val="43000"/>
                    </a:srgbClr>
                  </a:outerShdw>
                </a:effectLst>
                <a:latin typeface="Cambria"/>
                <a:cs typeface="Cambria"/>
              </a:rPr>
              <a:t>Nile turned to blood, death everywhere, and the servants taking possessions of the treasures of the rich.</a:t>
            </a:r>
            <a:endParaRPr kumimoji="0" lang="en-US" sz="24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1366761" y="2140857"/>
            <a:ext cx="2265241" cy="1508275"/>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Leiden Papyrus</a:t>
            </a:r>
            <a:endParaRPr lang="en-US" sz="3500" b="1" cap="small" dirty="0" smtClean="0">
              <a:solidFill>
                <a:schemeClr val="bg1"/>
              </a:solidFill>
              <a:effectLst>
                <a:outerShdw blurRad="50800" dist="38100" dir="2700000">
                  <a:srgbClr val="000000">
                    <a:alpha val="43000"/>
                  </a:srgbClr>
                </a:outerShdw>
              </a:effectLst>
              <a:latin typeface="Cambri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Departure from Egypt</a:t>
            </a:r>
          </a:p>
          <a:p>
            <a:pPr marL="1028700" lvl="2">
              <a:spcBef>
                <a:spcPts val="0"/>
              </a:spcBef>
              <a:spcAft>
                <a:spcPts val="1800"/>
              </a:spcAft>
            </a:pPr>
            <a:r>
              <a:rPr lang="en-US" sz="2800" dirty="0" smtClean="0"/>
              <a:t>Egypt was still “destroyed” forty years after the Exodus (Deut. 11:3). </a:t>
            </a:r>
          </a:p>
          <a:p>
            <a:pPr marL="1028700" lvl="2">
              <a:spcBef>
                <a:spcPts val="0"/>
              </a:spcBef>
              <a:spcAft>
                <a:spcPts val="1800"/>
              </a:spcAft>
            </a:pPr>
            <a:r>
              <a:rPr lang="en-US" sz="2800" dirty="0" smtClean="0"/>
              <a:t>Plagues and plunder (Exod. 7-12).</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anim calcmode="lin" valueType="num">
                                      <p:cBhvr>
                                        <p:cTn id="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Departure from Egypt</a:t>
            </a:r>
            <a:endParaRPr lang="en-US" sz="5556" dirty="0"/>
          </a:p>
        </p:txBody>
      </p:sp>
      <p:pic>
        <p:nvPicPr>
          <p:cNvPr id="6" name="Picture 5" descr="DavidWolpe.jpg"/>
          <p:cNvPicPr>
            <a:picLocks noChangeAspect="1"/>
          </p:cNvPicPr>
          <p:nvPr/>
        </p:nvPicPr>
        <p:blipFill>
          <a:blip r:embed="rId3"/>
          <a:stretch>
            <a:fillRect/>
          </a:stretch>
        </p:blipFill>
        <p:spPr>
          <a:xfrm>
            <a:off x="3604380" y="1914427"/>
            <a:ext cx="3953942" cy="2468639"/>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536094" y="4383066"/>
            <a:ext cx="5696857" cy="2075791"/>
          </a:xfrm>
          <a:prstGeom prst="rect">
            <a:avLst/>
          </a:prstGeom>
          <a:solidFill>
            <a:schemeClr val="tx1">
              <a:alpha val="7000"/>
            </a:schemeClr>
          </a:solidFill>
          <a:effectLst>
            <a:softEdge rad="88900"/>
          </a:effectLst>
        </p:spPr>
        <p:txBody>
          <a:bodyPr vert="horz" lIns="91440" tIns="45720" rIns="91440" bIns="45720" rtlCol="0" anchor="ctr">
            <a:noAutofit/>
          </a:bodyPr>
          <a:lstStyle/>
          <a:p>
            <a:pPr lvl="0" algn="ctr"/>
            <a:r>
              <a:rPr lang="en-US" sz="2400" b="1" dirty="0" smtClean="0">
                <a:solidFill>
                  <a:schemeClr val="bg1"/>
                </a:solidFill>
                <a:effectLst>
                  <a:outerShdw blurRad="50800" dist="38100" dir="2700000">
                    <a:srgbClr val="000000">
                      <a:alpha val="43000"/>
                    </a:srgbClr>
                  </a:outerShdw>
                </a:effectLst>
                <a:latin typeface="Cambria"/>
                <a:cs typeface="Cambria"/>
              </a:rPr>
              <a:t>Hebrew names of slaves: </a:t>
            </a:r>
            <a:r>
              <a:rPr lang="en-US" sz="2400" b="1" i="1" dirty="0" err="1" smtClean="0">
                <a:solidFill>
                  <a:schemeClr val="bg1"/>
                </a:solidFill>
                <a:effectLst>
                  <a:outerShdw blurRad="50800" dist="38100" dir="2700000">
                    <a:srgbClr val="000000">
                      <a:alpha val="43000"/>
                    </a:srgbClr>
                  </a:outerShdw>
                </a:effectLst>
                <a:latin typeface="Cambria"/>
                <a:cs typeface="Cambria"/>
              </a:rPr>
              <a:t>Ashera</a:t>
            </a:r>
            <a:r>
              <a:rPr lang="en-US" sz="2400" b="1" dirty="0" smtClean="0">
                <a:solidFill>
                  <a:schemeClr val="bg1"/>
                </a:solidFill>
                <a:effectLst>
                  <a:outerShdw blurRad="50800" dist="38100" dir="2700000">
                    <a:srgbClr val="000000">
                      <a:alpha val="43000"/>
                    </a:srgbClr>
                  </a:outerShdw>
                </a:effectLst>
                <a:latin typeface="Cambria"/>
                <a:cs typeface="Cambria"/>
              </a:rPr>
              <a:t>=Asher (Gen. 30:13) and </a:t>
            </a:r>
            <a:r>
              <a:rPr lang="en-US" sz="2400" b="1" i="1" dirty="0" err="1" smtClean="0">
                <a:solidFill>
                  <a:schemeClr val="bg1"/>
                </a:solidFill>
                <a:effectLst>
                  <a:outerShdw blurRad="50800" dist="38100" dir="2700000">
                    <a:srgbClr val="000000">
                      <a:alpha val="43000"/>
                    </a:srgbClr>
                  </a:outerShdw>
                </a:effectLst>
                <a:latin typeface="Cambria"/>
                <a:cs typeface="Cambria"/>
              </a:rPr>
              <a:t>Sekera</a:t>
            </a:r>
            <a:r>
              <a:rPr lang="en-US" sz="2400" b="1" dirty="0" smtClean="0">
                <a:solidFill>
                  <a:schemeClr val="bg1"/>
                </a:solidFill>
                <a:effectLst>
                  <a:outerShdw blurRad="50800" dist="38100" dir="2700000">
                    <a:srgbClr val="000000">
                      <a:alpha val="43000"/>
                    </a:srgbClr>
                  </a:outerShdw>
                </a:effectLst>
                <a:latin typeface="Cambria"/>
                <a:cs typeface="Cambria"/>
              </a:rPr>
              <a:t>=Issachar (Gen. 30:18), </a:t>
            </a:r>
            <a:r>
              <a:rPr lang="en-US" sz="2400" b="1" i="1" dirty="0" smtClean="0">
                <a:solidFill>
                  <a:schemeClr val="bg1"/>
                </a:solidFill>
                <a:effectLst>
                  <a:outerShdw blurRad="50800" dist="38100" dir="2700000">
                    <a:srgbClr val="000000">
                      <a:alpha val="43000"/>
                    </a:srgbClr>
                  </a:outerShdw>
                </a:effectLst>
                <a:latin typeface="Cambria"/>
                <a:cs typeface="Cambria"/>
              </a:rPr>
              <a:t>‘</a:t>
            </a:r>
            <a:r>
              <a:rPr lang="en-US" sz="2400" b="1" i="1" dirty="0" err="1" smtClean="0">
                <a:solidFill>
                  <a:schemeClr val="bg1"/>
                </a:solidFill>
                <a:effectLst>
                  <a:outerShdw blurRad="50800" dist="38100" dir="2700000">
                    <a:srgbClr val="000000">
                      <a:alpha val="43000"/>
                    </a:srgbClr>
                  </a:outerShdw>
                </a:effectLst>
                <a:latin typeface="Cambria"/>
                <a:cs typeface="Cambria"/>
              </a:rPr>
              <a:t>Aqoba</a:t>
            </a:r>
            <a:r>
              <a:rPr lang="en-US" sz="2400" b="1" dirty="0" smtClean="0">
                <a:solidFill>
                  <a:schemeClr val="bg1"/>
                </a:solidFill>
                <a:effectLst>
                  <a:outerShdw blurRad="50800" dist="38100" dir="2700000">
                    <a:srgbClr val="000000">
                      <a:alpha val="43000"/>
                    </a:srgbClr>
                  </a:outerShdw>
                </a:effectLst>
                <a:latin typeface="Cambria"/>
                <a:cs typeface="Cambria"/>
              </a:rPr>
              <a:t>=Jacob, and</a:t>
            </a:r>
            <a:r>
              <a:rPr lang="en-US" sz="2400" b="1" i="1" dirty="0" smtClean="0">
                <a:solidFill>
                  <a:schemeClr val="bg1"/>
                </a:solidFill>
                <a:effectLst>
                  <a:outerShdw blurRad="50800" dist="38100" dir="2700000">
                    <a:srgbClr val="000000">
                      <a:alpha val="43000"/>
                    </a:srgbClr>
                  </a:outerShdw>
                </a:effectLst>
                <a:latin typeface="Cambria"/>
                <a:cs typeface="Cambria"/>
              </a:rPr>
              <a:t> </a:t>
            </a:r>
            <a:r>
              <a:rPr lang="en-US" sz="2400" b="1" i="1" dirty="0" err="1" smtClean="0">
                <a:solidFill>
                  <a:schemeClr val="bg1"/>
                </a:solidFill>
                <a:effectLst>
                  <a:outerShdw blurRad="50800" dist="38100" dir="2700000">
                    <a:srgbClr val="000000">
                      <a:alpha val="43000"/>
                    </a:srgbClr>
                  </a:outerShdw>
                </a:effectLst>
                <a:latin typeface="Cambria"/>
                <a:cs typeface="Cambria"/>
              </a:rPr>
              <a:t>Shiphrah</a:t>
            </a:r>
            <a:r>
              <a:rPr lang="en-US" sz="2400" b="1" dirty="0" smtClean="0">
                <a:solidFill>
                  <a:schemeClr val="bg1"/>
                </a:solidFill>
                <a:effectLst>
                  <a:outerShdw blurRad="50800" dist="38100" dir="2700000">
                    <a:srgbClr val="000000">
                      <a:alpha val="43000"/>
                    </a:srgbClr>
                  </a:outerShdw>
                </a:effectLst>
                <a:latin typeface="Cambria"/>
                <a:cs typeface="Cambria"/>
              </a:rPr>
              <a:t>, Hebrew midwife (Exod. 1:15). </a:t>
            </a:r>
            <a:endParaRPr kumimoji="0" lang="en-US" sz="24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1197429" y="2140857"/>
            <a:ext cx="2434573" cy="1508275"/>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Brooklyn Papyrus</a:t>
            </a:r>
            <a:endParaRPr lang="en-US" sz="3500" b="1" cap="small" dirty="0" smtClean="0">
              <a:solidFill>
                <a:schemeClr val="bg1"/>
              </a:solidFill>
              <a:effectLst>
                <a:outerShdw blurRad="50800" dist="38100" dir="2700000">
                  <a:srgbClr val="000000">
                    <a:alpha val="43000"/>
                  </a:srgbClr>
                </a:outerShdw>
              </a:effectLst>
              <a:latin typeface="Cambri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Departure from Egypt</a:t>
            </a:r>
          </a:p>
          <a:p>
            <a:pPr marL="1028700" lvl="2">
              <a:spcBef>
                <a:spcPts val="0"/>
              </a:spcBef>
              <a:spcAft>
                <a:spcPts val="1800"/>
              </a:spcAft>
            </a:pPr>
            <a:r>
              <a:rPr lang="en-US" sz="2800" dirty="0" smtClean="0"/>
              <a:t>Egypt was still “destroyed” forty years after the Exodus (Deut. 11:3). </a:t>
            </a:r>
          </a:p>
          <a:p>
            <a:pPr marL="1028700" lvl="2">
              <a:spcBef>
                <a:spcPts val="0"/>
              </a:spcBef>
              <a:spcAft>
                <a:spcPts val="1800"/>
              </a:spcAft>
            </a:pPr>
            <a:r>
              <a:rPr lang="en-US" sz="2800" dirty="0" smtClean="0"/>
              <a:t>Plagues and plunder (Exod. 7-12).</a:t>
            </a:r>
          </a:p>
          <a:p>
            <a:pPr marL="1028700" lvl="2">
              <a:spcBef>
                <a:spcPts val="0"/>
              </a:spcBef>
              <a:spcAft>
                <a:spcPts val="1800"/>
              </a:spcAft>
            </a:pPr>
            <a:r>
              <a:rPr lang="en-US" sz="2800" dirty="0" smtClean="0"/>
              <a:t>Israelites were enslaved (Exod. 1:9-14).</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1000"/>
                                        <p:tgtEl>
                                          <p:spTgt spid="12">
                                            <p:txEl>
                                              <p:pRg st="3" end="3"/>
                                            </p:txEl>
                                          </p:spTgt>
                                        </p:tgtEl>
                                      </p:cBhvr>
                                    </p:animEffect>
                                    <p:anim calcmode="lin" valueType="num">
                                      <p:cBhvr>
                                        <p:cTn id="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Departure from Egypt</a:t>
            </a:r>
            <a:endParaRPr lang="en-US" sz="5556" dirty="0"/>
          </a:p>
        </p:txBody>
      </p:sp>
      <p:pic>
        <p:nvPicPr>
          <p:cNvPr id="6" name="Picture 5" descr="DavidWolpe.jpg"/>
          <p:cNvPicPr>
            <a:picLocks noChangeAspect="1"/>
          </p:cNvPicPr>
          <p:nvPr/>
        </p:nvPicPr>
        <p:blipFill>
          <a:blip r:embed="rId3"/>
          <a:stretch>
            <a:fillRect/>
          </a:stretch>
        </p:blipFill>
        <p:spPr>
          <a:xfrm>
            <a:off x="3707430" y="1914427"/>
            <a:ext cx="3747842" cy="2468639"/>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536094" y="4383066"/>
            <a:ext cx="5696857" cy="2075791"/>
          </a:xfrm>
          <a:prstGeom prst="rect">
            <a:avLst/>
          </a:prstGeom>
          <a:solidFill>
            <a:schemeClr val="tx1">
              <a:alpha val="7000"/>
            </a:schemeClr>
          </a:solidFill>
          <a:effectLst>
            <a:softEdge rad="88900"/>
          </a:effectLst>
        </p:spPr>
        <p:txBody>
          <a:bodyPr vert="horz" lIns="91440" tIns="45720" rIns="91440" bIns="45720" rtlCol="0" anchor="ctr">
            <a:noAutofit/>
          </a:bodyPr>
          <a:lstStyle/>
          <a:p>
            <a:pPr lvl="0" algn="ctr">
              <a:spcAft>
                <a:spcPts val="1200"/>
              </a:spcAft>
            </a:pPr>
            <a:r>
              <a:rPr lang="en-US" sz="2800" b="1" dirty="0" smtClean="0">
                <a:solidFill>
                  <a:schemeClr val="bg1"/>
                </a:solidFill>
                <a:effectLst>
                  <a:outerShdw blurRad="50800" dist="38100" dir="2700000">
                    <a:srgbClr val="000000">
                      <a:alpha val="43000"/>
                    </a:srgbClr>
                  </a:outerShdw>
                </a:effectLst>
                <a:latin typeface="Cambria"/>
                <a:cs typeface="Cambria"/>
              </a:rPr>
              <a:t>Home of Semitic Peoples—not Egyptians</a:t>
            </a:r>
          </a:p>
          <a:p>
            <a:pPr lvl="0" algn="ctr"/>
            <a:r>
              <a:rPr lang="en-US" sz="2800" b="1" dirty="0" smtClean="0">
                <a:solidFill>
                  <a:schemeClr val="bg1"/>
                </a:solidFill>
                <a:effectLst>
                  <a:outerShdw blurRad="50800" dist="38100" dir="2700000">
                    <a:srgbClr val="000000">
                      <a:alpha val="43000"/>
                    </a:srgbClr>
                  </a:outerShdw>
                </a:effectLst>
                <a:latin typeface="Cambria"/>
                <a:cs typeface="Cambria"/>
              </a:rPr>
              <a:t>Sudden departure from this city</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1197429" y="1914427"/>
            <a:ext cx="2434573" cy="2468639"/>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3500" b="1" dirty="0" err="1" smtClean="0">
                <a:solidFill>
                  <a:schemeClr val="bg1"/>
                </a:solidFill>
                <a:effectLst>
                  <a:outerShdw blurRad="50800" dist="38100" dir="2700000">
                    <a:srgbClr val="000000">
                      <a:alpha val="43000"/>
                    </a:srgbClr>
                  </a:outerShdw>
                </a:effectLst>
                <a:latin typeface="Cambria"/>
                <a:cs typeface="Cambria"/>
              </a:rPr>
              <a:t>Rameses</a:t>
            </a:r>
            <a:r>
              <a:rPr lang="en-US" sz="3500" b="1" dirty="0" smtClean="0">
                <a:solidFill>
                  <a:schemeClr val="bg1"/>
                </a:solidFill>
                <a:effectLst>
                  <a:outerShdw blurRad="50800" dist="38100" dir="2700000">
                    <a:srgbClr val="000000">
                      <a:alpha val="43000"/>
                    </a:srgbClr>
                  </a:outerShdw>
                </a:effectLst>
                <a:latin typeface="Cambria"/>
                <a:cs typeface="Cambria"/>
              </a:rPr>
              <a:t> </a:t>
            </a:r>
            <a:r>
              <a:rPr lang="en-US" sz="3000" b="1" dirty="0" smtClean="0">
                <a:solidFill>
                  <a:schemeClr val="bg1"/>
                </a:solidFill>
                <a:effectLst>
                  <a:outerShdw blurRad="50800" dist="38100" dir="2700000">
                    <a:srgbClr val="000000">
                      <a:alpha val="43000"/>
                    </a:srgbClr>
                  </a:outerShdw>
                </a:effectLst>
                <a:latin typeface="Cambria"/>
                <a:cs typeface="Cambria"/>
              </a:rPr>
              <a:t>was also called</a:t>
            </a:r>
            <a:r>
              <a:rPr lang="en-US" sz="3500" b="1" dirty="0" smtClean="0">
                <a:solidFill>
                  <a:schemeClr val="bg1"/>
                </a:solidFill>
                <a:effectLst>
                  <a:outerShdw blurRad="50800" dist="38100" dir="2700000">
                    <a:srgbClr val="000000">
                      <a:alpha val="43000"/>
                    </a:srgbClr>
                  </a:outerShdw>
                </a:effectLst>
                <a:latin typeface="Cambria"/>
                <a:cs typeface="Cambria"/>
              </a:rPr>
              <a:t> </a:t>
            </a:r>
            <a:r>
              <a:rPr lang="en-US" sz="3500" b="1" dirty="0" err="1" smtClean="0">
                <a:solidFill>
                  <a:schemeClr val="bg1"/>
                </a:solidFill>
                <a:effectLst>
                  <a:outerShdw blurRad="50800" dist="38100" dir="2700000">
                    <a:srgbClr val="000000">
                      <a:alpha val="43000"/>
                    </a:srgbClr>
                  </a:outerShdw>
                </a:effectLst>
                <a:latin typeface="Cambria"/>
                <a:cs typeface="Cambria"/>
              </a:rPr>
              <a:t>Avaris</a:t>
            </a:r>
            <a:endParaRPr lang="en-US" sz="3500" b="1" cap="small" dirty="0" smtClean="0">
              <a:solidFill>
                <a:schemeClr val="bg1"/>
              </a:solidFill>
              <a:effectLst>
                <a:outerShdw blurRad="50800" dist="38100" dir="2700000">
                  <a:srgbClr val="000000">
                    <a:alpha val="43000"/>
                  </a:srgbClr>
                </a:outerShdw>
              </a:effectLst>
              <a:latin typeface="Cambri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1000"/>
                                        <p:tgtEl>
                                          <p:spTgt spid="7">
                                            <p:bg/>
                                          </p:spTgt>
                                        </p:tgtEl>
                                      </p:cBhvr>
                                    </p:animEffect>
                                    <p:anim calcmode="lin" valueType="num">
                                      <p:cBhvr>
                                        <p:cTn id="18" dur="1000" fill="hold"/>
                                        <p:tgtEl>
                                          <p:spTgt spid="7">
                                            <p:bg/>
                                          </p:spTgt>
                                        </p:tgtEl>
                                        <p:attrNameLst>
                                          <p:attrName>ppt_x</p:attrName>
                                        </p:attrNameLst>
                                      </p:cBhvr>
                                      <p:tavLst>
                                        <p:tav tm="0">
                                          <p:val>
                                            <p:strVal val="#ppt_x"/>
                                          </p:val>
                                        </p:tav>
                                        <p:tav tm="100000">
                                          <p:val>
                                            <p:strVal val="#ppt_x"/>
                                          </p:val>
                                        </p:tav>
                                      </p:tavLst>
                                    </p:anim>
                                    <p:anim calcmode="lin" valueType="num">
                                      <p:cBhvr>
                                        <p:cTn id="1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1000"/>
                                        <p:tgtEl>
                                          <p:spTgt spid="7">
                                            <p:txEl>
                                              <p:pRg st="1" end="1"/>
                                            </p:txEl>
                                          </p:spTgt>
                                        </p:tgtEl>
                                      </p:cBhvr>
                                    </p:animEffect>
                                    <p:anim calcmode="lin" valueType="num">
                                      <p:cBhvr>
                                        <p:cTn id="3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nimBg="1"/>
      <p:bldP spid="8"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Departure from Egypt</a:t>
            </a:r>
          </a:p>
          <a:p>
            <a:pPr marL="1028700" lvl="2">
              <a:spcBef>
                <a:spcPts val="0"/>
              </a:spcBef>
              <a:spcAft>
                <a:spcPts val="1800"/>
              </a:spcAft>
            </a:pPr>
            <a:r>
              <a:rPr lang="en-US" sz="2800" dirty="0" smtClean="0"/>
              <a:t>Egypt was still “destroyed” forty years after the Exodus (Deut. 11:3). </a:t>
            </a:r>
          </a:p>
          <a:p>
            <a:pPr marL="1028700" lvl="2">
              <a:spcBef>
                <a:spcPts val="0"/>
              </a:spcBef>
              <a:spcAft>
                <a:spcPts val="1800"/>
              </a:spcAft>
            </a:pPr>
            <a:r>
              <a:rPr lang="en-US" sz="2800" dirty="0" smtClean="0"/>
              <a:t>Plagues and plunder (Exod. 7-12).</a:t>
            </a:r>
          </a:p>
          <a:p>
            <a:pPr marL="1028700" lvl="2">
              <a:spcBef>
                <a:spcPts val="0"/>
              </a:spcBef>
              <a:spcAft>
                <a:spcPts val="1800"/>
              </a:spcAft>
            </a:pPr>
            <a:r>
              <a:rPr lang="en-US" sz="2800" dirty="0" smtClean="0"/>
              <a:t>Israelites were enslaved (Exod. 1:9-14).</a:t>
            </a:r>
          </a:p>
          <a:p>
            <a:pPr marL="1028700" lvl="2">
              <a:spcBef>
                <a:spcPts val="0"/>
              </a:spcBef>
              <a:spcAft>
                <a:spcPts val="1800"/>
              </a:spcAft>
            </a:pPr>
            <a:r>
              <a:rPr lang="en-US" sz="2800" dirty="0" smtClean="0"/>
              <a:t>The city from which Israelites departed when they left Egypt (Exod. 12:37).</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1000"/>
                                        <p:tgtEl>
                                          <p:spTgt spid="12">
                                            <p:txEl>
                                              <p:pRg st="4" end="4"/>
                                            </p:txEl>
                                          </p:spTgt>
                                        </p:tgtEl>
                                      </p:cBhvr>
                                    </p:animEffect>
                                    <p:anim calcmode="lin" valueType="num">
                                      <p:cBhvr>
                                        <p:cTn id="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80905" y="250370"/>
            <a:ext cx="3812419" cy="1029305"/>
          </a:xfrm>
        </p:spPr>
        <p:txBody>
          <a:bodyPr/>
          <a:lstStyle/>
          <a:p>
            <a:r>
              <a:rPr lang="en-US" dirty="0" smtClean="0"/>
              <a:t>Tim Mahoney</a:t>
            </a:r>
            <a:endParaRPr lang="en-US" dirty="0"/>
          </a:p>
        </p:txBody>
      </p:sp>
      <p:sp>
        <p:nvSpPr>
          <p:cNvPr id="5" name="Content Placeholder 11"/>
          <p:cNvSpPr txBox="1">
            <a:spLocks/>
          </p:cNvSpPr>
          <p:nvPr/>
        </p:nvSpPr>
        <p:spPr>
          <a:xfrm>
            <a:off x="674913" y="5297714"/>
            <a:ext cx="4886476" cy="1197429"/>
          </a:xfrm>
          <a:prstGeom prst="rect">
            <a:avLst/>
          </a:prstGeom>
          <a:solidFill>
            <a:schemeClr val="tx1">
              <a:alpha val="22000"/>
            </a:schemeClr>
          </a:solidFill>
          <a:effectLst>
            <a:softEdge rad="88900"/>
          </a:effectLst>
        </p:spPr>
        <p:txBody>
          <a:bodyPr vert="horz" lIns="91440" tIns="45720" rIns="91440" bIns="45720" rtlCol="0" anchor="ctr">
            <a:normAutofit/>
          </a:bodyPr>
          <a:lstStyle/>
          <a:p>
            <a:pPr lvl="0"/>
            <a:r>
              <a:rPr lang="en-US" sz="2600" b="1" i="1" dirty="0" smtClean="0">
                <a:solidFill>
                  <a:schemeClr val="bg1"/>
                </a:solidFill>
                <a:effectLst>
                  <a:outerShdw blurRad="50800" dist="38100" dir="2700000">
                    <a:srgbClr val="000000">
                      <a:alpha val="43000"/>
                    </a:srgbClr>
                  </a:outerShdw>
                </a:effectLst>
                <a:latin typeface="Cambria"/>
                <a:cs typeface="Cambria"/>
              </a:rPr>
              <a:t>Patterns of Evidence: Exodus</a:t>
            </a:r>
            <a:r>
              <a:rPr lang="en-US" sz="2600" b="1" dirty="0" smtClean="0">
                <a:solidFill>
                  <a:schemeClr val="bg1"/>
                </a:solidFill>
                <a:effectLst>
                  <a:outerShdw blurRad="50800" dist="38100" dir="2700000">
                    <a:srgbClr val="000000">
                      <a:alpha val="43000"/>
                    </a:srgbClr>
                  </a:outerShdw>
                </a:effectLst>
                <a:latin typeface="Cambria"/>
                <a:cs typeface="Cambria"/>
              </a:rPr>
              <a:t> (Thinking Man Films, 2014)</a:t>
            </a:r>
            <a:endParaRPr kumimoji="0" lang="en-US" sz="2600" b="1" i="0"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1743762" y="1422112"/>
            <a:ext cx="2574238" cy="3709117"/>
          </a:xfrm>
          <a:prstGeom prst="rect">
            <a:avLst/>
          </a:prstGeom>
          <a:ln w="19050">
            <a:solidFill>
              <a:schemeClr val="bg1"/>
            </a:solidFill>
          </a:ln>
          <a:effectLst>
            <a:outerShdw blurRad="50800" dist="139700" dir="2700000" algn="tl" rotWithShape="0">
              <a:srgbClr val="000000">
                <a:alpha val="43000"/>
              </a:srgbClr>
            </a:outerShdw>
          </a:effectLst>
        </p:spPr>
      </p:pic>
      <p:pic>
        <p:nvPicPr>
          <p:cNvPr id="8" name="Picture 7" descr="DavidWolpe.jpg"/>
          <p:cNvPicPr>
            <a:picLocks noChangeAspect="1"/>
          </p:cNvPicPr>
          <p:nvPr/>
        </p:nvPicPr>
        <p:blipFill>
          <a:blip r:embed="rId4"/>
          <a:srcRect l="16554" r="27064"/>
          <a:stretch>
            <a:fillRect/>
          </a:stretch>
        </p:blipFill>
        <p:spPr>
          <a:xfrm rot="21300000">
            <a:off x="6049040" y="778568"/>
            <a:ext cx="1616434" cy="1613444"/>
          </a:xfrm>
          <a:prstGeom prst="rect">
            <a:avLst/>
          </a:prstGeom>
          <a:ln w="19050">
            <a:solidFill>
              <a:schemeClr val="bg1"/>
            </a:solidFill>
          </a:ln>
          <a:effectLst>
            <a:outerShdw blurRad="50800" dist="139700" dir="2700000" algn="tl" rotWithShape="0">
              <a:srgbClr val="000000">
                <a:alpha val="43000"/>
              </a:srgbClr>
            </a:outerShdw>
          </a:effectLst>
        </p:spPr>
      </p:pic>
      <p:pic>
        <p:nvPicPr>
          <p:cNvPr id="10" name="Picture 9" descr="DavidWolpe.jpg"/>
          <p:cNvPicPr>
            <a:picLocks noChangeAspect="1"/>
          </p:cNvPicPr>
          <p:nvPr/>
        </p:nvPicPr>
        <p:blipFill>
          <a:blip r:embed="rId5"/>
          <a:stretch>
            <a:fillRect/>
          </a:stretch>
        </p:blipFill>
        <p:spPr>
          <a:xfrm rot="300000">
            <a:off x="5052066" y="1712775"/>
            <a:ext cx="1313774" cy="1831883"/>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6"/>
          <a:stretch>
            <a:fillRect/>
          </a:stretch>
        </p:blipFill>
        <p:spPr>
          <a:xfrm rot="21300000">
            <a:off x="6323075" y="3018394"/>
            <a:ext cx="1190856" cy="1775630"/>
          </a:xfrm>
          <a:prstGeom prst="rect">
            <a:avLst/>
          </a:prstGeom>
          <a:ln w="19050">
            <a:solidFill>
              <a:schemeClr val="bg1"/>
            </a:solidFill>
          </a:ln>
          <a:effectLst>
            <a:outerShdw blurRad="50800" dist="1397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Sojourn in Egypt</a:t>
            </a:r>
            <a:endParaRPr lang="en-US" sz="5556" dirty="0"/>
          </a:p>
        </p:txBody>
      </p:sp>
      <p:pic>
        <p:nvPicPr>
          <p:cNvPr id="6" name="Picture 5" descr="DavidWolpe.jpg"/>
          <p:cNvPicPr>
            <a:picLocks noChangeAspect="1"/>
          </p:cNvPicPr>
          <p:nvPr/>
        </p:nvPicPr>
        <p:blipFill>
          <a:blip r:embed="rId3"/>
          <a:stretch>
            <a:fillRect/>
          </a:stretch>
        </p:blipFill>
        <p:spPr>
          <a:xfrm>
            <a:off x="2076504" y="2440686"/>
            <a:ext cx="4239675" cy="2227557"/>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018674" y="4668244"/>
            <a:ext cx="6032850" cy="1476138"/>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900" b="1" dirty="0" smtClean="0">
                <a:solidFill>
                  <a:schemeClr val="bg1"/>
                </a:solidFill>
                <a:effectLst>
                  <a:outerShdw blurRad="50800" dist="38100" dir="2700000">
                    <a:srgbClr val="000000">
                      <a:alpha val="43000"/>
                    </a:srgbClr>
                  </a:outerShdw>
                </a:effectLst>
                <a:latin typeface="Cambria"/>
                <a:cs typeface="Cambria"/>
              </a:rPr>
              <a:t>Ruins of Israelite </a:t>
            </a:r>
          </a:p>
          <a:p>
            <a:pPr lvl="0" algn="ctr"/>
            <a:r>
              <a:rPr lang="en-US" sz="2900" b="1" dirty="0" smtClean="0">
                <a:solidFill>
                  <a:schemeClr val="bg1"/>
                </a:solidFill>
                <a:effectLst>
                  <a:outerShdw blurRad="50800" dist="38100" dir="2700000">
                    <a:srgbClr val="000000">
                      <a:alpha val="43000"/>
                    </a:srgbClr>
                  </a:outerShdw>
                </a:effectLst>
                <a:latin typeface="Cambria"/>
                <a:cs typeface="Cambria"/>
              </a:rPr>
              <a:t>“four-room” type house</a:t>
            </a:r>
            <a:endParaRPr kumimoji="0" lang="en-US" sz="29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8" name="Content Placeholder 11"/>
          <p:cNvSpPr txBox="1">
            <a:spLocks/>
          </p:cNvSpPr>
          <p:nvPr/>
        </p:nvSpPr>
        <p:spPr>
          <a:xfrm>
            <a:off x="2076503" y="1322012"/>
            <a:ext cx="4239675" cy="1118674"/>
          </a:xfrm>
          <a:prstGeom prst="rect">
            <a:avLst/>
          </a:prstGeom>
          <a:solidFill>
            <a:schemeClr val="tx1">
              <a:alpha val="7000"/>
            </a:schemeClr>
          </a:solidFill>
          <a:effectLst>
            <a:softEdge rad="127000"/>
          </a:effectLst>
        </p:spPr>
        <p:txBody>
          <a:bodyPr vert="horz" lIns="91440" tIns="45720" rIns="91440" bIns="45720" rtlCol="0" anchor="ctr">
            <a:normAutofit/>
          </a:bodyPr>
          <a:lstStyle/>
          <a:p>
            <a:pPr lvl="0" algn="ctr"/>
            <a:r>
              <a:rPr lang="en-US" sz="4000" b="1" dirty="0" err="1" smtClean="0">
                <a:solidFill>
                  <a:schemeClr val="bg1"/>
                </a:solidFill>
                <a:effectLst>
                  <a:outerShdw blurRad="50800" dist="38100" dir="2700000">
                    <a:srgbClr val="000000">
                      <a:alpha val="43000"/>
                    </a:srgbClr>
                  </a:outerShdw>
                </a:effectLst>
                <a:latin typeface="Cambria"/>
                <a:cs typeface="Cambria"/>
              </a:rPr>
              <a:t>A</a:t>
            </a:r>
            <a:r>
              <a:rPr lang="en-US" sz="4000" b="1" cap="small" dirty="0" err="1" smtClean="0">
                <a:solidFill>
                  <a:schemeClr val="bg1"/>
                </a:solidFill>
                <a:effectLst>
                  <a:outerShdw blurRad="50800" dist="38100" dir="2700000">
                    <a:srgbClr val="000000">
                      <a:alpha val="43000"/>
                    </a:srgbClr>
                  </a:outerShdw>
                </a:effectLst>
                <a:latin typeface="Cambria"/>
                <a:cs typeface="Cambria"/>
              </a:rPr>
              <a:t>varis</a:t>
            </a:r>
            <a:endParaRPr kumimoji="0" lang="en-US" sz="4000" b="1" u="none" strike="noStrike" kern="1200" cap="small"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Sojourn in Egypt</a:t>
            </a:r>
          </a:p>
          <a:p>
            <a:pPr marL="1028700" lvl="2">
              <a:spcBef>
                <a:spcPts val="0"/>
              </a:spcBef>
              <a:spcAft>
                <a:spcPts val="1800"/>
              </a:spcAft>
            </a:pPr>
            <a:r>
              <a:rPr lang="en-US" sz="2800" dirty="0" smtClean="0"/>
              <a:t>Pharaoh gave Joseph’s family a place to live in Goshen—where </a:t>
            </a:r>
            <a:r>
              <a:rPr lang="en-US" sz="2800" dirty="0" err="1" smtClean="0"/>
              <a:t>Avaris</a:t>
            </a:r>
            <a:r>
              <a:rPr lang="en-US" sz="2800" dirty="0" smtClean="0"/>
              <a:t> is located (Gen. 47:6, 27). </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Sojourn in Egypt</a:t>
            </a:r>
            <a:endParaRPr lang="en-US" sz="5556" dirty="0"/>
          </a:p>
        </p:txBody>
      </p:sp>
      <p:pic>
        <p:nvPicPr>
          <p:cNvPr id="9" name="Picture 8" descr="DavidWolpe.jpg"/>
          <p:cNvPicPr>
            <a:picLocks noChangeAspect="1"/>
          </p:cNvPicPr>
          <p:nvPr/>
        </p:nvPicPr>
        <p:blipFill>
          <a:blip r:embed="rId3"/>
          <a:stretch>
            <a:fillRect/>
          </a:stretch>
        </p:blipFill>
        <p:spPr>
          <a:xfrm>
            <a:off x="4056614" y="2351700"/>
            <a:ext cx="1179348" cy="3968164"/>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rot="300000">
            <a:off x="2685885" y="1534010"/>
            <a:ext cx="1490820" cy="1356646"/>
          </a:xfrm>
          <a:prstGeom prst="rect">
            <a:avLst/>
          </a:prstGeom>
          <a:ln w="19050">
            <a:solidFill>
              <a:schemeClr val="bg1"/>
            </a:solidFill>
          </a:ln>
          <a:effectLst>
            <a:outerShdw blurRad="50800" dist="139700" dir="2700000" algn="tl" rotWithShape="0">
              <a:srgbClr val="000000">
                <a:alpha val="43000"/>
              </a:srgbClr>
            </a:outerShdw>
          </a:effectLst>
        </p:spPr>
      </p:pic>
      <p:pic>
        <p:nvPicPr>
          <p:cNvPr id="12" name="Picture 11" descr="DavidWolpe.jpg"/>
          <p:cNvPicPr>
            <a:picLocks noChangeAspect="1"/>
          </p:cNvPicPr>
          <p:nvPr/>
        </p:nvPicPr>
        <p:blipFill>
          <a:blip r:embed="rId5"/>
          <a:srcRect r="48969" b="6115"/>
          <a:stretch>
            <a:fillRect/>
          </a:stretch>
        </p:blipFill>
        <p:spPr>
          <a:xfrm>
            <a:off x="5689175" y="2351700"/>
            <a:ext cx="1489544" cy="3968164"/>
          </a:xfrm>
          <a:prstGeom prst="rect">
            <a:avLst/>
          </a:prstGeom>
          <a:ln w="19050">
            <a:solidFill>
              <a:schemeClr val="bg1"/>
            </a:solidFill>
          </a:ln>
          <a:effectLst>
            <a:outerShdw blurRad="50800" dist="139700" dir="2700000" algn="tl" rotWithShape="0">
              <a:srgbClr val="000000">
                <a:alpha val="43000"/>
              </a:srgbClr>
            </a:outerShdw>
          </a:effectLst>
        </p:spPr>
      </p:pic>
      <p:pic>
        <p:nvPicPr>
          <p:cNvPr id="10" name="Picture 9" descr="DavidWolpe.jpg"/>
          <p:cNvPicPr>
            <a:picLocks noChangeAspect="1"/>
          </p:cNvPicPr>
          <p:nvPr/>
        </p:nvPicPr>
        <p:blipFill>
          <a:blip r:embed="rId6"/>
          <a:stretch>
            <a:fillRect/>
          </a:stretch>
        </p:blipFill>
        <p:spPr>
          <a:xfrm rot="21300000">
            <a:off x="6788392" y="1539406"/>
            <a:ext cx="1616434" cy="1397256"/>
          </a:xfrm>
          <a:prstGeom prst="rect">
            <a:avLst/>
          </a:prstGeom>
          <a:solidFill>
            <a:schemeClr val="bg1">
              <a:lumMod val="75000"/>
            </a:schemeClr>
          </a:solidFill>
          <a:ln w="19050">
            <a:solidFill>
              <a:schemeClr val="bg1"/>
            </a:solidFill>
          </a:ln>
          <a:effectLst>
            <a:outerShdw blurRad="50800" dist="139700" dir="2700000" algn="tl" rotWithShape="0">
              <a:srgbClr val="000000">
                <a:alpha val="43000"/>
              </a:srgbClr>
            </a:outerShdw>
          </a:effectLst>
        </p:spPr>
      </p:pic>
      <p:sp>
        <p:nvSpPr>
          <p:cNvPr id="13" name="Content Placeholder 11"/>
          <p:cNvSpPr txBox="1">
            <a:spLocks/>
          </p:cNvSpPr>
          <p:nvPr/>
        </p:nvSpPr>
        <p:spPr>
          <a:xfrm>
            <a:off x="4232988" y="1471624"/>
            <a:ext cx="2497589" cy="661607"/>
          </a:xfrm>
          <a:prstGeom prst="rect">
            <a:avLst/>
          </a:prstGeom>
          <a:solidFill>
            <a:schemeClr val="tx1">
              <a:alpha val="7000"/>
            </a:schemeClr>
          </a:solidFill>
          <a:effectLst>
            <a:softEdge rad="127000"/>
          </a:effectLst>
        </p:spPr>
        <p:txBody>
          <a:bodyPr vert="horz" lIns="91440" tIns="45720" rIns="91440" bIns="45720" rtlCol="0" anchor="ctr">
            <a:normAutofit lnSpcReduction="10000"/>
          </a:bodyPr>
          <a:lstStyle/>
          <a:p>
            <a:pPr lvl="0" algn="ctr"/>
            <a:r>
              <a:rPr lang="en-US" sz="4000" b="1" dirty="0" err="1" smtClean="0">
                <a:solidFill>
                  <a:schemeClr val="bg1"/>
                </a:solidFill>
                <a:effectLst>
                  <a:outerShdw blurRad="50800" dist="38100" dir="2700000">
                    <a:srgbClr val="000000">
                      <a:alpha val="43000"/>
                    </a:srgbClr>
                  </a:outerShdw>
                </a:effectLst>
                <a:latin typeface="Cambria"/>
                <a:cs typeface="Cambria"/>
              </a:rPr>
              <a:t>A</a:t>
            </a:r>
            <a:r>
              <a:rPr lang="en-US" sz="4000" b="1" cap="small" dirty="0" err="1" smtClean="0">
                <a:solidFill>
                  <a:schemeClr val="bg1"/>
                </a:solidFill>
                <a:effectLst>
                  <a:outerShdw blurRad="50800" dist="38100" dir="2700000">
                    <a:srgbClr val="000000">
                      <a:alpha val="43000"/>
                    </a:srgbClr>
                  </a:outerShdw>
                </a:effectLst>
                <a:latin typeface="Cambria"/>
                <a:cs typeface="Cambria"/>
              </a:rPr>
              <a:t>varis</a:t>
            </a:r>
            <a:endParaRPr kumimoji="0" lang="en-US" sz="4000" b="1" u="none" strike="noStrike" kern="1200" cap="small"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14" name="Content Placeholder 11"/>
          <p:cNvSpPr txBox="1">
            <a:spLocks/>
          </p:cNvSpPr>
          <p:nvPr/>
        </p:nvSpPr>
        <p:spPr>
          <a:xfrm>
            <a:off x="1018674" y="3289905"/>
            <a:ext cx="2694564" cy="2854477"/>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900" b="1" dirty="0" smtClean="0">
                <a:solidFill>
                  <a:schemeClr val="bg1"/>
                </a:solidFill>
                <a:effectLst>
                  <a:outerShdw blurRad="50800" dist="38100" dir="2700000">
                    <a:srgbClr val="000000">
                      <a:alpha val="43000"/>
                    </a:srgbClr>
                  </a:outerShdw>
                </a:effectLst>
                <a:latin typeface="Cambria"/>
                <a:cs typeface="Cambria"/>
              </a:rPr>
              <a:t>Ruins of a large tomb with a statue of a Semitic man of some importance.</a:t>
            </a:r>
            <a:endParaRPr kumimoji="0" lang="en-US" sz="29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11239" y="2479524"/>
            <a:ext cx="8275562" cy="4187975"/>
          </a:xfrm>
        </p:spPr>
        <p:txBody>
          <a:bodyPr>
            <a:noAutofit/>
          </a:bodyPr>
          <a:lstStyle/>
          <a:p>
            <a:pPr marL="0" indent="0" algn="ctr">
              <a:spcBef>
                <a:spcPts val="0"/>
              </a:spcBef>
              <a:spcAft>
                <a:spcPts val="1800"/>
              </a:spcAft>
              <a:buNone/>
            </a:pPr>
            <a:r>
              <a:rPr lang="en-US" sz="3800" dirty="0" smtClean="0"/>
              <a:t>Evidence of a Sojourn in Egypt</a:t>
            </a:r>
          </a:p>
          <a:p>
            <a:pPr marL="1028700" lvl="2">
              <a:spcBef>
                <a:spcPts val="0"/>
              </a:spcBef>
              <a:spcAft>
                <a:spcPts val="1800"/>
              </a:spcAft>
            </a:pPr>
            <a:r>
              <a:rPr lang="en-US" sz="2800" dirty="0" smtClean="0"/>
              <a:t>Pharaoh gave Joseph’s family a place to live in Goshen—where </a:t>
            </a:r>
            <a:r>
              <a:rPr lang="en-US" sz="2800" dirty="0" err="1" smtClean="0"/>
              <a:t>Avaris</a:t>
            </a:r>
            <a:r>
              <a:rPr lang="en-US" sz="2800" dirty="0" smtClean="0"/>
              <a:t> is located (Gen. 47:6, 27). </a:t>
            </a:r>
          </a:p>
          <a:p>
            <a:pPr marL="1028700" lvl="2">
              <a:spcBef>
                <a:spcPts val="0"/>
              </a:spcBef>
              <a:spcAft>
                <a:spcPts val="1800"/>
              </a:spcAft>
            </a:pPr>
            <a:r>
              <a:rPr lang="en-US" sz="2800" dirty="0" smtClean="0"/>
              <a:t>Pharaoh made Joseph (a non-Egyptian) second to him over all Egypt (Gen. 41:41-45).</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anim calcmode="lin" valueType="num">
                                      <p:cBhvr>
                                        <p:cTn id="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66761" y="447524"/>
            <a:ext cx="7095879" cy="874487"/>
          </a:xfrm>
        </p:spPr>
        <p:txBody>
          <a:bodyPr>
            <a:normAutofit fontScale="90000"/>
          </a:bodyPr>
          <a:lstStyle/>
          <a:p>
            <a:pPr algn="l">
              <a:lnSpc>
                <a:spcPct val="70000"/>
              </a:lnSpc>
            </a:pPr>
            <a:r>
              <a:rPr lang="en-US" dirty="0" smtClean="0"/>
              <a:t>Evidence of a </a:t>
            </a:r>
            <a:br>
              <a:rPr lang="en-US" dirty="0" smtClean="0"/>
            </a:br>
            <a:r>
              <a:rPr lang="en-US" sz="5556" dirty="0" smtClean="0"/>
              <a:t>Sojourn in Egypt</a:t>
            </a:r>
            <a:endParaRPr lang="en-US" sz="5556" dirty="0"/>
          </a:p>
        </p:txBody>
      </p:sp>
      <p:pic>
        <p:nvPicPr>
          <p:cNvPr id="9" name="Picture 8" descr="DavidWolpe.jpg"/>
          <p:cNvPicPr>
            <a:picLocks noChangeAspect="1"/>
          </p:cNvPicPr>
          <p:nvPr/>
        </p:nvPicPr>
        <p:blipFill>
          <a:blip r:embed="rId3"/>
          <a:stretch>
            <a:fillRect/>
          </a:stretch>
        </p:blipFill>
        <p:spPr>
          <a:xfrm>
            <a:off x="4056614" y="2351700"/>
            <a:ext cx="1179348" cy="3968164"/>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rot="300000">
            <a:off x="2685885" y="1534010"/>
            <a:ext cx="1490820" cy="1356646"/>
          </a:xfrm>
          <a:prstGeom prst="rect">
            <a:avLst/>
          </a:prstGeom>
          <a:ln w="19050">
            <a:solidFill>
              <a:schemeClr val="bg1"/>
            </a:solidFill>
          </a:ln>
          <a:effectLst>
            <a:outerShdw blurRad="50800" dist="139700" dir="2700000" algn="tl" rotWithShape="0">
              <a:srgbClr val="000000">
                <a:alpha val="43000"/>
              </a:srgbClr>
            </a:outerShdw>
          </a:effectLst>
        </p:spPr>
      </p:pic>
      <p:pic>
        <p:nvPicPr>
          <p:cNvPr id="12" name="Picture 11" descr="DavidWolpe.jpg"/>
          <p:cNvPicPr>
            <a:picLocks noChangeAspect="1"/>
          </p:cNvPicPr>
          <p:nvPr/>
        </p:nvPicPr>
        <p:blipFill>
          <a:blip r:embed="rId5"/>
          <a:srcRect r="48969" b="6115"/>
          <a:stretch>
            <a:fillRect/>
          </a:stretch>
        </p:blipFill>
        <p:spPr>
          <a:xfrm>
            <a:off x="5689175" y="2351700"/>
            <a:ext cx="1489544" cy="3968164"/>
          </a:xfrm>
          <a:prstGeom prst="rect">
            <a:avLst/>
          </a:prstGeom>
          <a:ln w="19050">
            <a:solidFill>
              <a:schemeClr val="bg1"/>
            </a:solidFill>
          </a:ln>
          <a:effectLst>
            <a:outerShdw blurRad="50800" dist="139700" dir="2700000" algn="tl" rotWithShape="0">
              <a:srgbClr val="000000">
                <a:alpha val="43000"/>
              </a:srgbClr>
            </a:outerShdw>
          </a:effectLst>
        </p:spPr>
      </p:pic>
      <p:pic>
        <p:nvPicPr>
          <p:cNvPr id="10" name="Picture 9" descr="DavidWolpe.jpg"/>
          <p:cNvPicPr>
            <a:picLocks noChangeAspect="1"/>
          </p:cNvPicPr>
          <p:nvPr/>
        </p:nvPicPr>
        <p:blipFill>
          <a:blip r:embed="rId6"/>
          <a:stretch>
            <a:fillRect/>
          </a:stretch>
        </p:blipFill>
        <p:spPr>
          <a:xfrm rot="21300000">
            <a:off x="6788392" y="1539406"/>
            <a:ext cx="1616434" cy="1397256"/>
          </a:xfrm>
          <a:prstGeom prst="rect">
            <a:avLst/>
          </a:prstGeom>
          <a:solidFill>
            <a:schemeClr val="bg1">
              <a:lumMod val="75000"/>
            </a:schemeClr>
          </a:solidFill>
          <a:ln w="19050">
            <a:solidFill>
              <a:schemeClr val="bg1"/>
            </a:solidFill>
          </a:ln>
          <a:effectLst>
            <a:outerShdw blurRad="50800" dist="139700" dir="2700000" algn="tl" rotWithShape="0">
              <a:srgbClr val="000000">
                <a:alpha val="43000"/>
              </a:srgbClr>
            </a:outerShdw>
          </a:effectLst>
        </p:spPr>
      </p:pic>
      <p:sp>
        <p:nvSpPr>
          <p:cNvPr id="13" name="Content Placeholder 11"/>
          <p:cNvSpPr txBox="1">
            <a:spLocks/>
          </p:cNvSpPr>
          <p:nvPr/>
        </p:nvSpPr>
        <p:spPr>
          <a:xfrm>
            <a:off x="4232988" y="1471624"/>
            <a:ext cx="2497589" cy="661607"/>
          </a:xfrm>
          <a:prstGeom prst="rect">
            <a:avLst/>
          </a:prstGeom>
          <a:solidFill>
            <a:schemeClr val="tx1">
              <a:alpha val="7000"/>
            </a:schemeClr>
          </a:solidFill>
          <a:effectLst>
            <a:softEdge rad="127000"/>
          </a:effectLst>
        </p:spPr>
        <p:txBody>
          <a:bodyPr vert="horz" lIns="91440" tIns="45720" rIns="91440" bIns="45720" rtlCol="0" anchor="ctr">
            <a:normAutofit lnSpcReduction="10000"/>
          </a:bodyPr>
          <a:lstStyle/>
          <a:p>
            <a:pPr lvl="0" algn="ctr"/>
            <a:r>
              <a:rPr lang="en-US" sz="4000" b="1" dirty="0" err="1" smtClean="0">
                <a:solidFill>
                  <a:schemeClr val="bg1"/>
                </a:solidFill>
                <a:effectLst>
                  <a:outerShdw blurRad="50800" dist="38100" dir="2700000">
                    <a:srgbClr val="000000">
                      <a:alpha val="43000"/>
                    </a:srgbClr>
                  </a:outerShdw>
                </a:effectLst>
                <a:latin typeface="Cambria"/>
                <a:cs typeface="Cambria"/>
              </a:rPr>
              <a:t>A</a:t>
            </a:r>
            <a:r>
              <a:rPr lang="en-US" sz="4000" b="1" cap="small" dirty="0" err="1" smtClean="0">
                <a:solidFill>
                  <a:schemeClr val="bg1"/>
                </a:solidFill>
                <a:effectLst>
                  <a:outerShdw blurRad="50800" dist="38100" dir="2700000">
                    <a:srgbClr val="000000">
                      <a:alpha val="43000"/>
                    </a:srgbClr>
                  </a:outerShdw>
                </a:effectLst>
                <a:latin typeface="Cambria"/>
                <a:cs typeface="Cambria"/>
              </a:rPr>
              <a:t>varis</a:t>
            </a:r>
            <a:endParaRPr kumimoji="0" lang="en-US" sz="4000" b="1" u="none" strike="noStrike" kern="1200" cap="small"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14" name="Content Placeholder 11"/>
          <p:cNvSpPr txBox="1">
            <a:spLocks/>
          </p:cNvSpPr>
          <p:nvPr/>
        </p:nvSpPr>
        <p:spPr>
          <a:xfrm>
            <a:off x="1018674" y="3289905"/>
            <a:ext cx="2694564" cy="2854477"/>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900" b="1" smtClean="0">
                <a:solidFill>
                  <a:schemeClr val="bg1"/>
                </a:solidFill>
                <a:effectLst>
                  <a:outerShdw blurRad="50800" dist="38100" dir="2700000">
                    <a:srgbClr val="000000">
                      <a:alpha val="43000"/>
                    </a:srgbClr>
                  </a:outerShdw>
                </a:effectLst>
                <a:latin typeface="Cambria"/>
                <a:cs typeface="Cambria"/>
              </a:rPr>
              <a:t>Ruins </a:t>
            </a:r>
            <a:r>
              <a:rPr lang="en-US" sz="2900" b="1" dirty="0" smtClean="0">
                <a:solidFill>
                  <a:schemeClr val="bg1"/>
                </a:solidFill>
                <a:effectLst>
                  <a:outerShdw blurRad="50800" dist="38100" dir="2700000">
                    <a:srgbClr val="000000">
                      <a:alpha val="43000"/>
                    </a:srgbClr>
                  </a:outerShdw>
                </a:effectLst>
                <a:latin typeface="Cambria"/>
                <a:cs typeface="Cambria"/>
              </a:rPr>
              <a:t>of a large tomb with a statue of a Semitic man of </a:t>
            </a:r>
            <a:r>
              <a:rPr lang="en-US" sz="2900" b="1" smtClean="0">
                <a:solidFill>
                  <a:schemeClr val="bg1"/>
                </a:solidFill>
                <a:effectLst>
                  <a:outerShdw blurRad="50800" dist="38100" dir="2700000">
                    <a:srgbClr val="000000">
                      <a:alpha val="43000"/>
                    </a:srgbClr>
                  </a:outerShdw>
                </a:effectLst>
                <a:latin typeface="Cambria"/>
                <a:cs typeface="Cambria"/>
              </a:rPr>
              <a:t>some importance.</a:t>
            </a:r>
            <a:endParaRPr kumimoji="0" lang="en-US" sz="29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
        <p:nvSpPr>
          <p:cNvPr id="15" name="Content Placeholder 11"/>
          <p:cNvSpPr txBox="1">
            <a:spLocks/>
          </p:cNvSpPr>
          <p:nvPr/>
        </p:nvSpPr>
        <p:spPr>
          <a:xfrm>
            <a:off x="1180494" y="4184952"/>
            <a:ext cx="6882191" cy="1584477"/>
          </a:xfrm>
          <a:prstGeom prst="rect">
            <a:avLst/>
          </a:prstGeom>
          <a:solidFill>
            <a:schemeClr val="tx1">
              <a:alpha val="61000"/>
            </a:schemeClr>
          </a:solidFill>
          <a:effectLst>
            <a:softEdge rad="139700"/>
          </a:effectLst>
        </p:spPr>
        <p:txBody>
          <a:bodyPr vert="horz" lIns="91440" tIns="45720" rIns="91440" bIns="45720" rtlCol="0" anchor="ctr">
            <a:normAutofit/>
          </a:bodyPr>
          <a:lstStyle/>
          <a:p>
            <a:pPr lvl="0" algn="ctr"/>
            <a:r>
              <a:rPr lang="en-US" sz="5000" b="1" dirty="0" smtClean="0">
                <a:solidFill>
                  <a:schemeClr val="bg1"/>
                </a:solidFill>
                <a:effectLst>
                  <a:outerShdw blurRad="50800" dist="38100" dir="2700000">
                    <a:srgbClr val="000000">
                      <a:alpha val="43000"/>
                    </a:srgbClr>
                  </a:outerShdw>
                </a:effectLst>
                <a:latin typeface="Cambria"/>
                <a:cs typeface="Cambria"/>
              </a:rPr>
              <a:t>Was this Joseph?</a:t>
            </a:r>
            <a:endParaRPr kumimoji="0" lang="en-US" sz="5000" b="1" i="0"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380905" y="250370"/>
            <a:ext cx="3812419" cy="1029305"/>
          </a:xfrm>
        </p:spPr>
        <p:txBody>
          <a:bodyPr/>
          <a:lstStyle/>
          <a:p>
            <a:r>
              <a:rPr lang="en-US" dirty="0" smtClean="0"/>
              <a:t>David </a:t>
            </a:r>
            <a:r>
              <a:rPr lang="en-US" dirty="0" err="1" smtClean="0"/>
              <a:t>Rohl</a:t>
            </a:r>
            <a:endParaRPr lang="en-US" dirty="0"/>
          </a:p>
        </p:txBody>
      </p:sp>
      <p:sp>
        <p:nvSpPr>
          <p:cNvPr id="5" name="Content Placeholder 11"/>
          <p:cNvSpPr txBox="1">
            <a:spLocks/>
          </p:cNvSpPr>
          <p:nvPr/>
        </p:nvSpPr>
        <p:spPr>
          <a:xfrm>
            <a:off x="674913" y="5297714"/>
            <a:ext cx="4886476" cy="1197429"/>
          </a:xfrm>
          <a:prstGeom prst="rect">
            <a:avLst/>
          </a:prstGeom>
          <a:solidFill>
            <a:schemeClr val="tx1">
              <a:alpha val="22000"/>
            </a:schemeClr>
          </a:solidFill>
          <a:effectLst>
            <a:softEdge rad="88900"/>
          </a:effectLst>
        </p:spPr>
        <p:txBody>
          <a:bodyPr vert="horz" lIns="91440" tIns="45720" rIns="91440" bIns="45720" rtlCol="0" anchor="ctr">
            <a:normAutofit lnSpcReduction="10000"/>
          </a:bodyPr>
          <a:lstStyle/>
          <a:p>
            <a:pPr lvl="0"/>
            <a:r>
              <a:rPr lang="en-US" sz="2600" b="1" i="1" dirty="0" smtClean="0">
                <a:solidFill>
                  <a:schemeClr val="bg1"/>
                </a:solidFill>
                <a:effectLst>
                  <a:outerShdw blurRad="50800" dist="38100" dir="2700000">
                    <a:srgbClr val="000000">
                      <a:alpha val="43000"/>
                    </a:srgbClr>
                  </a:outerShdw>
                </a:effectLst>
                <a:latin typeface="Cambria"/>
                <a:cs typeface="Cambria"/>
              </a:rPr>
              <a:t>Pharaohs and Kings: A Biblical Quest </a:t>
            </a:r>
            <a:r>
              <a:rPr lang="en-US" sz="2600" b="1" dirty="0" smtClean="0">
                <a:solidFill>
                  <a:schemeClr val="bg1"/>
                </a:solidFill>
                <a:effectLst>
                  <a:outerShdw blurRad="50800" dist="38100" dir="2700000">
                    <a:srgbClr val="000000">
                      <a:alpha val="43000"/>
                    </a:srgbClr>
                  </a:outerShdw>
                </a:effectLst>
                <a:latin typeface="Cambria"/>
                <a:cs typeface="Cambria"/>
              </a:rPr>
              <a:t>(New York: Crown Publishers, 1995)</a:t>
            </a:r>
            <a:endParaRPr kumimoji="0" lang="en-US" sz="26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1743762" y="1749794"/>
            <a:ext cx="2574238" cy="3053752"/>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rot="300000">
            <a:off x="5303186" y="1072255"/>
            <a:ext cx="2006632" cy="2608620"/>
          </a:xfrm>
          <a:prstGeom prst="rect">
            <a:avLst/>
          </a:prstGeom>
          <a:ln w="19050">
            <a:solidFill>
              <a:schemeClr val="bg1"/>
            </a:solidFill>
          </a:ln>
          <a:effectLst>
            <a:outerShdw blurRad="50800" dist="139700" dir="2700000" algn="tl" rotWithShape="0">
              <a:srgbClr val="000000">
                <a:alpha val="43000"/>
              </a:srgbClr>
            </a:outerShdw>
          </a:effectLst>
        </p:spPr>
      </p:pic>
      <p:sp>
        <p:nvSpPr>
          <p:cNvPr id="9" name="Content Placeholder 11"/>
          <p:cNvSpPr txBox="1">
            <a:spLocks/>
          </p:cNvSpPr>
          <p:nvPr/>
        </p:nvSpPr>
        <p:spPr>
          <a:xfrm>
            <a:off x="4684120" y="3628571"/>
            <a:ext cx="3586982" cy="1197429"/>
          </a:xfrm>
          <a:prstGeom prst="rect">
            <a:avLst/>
          </a:prstGeom>
          <a:solidFill>
            <a:schemeClr val="tx1">
              <a:alpha val="12000"/>
            </a:schemeClr>
          </a:solidFill>
          <a:effectLst>
            <a:softEdge rad="228600"/>
          </a:effectLst>
        </p:spPr>
        <p:txBody>
          <a:bodyPr vert="horz" lIns="91440" tIns="45720" rIns="91440" bIns="45720" rtlCol="0" anchor="ctr">
            <a:normAutofit/>
          </a:bodyPr>
          <a:lstStyle/>
          <a:p>
            <a:pPr lvl="0" algn="ctr"/>
            <a:r>
              <a:rPr lang="en-US" sz="2800" b="1" dirty="0" smtClean="0">
                <a:solidFill>
                  <a:schemeClr val="bg1"/>
                </a:solidFill>
                <a:effectLst>
                  <a:outerShdw blurRad="50800" dist="38100" dir="2700000">
                    <a:srgbClr val="000000">
                      <a:alpha val="43000"/>
                    </a:srgbClr>
                  </a:outerShdw>
                </a:effectLst>
                <a:latin typeface="Cambria"/>
                <a:cs typeface="Cambria"/>
              </a:rPr>
              <a:t>“New Chronology”</a:t>
            </a:r>
            <a:endParaRPr kumimoji="0" lang="en-US" sz="28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4662" y="274638"/>
            <a:ext cx="5582137" cy="1303168"/>
          </a:xfrm>
        </p:spPr>
        <p:txBody>
          <a:bodyPr>
            <a:noAutofit/>
          </a:bodyPr>
          <a:lstStyle/>
          <a:p>
            <a:pPr algn="r">
              <a:lnSpc>
                <a:spcPct val="70000"/>
              </a:lnSpc>
            </a:pPr>
            <a:r>
              <a:rPr lang="en-US" sz="5500" i="1" cap="small" spc="100" dirty="0" smtClean="0">
                <a:solidFill>
                  <a:srgbClr val="FFFFFF"/>
                </a:solidFill>
                <a:effectLst>
                  <a:outerShdw blurRad="50800" dist="38100" dir="2700000">
                    <a:srgbClr val="000000">
                      <a:alpha val="43000"/>
                    </a:srgbClr>
                  </a:outerShdw>
                </a:effectLst>
              </a:rPr>
              <a:t>Did the Exodus Really Happen?</a:t>
            </a:r>
            <a:endParaRPr lang="en-US" sz="5500" i="1" cap="small" spc="100" dirty="0">
              <a:solidFill>
                <a:srgbClr val="FFFFFF"/>
              </a:solidFill>
              <a:effectLst>
                <a:outerShdw blurRad="50800" dist="38100" dir="2700000">
                  <a:srgbClr val="000000">
                    <a:alpha val="43000"/>
                  </a:srgbClr>
                </a:outerShdw>
              </a:effectLst>
            </a:endParaRPr>
          </a:p>
        </p:txBody>
      </p:sp>
      <p:sp>
        <p:nvSpPr>
          <p:cNvPr id="12" name="Content Placeholder 11"/>
          <p:cNvSpPr>
            <a:spLocks noGrp="1"/>
          </p:cNvSpPr>
          <p:nvPr>
            <p:ph idx="1"/>
          </p:nvPr>
        </p:nvSpPr>
        <p:spPr>
          <a:xfrm>
            <a:off x="457200" y="2177143"/>
            <a:ext cx="8229600" cy="4490357"/>
          </a:xfrm>
        </p:spPr>
        <p:txBody>
          <a:bodyPr>
            <a:noAutofit/>
          </a:bodyPr>
          <a:lstStyle/>
          <a:p>
            <a:pPr algn="ctr">
              <a:spcBef>
                <a:spcPts val="0"/>
              </a:spcBef>
              <a:spcAft>
                <a:spcPts val="600"/>
              </a:spcAft>
              <a:buNone/>
            </a:pPr>
            <a:r>
              <a:rPr lang="en-US" sz="3700" dirty="0" smtClean="0"/>
              <a:t>“</a:t>
            </a:r>
            <a:r>
              <a:rPr lang="en-US" sz="3700" dirty="0" err="1" smtClean="0"/>
              <a:t>Pithom</a:t>
            </a:r>
            <a:r>
              <a:rPr lang="en-US" sz="3700" dirty="0" smtClean="0"/>
              <a:t> and </a:t>
            </a:r>
            <a:r>
              <a:rPr lang="en-US" sz="3700" dirty="0" err="1" smtClean="0"/>
              <a:t>Raamses</a:t>
            </a:r>
            <a:r>
              <a:rPr lang="en-US" sz="3700" dirty="0" smtClean="0"/>
              <a:t>” (Exod. 1:11), or “</a:t>
            </a:r>
            <a:r>
              <a:rPr lang="en-US" sz="3700" dirty="0" err="1" smtClean="0"/>
              <a:t>Rameses</a:t>
            </a:r>
            <a:r>
              <a:rPr lang="en-US" sz="3700" dirty="0" smtClean="0"/>
              <a:t>” (Exod. 12:37).</a:t>
            </a:r>
            <a:endParaRPr lang="en-US" sz="2800" dirty="0"/>
          </a:p>
        </p:txBody>
      </p:sp>
      <p:pic>
        <p:nvPicPr>
          <p:cNvPr id="4" name="Picture 3" descr="RameseII.jpg"/>
          <p:cNvPicPr>
            <a:picLocks noChangeAspect="1"/>
          </p:cNvPicPr>
          <p:nvPr/>
        </p:nvPicPr>
        <p:blipFill>
          <a:blip r:embed="rId3"/>
          <a:stretch>
            <a:fillRect/>
          </a:stretch>
        </p:blipFill>
        <p:spPr>
          <a:xfrm>
            <a:off x="1842188" y="3761620"/>
            <a:ext cx="1772859" cy="2660952"/>
          </a:xfrm>
          <a:prstGeom prst="rect">
            <a:avLst/>
          </a:prstGeom>
          <a:ln w="25400">
            <a:solidFill>
              <a:schemeClr val="bg1"/>
            </a:solidFill>
          </a:ln>
          <a:effectLst>
            <a:outerShdw blurRad="50800" dist="88900" dir="2700000" algn="tl" rotWithShape="0">
              <a:srgbClr val="000000">
                <a:alpha val="43000"/>
              </a:srgbClr>
            </a:outerShdw>
          </a:effectLst>
        </p:spPr>
      </p:pic>
      <p:sp>
        <p:nvSpPr>
          <p:cNvPr id="5" name="Content Placeholder 11"/>
          <p:cNvSpPr txBox="1">
            <a:spLocks/>
          </p:cNvSpPr>
          <p:nvPr/>
        </p:nvSpPr>
        <p:spPr>
          <a:xfrm>
            <a:off x="4221238" y="4184952"/>
            <a:ext cx="3285066" cy="1584477"/>
          </a:xfrm>
          <a:prstGeom prst="rect">
            <a:avLst/>
          </a:prstGeom>
          <a:noFill/>
          <a:effectLst>
            <a:softEdge rad="139700"/>
          </a:effectLst>
        </p:spPr>
        <p:txBody>
          <a:bodyPr vert="horz" lIns="91440" tIns="45720" rIns="91440" bIns="45720" rtlCol="0" anchor="ctr">
            <a:normAutofit/>
          </a:bodyPr>
          <a:lstStyle/>
          <a:p>
            <a:pPr lvl="0" algn="ctr"/>
            <a:r>
              <a:rPr lang="en-US" sz="4000" b="1" dirty="0" err="1" smtClean="0">
                <a:solidFill>
                  <a:schemeClr val="bg1"/>
                </a:solidFill>
                <a:effectLst>
                  <a:outerShdw blurRad="50800" dist="38100" dir="2700000">
                    <a:srgbClr val="000000">
                      <a:alpha val="43000"/>
                    </a:srgbClr>
                  </a:outerShdw>
                </a:effectLst>
                <a:latin typeface="Cambria"/>
                <a:cs typeface="Cambria"/>
              </a:rPr>
              <a:t>Rameses</a:t>
            </a:r>
            <a:r>
              <a:rPr lang="en-US" sz="4000" b="1" dirty="0" smtClean="0">
                <a:solidFill>
                  <a:schemeClr val="bg1"/>
                </a:solidFill>
                <a:effectLst>
                  <a:outerShdw blurRad="50800" dist="38100" dir="2700000">
                    <a:srgbClr val="000000">
                      <a:alpha val="43000"/>
                    </a:srgbClr>
                  </a:outerShdw>
                </a:effectLst>
                <a:latin typeface="Cambria"/>
                <a:cs typeface="Cambria"/>
              </a:rPr>
              <a:t> II</a:t>
            </a:r>
          </a:p>
          <a:p>
            <a:pPr lvl="0" algn="ctr"/>
            <a:r>
              <a:rPr lang="en-US" sz="3000" b="1" dirty="0" smtClean="0">
                <a:solidFill>
                  <a:schemeClr val="bg1"/>
                </a:solidFill>
                <a:effectLst>
                  <a:outerShdw blurRad="50800" dist="38100" dir="2700000">
                    <a:srgbClr val="000000">
                      <a:alpha val="43000"/>
                    </a:srgbClr>
                  </a:outerShdw>
                </a:effectLst>
                <a:latin typeface="Cambria"/>
                <a:cs typeface="Cambria"/>
              </a:rPr>
              <a:t>(1279–1213 BC.)</a:t>
            </a:r>
            <a:endParaRPr kumimoji="0" lang="en-US" sz="3000" b="1" i="0"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2"/>
      <p:bldP spid="5"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TBEcnSa.jpg"/>
          <p:cNvPicPr>
            <a:picLocks noChangeAspect="1"/>
          </p:cNvPicPr>
          <p:nvPr/>
        </p:nvPicPr>
        <p:blipFill>
          <a:blip r:embed="rId2"/>
          <a:srcRect b="7319"/>
          <a:stretch>
            <a:fillRect/>
          </a:stretch>
        </p:blipFill>
        <p:spPr>
          <a:xfrm>
            <a:off x="-1" y="1544062"/>
            <a:ext cx="9144000" cy="4767037"/>
          </a:xfrm>
          <a:prstGeom prst="rect">
            <a:avLst/>
          </a:prstGeom>
          <a:effectLst>
            <a:innerShdw blurRad="63500" dist="50800" dir="16440000">
              <a:srgbClr val="000000">
                <a:alpha val="50000"/>
              </a:srgbClr>
            </a:innerShdw>
          </a:effectLst>
        </p:spPr>
      </p:pic>
      <p:cxnSp>
        <p:nvCxnSpPr>
          <p:cNvPr id="28" name="Straight Connector 27"/>
          <p:cNvCxnSpPr>
            <a:endCxn id="26" idx="0"/>
          </p:cNvCxnSpPr>
          <p:nvPr/>
        </p:nvCxnSpPr>
        <p:spPr>
          <a:xfrm rot="5400000">
            <a:off x="4125270" y="3168952"/>
            <a:ext cx="821682" cy="794"/>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Background-Images-Ancient1.jpg"/>
          <p:cNvPicPr>
            <a:picLocks noChangeAspect="1"/>
          </p:cNvPicPr>
          <p:nvPr/>
        </p:nvPicPr>
        <p:blipFill>
          <a:blip r:embed="rId3">
            <a:lum bright="-29000" contrast="-20000"/>
          </a:blip>
          <a:srcRect b="26155"/>
          <a:stretch>
            <a:fillRect/>
          </a:stretch>
        </p:blipFill>
        <p:spPr>
          <a:xfrm>
            <a:off x="-1" y="-1"/>
            <a:ext cx="9144001" cy="1544063"/>
          </a:xfrm>
          <a:prstGeom prst="rect">
            <a:avLst/>
          </a:prstGeom>
        </p:spPr>
      </p:pic>
      <p:sp>
        <p:nvSpPr>
          <p:cNvPr id="2" name="Title 1"/>
          <p:cNvSpPr>
            <a:spLocks noGrp="1"/>
          </p:cNvSpPr>
          <p:nvPr>
            <p:ph type="title"/>
          </p:nvPr>
        </p:nvSpPr>
        <p:spPr>
          <a:xfrm>
            <a:off x="457200" y="274638"/>
            <a:ext cx="8229600" cy="821148"/>
          </a:xfrm>
        </p:spPr>
        <p:txBody>
          <a:bodyPr>
            <a:noAutofit/>
          </a:bodyPr>
          <a:lstStyle/>
          <a:p>
            <a:r>
              <a:rPr lang="en-US" sz="7000" spc="-100" dirty="0" smtClean="0"/>
              <a:t>Timeline of History</a:t>
            </a:r>
            <a:endParaRPr lang="en-US" sz="7000" spc="-100" dirty="0"/>
          </a:p>
        </p:txBody>
      </p:sp>
      <p:pic>
        <p:nvPicPr>
          <p:cNvPr id="13" name="Picture 12" descr="papyrus (3)590.jpg"/>
          <p:cNvPicPr>
            <a:picLocks noChangeAspect="1"/>
          </p:cNvPicPr>
          <p:nvPr/>
        </p:nvPicPr>
        <p:blipFill>
          <a:blip r:embed="rId4">
            <a:lum bright="-30000" contrast="-20000"/>
          </a:blip>
          <a:srcRect t="89098" b="2527"/>
          <a:stretch>
            <a:fillRect/>
          </a:stretch>
        </p:blipFill>
        <p:spPr>
          <a:xfrm>
            <a:off x="-2" y="6311099"/>
            <a:ext cx="9144001" cy="546901"/>
          </a:xfrm>
          <a:prstGeom prst="rect">
            <a:avLst/>
          </a:prstGeom>
          <a:effectLst>
            <a:innerShdw blurRad="63500" dist="88900" dir="17100000">
              <a:srgbClr val="000000">
                <a:alpha val="50000"/>
              </a:srgbClr>
            </a:innerShdw>
          </a:effectLst>
        </p:spPr>
      </p:pic>
      <p:sp>
        <p:nvSpPr>
          <p:cNvPr id="14" name="Rectangle 13"/>
          <p:cNvSpPr/>
          <p:nvPr/>
        </p:nvSpPr>
        <p:spPr>
          <a:xfrm>
            <a:off x="0" y="2999618"/>
            <a:ext cx="9144000" cy="362857"/>
          </a:xfrm>
          <a:prstGeom prst="rect">
            <a:avLst/>
          </a:prstGeom>
          <a:gradFill>
            <a:gsLst>
              <a:gs pos="0">
                <a:srgbClr val="191919"/>
              </a:gs>
              <a:gs pos="82000">
                <a:srgbClr val="804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22342" y="2974779"/>
            <a:ext cx="921657" cy="387696"/>
          </a:xfrm>
        </p:spPr>
        <p:txBody>
          <a:bodyPr>
            <a:noAutofit/>
          </a:bodyPr>
          <a:lstStyle/>
          <a:p>
            <a:pPr algn="ctr">
              <a:buNone/>
            </a:pPr>
            <a:r>
              <a:rPr lang="en-US" sz="1800" b="0" dirty="0" smtClean="0">
                <a:effectLst/>
                <a:latin typeface="Calibri"/>
                <a:cs typeface="Calibri"/>
              </a:rPr>
              <a:t>800</a:t>
            </a:r>
            <a:endParaRPr lang="en-US" sz="1800" b="0" dirty="0">
              <a:effectLst/>
              <a:latin typeface="Calibri"/>
              <a:cs typeface="Calibri"/>
            </a:endParaRPr>
          </a:p>
        </p:txBody>
      </p:sp>
      <p:sp>
        <p:nvSpPr>
          <p:cNvPr id="15" name="Content Placeholder 2"/>
          <p:cNvSpPr txBox="1">
            <a:spLocks/>
          </p:cNvSpPr>
          <p:nvPr/>
        </p:nvSpPr>
        <p:spPr>
          <a:xfrm>
            <a:off x="7300685"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900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6" name="Content Placeholder 2"/>
          <p:cNvSpPr txBox="1">
            <a:spLocks/>
          </p:cNvSpPr>
          <p:nvPr/>
        </p:nvSpPr>
        <p:spPr>
          <a:xfrm>
            <a:off x="6379028" y="2974779"/>
            <a:ext cx="921657" cy="38769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1000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7" name="Content Placeholder 2"/>
          <p:cNvSpPr txBox="1">
            <a:spLocks/>
          </p:cNvSpPr>
          <p:nvPr/>
        </p:nvSpPr>
        <p:spPr>
          <a:xfrm>
            <a:off x="5457371"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1100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8" name="Content Placeholder 2"/>
          <p:cNvSpPr txBox="1">
            <a:spLocks/>
          </p:cNvSpPr>
          <p:nvPr/>
        </p:nvSpPr>
        <p:spPr>
          <a:xfrm>
            <a:off x="4535714"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1200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9" name="Content Placeholder 2"/>
          <p:cNvSpPr txBox="1">
            <a:spLocks/>
          </p:cNvSpPr>
          <p:nvPr/>
        </p:nvSpPr>
        <p:spPr>
          <a:xfrm>
            <a:off x="3614057"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1300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0" name="Content Placeholder 2"/>
          <p:cNvSpPr txBox="1">
            <a:spLocks/>
          </p:cNvSpPr>
          <p:nvPr/>
        </p:nvSpPr>
        <p:spPr>
          <a:xfrm>
            <a:off x="2692400"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1400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1" name="Content Placeholder 2"/>
          <p:cNvSpPr txBox="1">
            <a:spLocks/>
          </p:cNvSpPr>
          <p:nvPr/>
        </p:nvSpPr>
        <p:spPr>
          <a:xfrm>
            <a:off x="1770743" y="2974780"/>
            <a:ext cx="921657" cy="437373"/>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1500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2" name="Content Placeholder 2"/>
          <p:cNvSpPr txBox="1">
            <a:spLocks/>
          </p:cNvSpPr>
          <p:nvPr/>
        </p:nvSpPr>
        <p:spPr>
          <a:xfrm>
            <a:off x="849086" y="2974780"/>
            <a:ext cx="921657" cy="41253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1600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3" name="Content Placeholder 2"/>
          <p:cNvSpPr txBox="1">
            <a:spLocks/>
          </p:cNvSpPr>
          <p:nvPr/>
        </p:nvSpPr>
        <p:spPr>
          <a:xfrm>
            <a:off x="-72571"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1700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5" name="Content Placeholder 2"/>
          <p:cNvSpPr txBox="1">
            <a:spLocks/>
          </p:cNvSpPr>
          <p:nvPr/>
        </p:nvSpPr>
        <p:spPr>
          <a:xfrm>
            <a:off x="3780064" y="2320340"/>
            <a:ext cx="1511299"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Exodus</a:t>
            </a:r>
            <a:endParaRPr kumimoji="0" lang="en-US" sz="2200" b="1" i="0" u="none" strike="noStrike" kern="1200" cap="none" spc="0" normalizeH="0" baseline="0" noProof="0" dirty="0">
              <a:ln>
                <a:noFill/>
              </a:ln>
              <a:effectLst/>
              <a:uLnTx/>
              <a:uFillTx/>
              <a:latin typeface="Calibri"/>
              <a:ea typeface="+mn-ea"/>
              <a:cs typeface="Calibri"/>
            </a:endParaRPr>
          </a:p>
        </p:txBody>
      </p:sp>
      <p:sp>
        <p:nvSpPr>
          <p:cNvPr id="26" name="Content Placeholder 2"/>
          <p:cNvSpPr txBox="1">
            <a:spLocks/>
          </p:cNvSpPr>
          <p:nvPr/>
        </p:nvSpPr>
        <p:spPr>
          <a:xfrm>
            <a:off x="3780064" y="3580190"/>
            <a:ext cx="1511299" cy="48802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err="1" smtClean="0">
                <a:ln>
                  <a:noFill/>
                </a:ln>
                <a:effectLst/>
                <a:uLnTx/>
                <a:uFillTx/>
                <a:latin typeface="Calibri"/>
                <a:ea typeface="+mn-ea"/>
                <a:cs typeface="Calibri"/>
              </a:rPr>
              <a:t>Rameses</a:t>
            </a:r>
            <a:r>
              <a:rPr kumimoji="0" lang="en-US" sz="2200" b="1" i="0" u="none" strike="noStrike" kern="1200" cap="none" spc="0" normalizeH="0" baseline="0" noProof="0" dirty="0" smtClean="0">
                <a:ln>
                  <a:noFill/>
                </a:ln>
                <a:effectLst/>
                <a:uLnTx/>
                <a:uFillTx/>
                <a:latin typeface="Calibri"/>
                <a:ea typeface="+mn-ea"/>
                <a:cs typeface="Calibri"/>
              </a:rPr>
              <a:t> II</a:t>
            </a:r>
            <a:endParaRPr kumimoji="0" lang="en-US" sz="2200" b="1" i="0" u="none" strike="noStrike" kern="1200" cap="none" spc="0" normalizeH="0" baseline="0" noProof="0" dirty="0">
              <a:ln>
                <a:noFill/>
              </a:ln>
              <a:effectLst/>
              <a:uLnTx/>
              <a:uFillTx/>
              <a:latin typeface="Calibri"/>
              <a:ea typeface="+mn-ea"/>
              <a:cs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20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100667" y="250370"/>
            <a:ext cx="5358190" cy="874487"/>
          </a:xfrm>
        </p:spPr>
        <p:txBody>
          <a:bodyPr>
            <a:normAutofit fontScale="90000"/>
          </a:bodyPr>
          <a:lstStyle/>
          <a:p>
            <a:r>
              <a:rPr lang="en-US" dirty="0" smtClean="0"/>
              <a:t>Stele of </a:t>
            </a:r>
            <a:r>
              <a:rPr lang="en-US" dirty="0" err="1" smtClean="0"/>
              <a:t>Merneptah</a:t>
            </a:r>
            <a:r>
              <a:rPr lang="en-US" dirty="0" smtClean="0"/>
              <a:t> II</a:t>
            </a:r>
            <a:endParaRPr lang="en-US" dirty="0"/>
          </a:p>
        </p:txBody>
      </p:sp>
      <p:sp>
        <p:nvSpPr>
          <p:cNvPr id="5" name="Content Placeholder 11"/>
          <p:cNvSpPr txBox="1">
            <a:spLocks/>
          </p:cNvSpPr>
          <p:nvPr/>
        </p:nvSpPr>
        <p:spPr>
          <a:xfrm>
            <a:off x="4684120" y="3628571"/>
            <a:ext cx="3586982" cy="1197429"/>
          </a:xfrm>
          <a:prstGeom prst="rect">
            <a:avLst/>
          </a:prstGeom>
          <a:solidFill>
            <a:schemeClr val="tx1">
              <a:alpha val="12000"/>
            </a:schemeClr>
          </a:solidFill>
          <a:effectLst>
            <a:softEdge rad="2286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“Seed of Israel”</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rcRect l="7364" r="7882" b="4810"/>
          <a:stretch>
            <a:fillRect/>
          </a:stretch>
        </p:blipFill>
        <p:spPr>
          <a:xfrm>
            <a:off x="1644953" y="1350651"/>
            <a:ext cx="2431142" cy="4105983"/>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a:off x="4439519" y="2140516"/>
            <a:ext cx="4293587" cy="1173579"/>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097138" y="5456634"/>
            <a:ext cx="3586982" cy="1197429"/>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2400" b="1" dirty="0" err="1" smtClean="0">
                <a:solidFill>
                  <a:schemeClr val="bg1"/>
                </a:solidFill>
                <a:effectLst>
                  <a:outerShdw blurRad="50800" dist="38100" dir="2700000">
                    <a:srgbClr val="000000">
                      <a:alpha val="43000"/>
                    </a:srgbClr>
                  </a:outerShdw>
                </a:effectLst>
                <a:latin typeface="Cambria"/>
                <a:cs typeface="Cambria"/>
              </a:rPr>
              <a:t>Merneptah</a:t>
            </a:r>
            <a:r>
              <a:rPr lang="en-US" sz="2400" b="1" dirty="0" smtClean="0">
                <a:solidFill>
                  <a:schemeClr val="bg1"/>
                </a:solidFill>
                <a:effectLst>
                  <a:outerShdw blurRad="50800" dist="38100" dir="2700000">
                    <a:srgbClr val="000000">
                      <a:alpha val="43000"/>
                    </a:srgbClr>
                  </a:outerShdw>
                </a:effectLst>
                <a:latin typeface="Cambria"/>
                <a:cs typeface="Cambria"/>
              </a:rPr>
              <a:t> II </a:t>
            </a:r>
          </a:p>
          <a:p>
            <a:pPr lvl="0" algn="ctr"/>
            <a:r>
              <a:rPr lang="en-US" sz="2400" b="1" dirty="0" smtClean="0">
                <a:solidFill>
                  <a:schemeClr val="bg1"/>
                </a:solidFill>
                <a:effectLst>
                  <a:outerShdw blurRad="50800" dist="38100" dir="2700000">
                    <a:srgbClr val="000000">
                      <a:alpha val="43000"/>
                    </a:srgbClr>
                  </a:outerShdw>
                </a:effectLst>
                <a:latin typeface="Cambria"/>
                <a:cs typeface="Cambria"/>
              </a:rPr>
              <a:t>(1213-1204 BC)</a:t>
            </a:r>
            <a:endParaRPr kumimoji="0" lang="en-US" sz="24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egyptian-historical-powerpoint-backgrounds.jpg"/>
          <p:cNvPicPr>
            <a:picLocks noGrp="1" noChangeAspect="1"/>
          </p:cNvPicPr>
          <p:nvPr>
            <p:ph idx="1"/>
          </p:nvPr>
        </p:nvPicPr>
        <p:blipFill>
          <a:blip r:embed="rId2"/>
          <a:srcRect l="919" r="2311" b="4247"/>
          <a:stretch>
            <a:fillRect/>
          </a:stretch>
        </p:blipFill>
        <p:spPr>
          <a:xfrm>
            <a:off x="0" y="-1"/>
            <a:ext cx="9153052" cy="6858001"/>
          </a:xfrm>
        </p:spPr>
      </p:pic>
      <p:sp>
        <p:nvSpPr>
          <p:cNvPr id="2" name="Title 1"/>
          <p:cNvSpPr>
            <a:spLocks noGrp="1"/>
          </p:cNvSpPr>
          <p:nvPr>
            <p:ph type="title"/>
          </p:nvPr>
        </p:nvSpPr>
        <p:spPr>
          <a:xfrm>
            <a:off x="1100667" y="250370"/>
            <a:ext cx="5358190" cy="874487"/>
          </a:xfrm>
        </p:spPr>
        <p:txBody>
          <a:bodyPr>
            <a:normAutofit/>
          </a:bodyPr>
          <a:lstStyle/>
          <a:p>
            <a:r>
              <a:rPr lang="en-US" dirty="0" smtClean="0"/>
              <a:t>Berlin Pedestal</a:t>
            </a:r>
            <a:endParaRPr lang="en-US" dirty="0"/>
          </a:p>
        </p:txBody>
      </p:sp>
      <p:sp>
        <p:nvSpPr>
          <p:cNvPr id="5" name="Content Placeholder 11"/>
          <p:cNvSpPr txBox="1">
            <a:spLocks/>
          </p:cNvSpPr>
          <p:nvPr/>
        </p:nvSpPr>
        <p:spPr>
          <a:xfrm>
            <a:off x="5019524" y="4826000"/>
            <a:ext cx="2443238" cy="1197429"/>
          </a:xfrm>
          <a:prstGeom prst="rect">
            <a:avLst/>
          </a:prstGeom>
          <a:solidFill>
            <a:schemeClr val="tx1">
              <a:alpha val="12000"/>
            </a:schemeClr>
          </a:solidFill>
          <a:effectLst>
            <a:softEdge rad="2286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“Israel”</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pic>
        <p:nvPicPr>
          <p:cNvPr id="6" name="Picture 5" descr="DavidWolpe.jpg"/>
          <p:cNvPicPr>
            <a:picLocks noChangeAspect="1"/>
          </p:cNvPicPr>
          <p:nvPr/>
        </p:nvPicPr>
        <p:blipFill>
          <a:blip r:embed="rId3"/>
          <a:stretch>
            <a:fillRect/>
          </a:stretch>
        </p:blipFill>
        <p:spPr>
          <a:xfrm>
            <a:off x="1368796" y="1584477"/>
            <a:ext cx="3315324" cy="3616716"/>
          </a:xfrm>
          <a:prstGeom prst="rect">
            <a:avLst/>
          </a:prstGeom>
          <a:ln w="19050">
            <a:solidFill>
              <a:schemeClr val="bg1"/>
            </a:solidFill>
          </a:ln>
          <a:effectLst>
            <a:outerShdw blurRad="50800" dist="139700" dir="2700000" algn="tl" rotWithShape="0">
              <a:srgbClr val="000000">
                <a:alpha val="43000"/>
              </a:srgbClr>
            </a:outerShdw>
          </a:effectLst>
        </p:spPr>
      </p:pic>
      <p:pic>
        <p:nvPicPr>
          <p:cNvPr id="11" name="Picture 10" descr="DavidWolpe.jpg"/>
          <p:cNvPicPr>
            <a:picLocks noChangeAspect="1"/>
          </p:cNvPicPr>
          <p:nvPr/>
        </p:nvPicPr>
        <p:blipFill>
          <a:blip r:embed="rId4"/>
          <a:stretch>
            <a:fillRect/>
          </a:stretch>
        </p:blipFill>
        <p:spPr>
          <a:xfrm>
            <a:off x="5507358" y="2344234"/>
            <a:ext cx="1370807" cy="2481766"/>
          </a:xfrm>
          <a:prstGeom prst="rect">
            <a:avLst/>
          </a:prstGeom>
          <a:ln w="19050">
            <a:solidFill>
              <a:schemeClr val="bg1"/>
            </a:solidFill>
          </a:ln>
          <a:effectLst>
            <a:outerShdw blurRad="50800" dist="139700" dir="2700000" algn="tl" rotWithShape="0">
              <a:srgbClr val="000000">
                <a:alpha val="43000"/>
              </a:srgbClr>
            </a:outerShdw>
          </a:effectLst>
        </p:spPr>
      </p:pic>
      <p:sp>
        <p:nvSpPr>
          <p:cNvPr id="7" name="Content Placeholder 11"/>
          <p:cNvSpPr txBox="1">
            <a:spLocks/>
          </p:cNvSpPr>
          <p:nvPr/>
        </p:nvSpPr>
        <p:spPr>
          <a:xfrm>
            <a:off x="1097138" y="5456634"/>
            <a:ext cx="3586982" cy="1197429"/>
          </a:xfrm>
          <a:prstGeom prst="rect">
            <a:avLst/>
          </a:prstGeom>
          <a:solidFill>
            <a:schemeClr val="tx1">
              <a:alpha val="10000"/>
            </a:schemeClr>
          </a:solidFill>
          <a:effectLst>
            <a:softEdge rad="88900"/>
          </a:effectLst>
        </p:spPr>
        <p:txBody>
          <a:bodyPr vert="horz" lIns="91440" tIns="45720" rIns="91440" bIns="45720" rtlCol="0" anchor="ctr">
            <a:normAutofit/>
          </a:bodyPr>
          <a:lstStyle/>
          <a:p>
            <a:pPr lvl="0" algn="ctr"/>
            <a:r>
              <a:rPr lang="en-US" sz="3500" b="1" dirty="0" smtClean="0">
                <a:solidFill>
                  <a:schemeClr val="bg1"/>
                </a:solidFill>
                <a:effectLst>
                  <a:outerShdw blurRad="50800" dist="38100" dir="2700000">
                    <a:srgbClr val="000000">
                      <a:alpha val="43000"/>
                    </a:srgbClr>
                  </a:outerShdw>
                </a:effectLst>
                <a:latin typeface="Cambria"/>
                <a:cs typeface="Cambria"/>
              </a:rPr>
              <a:t>1350 BC</a:t>
            </a:r>
            <a:endParaRPr kumimoji="0" lang="en-US" sz="3500" b="1" u="none" strike="noStrike" kern="1200" cap="none" spc="0" normalizeH="0" baseline="0" noProof="0" dirty="0">
              <a:ln>
                <a:noFill/>
              </a:ln>
              <a:solidFill>
                <a:schemeClr val="bg1"/>
              </a:solidFill>
              <a:effectLst>
                <a:outerShdw blurRad="50800" dist="38100" dir="2700000">
                  <a:srgbClr val="000000">
                    <a:alpha val="43000"/>
                  </a:srgbClr>
                </a:outerShdw>
              </a:effectLst>
              <a:uLnTx/>
              <a:uFillTx/>
              <a:latin typeface="Cambria"/>
              <a:ea typeface="+mn-ea"/>
              <a:cs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TBEcnSa.jpg"/>
          <p:cNvPicPr>
            <a:picLocks noChangeAspect="1"/>
          </p:cNvPicPr>
          <p:nvPr/>
        </p:nvPicPr>
        <p:blipFill>
          <a:blip r:embed="rId2"/>
          <a:srcRect b="7319"/>
          <a:stretch>
            <a:fillRect/>
          </a:stretch>
        </p:blipFill>
        <p:spPr>
          <a:xfrm>
            <a:off x="-1" y="1544062"/>
            <a:ext cx="9144000" cy="4767037"/>
          </a:xfrm>
          <a:prstGeom prst="rect">
            <a:avLst/>
          </a:prstGeom>
          <a:effectLst>
            <a:innerShdw blurRad="63500" dist="50800" dir="16440000">
              <a:srgbClr val="000000">
                <a:alpha val="50000"/>
              </a:srgbClr>
            </a:innerShdw>
          </a:effectLst>
        </p:spPr>
      </p:pic>
      <p:cxnSp>
        <p:nvCxnSpPr>
          <p:cNvPr id="24" name="Straight Connector 23"/>
          <p:cNvCxnSpPr/>
          <p:nvPr/>
        </p:nvCxnSpPr>
        <p:spPr>
          <a:xfrm rot="16200000" flipH="1">
            <a:off x="3402389" y="2969379"/>
            <a:ext cx="423336" cy="1"/>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26" idx="0"/>
          </p:cNvCxnSpPr>
          <p:nvPr/>
        </p:nvCxnSpPr>
        <p:spPr>
          <a:xfrm rot="16200000" flipH="1">
            <a:off x="4335746" y="3380222"/>
            <a:ext cx="399142" cy="794"/>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Background-Images-Ancient1.jpg"/>
          <p:cNvPicPr>
            <a:picLocks noChangeAspect="1"/>
          </p:cNvPicPr>
          <p:nvPr/>
        </p:nvPicPr>
        <p:blipFill>
          <a:blip r:embed="rId3">
            <a:lum bright="-29000" contrast="-20000"/>
          </a:blip>
          <a:srcRect b="26155"/>
          <a:stretch>
            <a:fillRect/>
          </a:stretch>
        </p:blipFill>
        <p:spPr>
          <a:xfrm>
            <a:off x="-1" y="-1"/>
            <a:ext cx="9144001" cy="1544063"/>
          </a:xfrm>
          <a:prstGeom prst="rect">
            <a:avLst/>
          </a:prstGeom>
        </p:spPr>
      </p:pic>
      <p:sp>
        <p:nvSpPr>
          <p:cNvPr id="2" name="Title 1"/>
          <p:cNvSpPr>
            <a:spLocks noGrp="1"/>
          </p:cNvSpPr>
          <p:nvPr>
            <p:ph type="title"/>
          </p:nvPr>
        </p:nvSpPr>
        <p:spPr>
          <a:xfrm>
            <a:off x="457200" y="274638"/>
            <a:ext cx="8229600" cy="821148"/>
          </a:xfrm>
        </p:spPr>
        <p:txBody>
          <a:bodyPr>
            <a:noAutofit/>
          </a:bodyPr>
          <a:lstStyle/>
          <a:p>
            <a:r>
              <a:rPr lang="en-US" sz="7000" spc="-100" dirty="0" smtClean="0"/>
              <a:t>Timeline of History</a:t>
            </a:r>
            <a:endParaRPr lang="en-US" sz="7000" spc="-100" dirty="0"/>
          </a:p>
        </p:txBody>
      </p:sp>
      <p:pic>
        <p:nvPicPr>
          <p:cNvPr id="13" name="Picture 12" descr="papyrus (3)590.jpg"/>
          <p:cNvPicPr>
            <a:picLocks noChangeAspect="1"/>
          </p:cNvPicPr>
          <p:nvPr/>
        </p:nvPicPr>
        <p:blipFill>
          <a:blip r:embed="rId4">
            <a:lum bright="-30000" contrast="-20000"/>
          </a:blip>
          <a:srcRect t="89098" b="2527"/>
          <a:stretch>
            <a:fillRect/>
          </a:stretch>
        </p:blipFill>
        <p:spPr>
          <a:xfrm>
            <a:off x="-2" y="6311099"/>
            <a:ext cx="9144001" cy="546901"/>
          </a:xfrm>
          <a:prstGeom prst="rect">
            <a:avLst/>
          </a:prstGeom>
          <a:effectLst>
            <a:innerShdw blurRad="63500" dist="88900" dir="17100000">
              <a:srgbClr val="000000">
                <a:alpha val="50000"/>
              </a:srgbClr>
            </a:innerShdw>
          </a:effectLst>
        </p:spPr>
      </p:pic>
      <p:sp>
        <p:nvSpPr>
          <p:cNvPr id="14" name="Rectangle 13"/>
          <p:cNvSpPr/>
          <p:nvPr/>
        </p:nvSpPr>
        <p:spPr>
          <a:xfrm>
            <a:off x="0" y="2999618"/>
            <a:ext cx="9144000" cy="362857"/>
          </a:xfrm>
          <a:prstGeom prst="rect">
            <a:avLst/>
          </a:prstGeom>
          <a:gradFill>
            <a:gsLst>
              <a:gs pos="0">
                <a:srgbClr val="191919"/>
              </a:gs>
              <a:gs pos="82000">
                <a:srgbClr val="804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22342" y="2974779"/>
            <a:ext cx="921657" cy="387696"/>
          </a:xfrm>
        </p:spPr>
        <p:txBody>
          <a:bodyPr>
            <a:noAutofit/>
          </a:bodyPr>
          <a:lstStyle/>
          <a:p>
            <a:pPr algn="ctr">
              <a:buNone/>
            </a:pPr>
            <a:r>
              <a:rPr lang="en-US" sz="1800" b="0" dirty="0" smtClean="0">
                <a:effectLst/>
                <a:latin typeface="Calibri"/>
                <a:cs typeface="Calibri"/>
              </a:rPr>
              <a:t>800</a:t>
            </a:r>
            <a:endParaRPr lang="en-US" sz="1800" b="0" dirty="0">
              <a:effectLst/>
              <a:latin typeface="Calibri"/>
              <a:cs typeface="Calibri"/>
            </a:endParaRPr>
          </a:p>
        </p:txBody>
      </p:sp>
      <p:sp>
        <p:nvSpPr>
          <p:cNvPr id="15" name="Content Placeholder 2"/>
          <p:cNvSpPr txBox="1">
            <a:spLocks/>
          </p:cNvSpPr>
          <p:nvPr/>
        </p:nvSpPr>
        <p:spPr>
          <a:xfrm>
            <a:off x="7300685"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900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6" name="Content Placeholder 2"/>
          <p:cNvSpPr txBox="1">
            <a:spLocks/>
          </p:cNvSpPr>
          <p:nvPr/>
        </p:nvSpPr>
        <p:spPr>
          <a:xfrm>
            <a:off x="6379028" y="2974779"/>
            <a:ext cx="921657" cy="38769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1000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7" name="Content Placeholder 2"/>
          <p:cNvSpPr txBox="1">
            <a:spLocks/>
          </p:cNvSpPr>
          <p:nvPr/>
        </p:nvSpPr>
        <p:spPr>
          <a:xfrm>
            <a:off x="5457371"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1100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8" name="Content Placeholder 2"/>
          <p:cNvSpPr txBox="1">
            <a:spLocks/>
          </p:cNvSpPr>
          <p:nvPr/>
        </p:nvSpPr>
        <p:spPr>
          <a:xfrm>
            <a:off x="4535714"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1200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19" name="Content Placeholder 2"/>
          <p:cNvSpPr txBox="1">
            <a:spLocks/>
          </p:cNvSpPr>
          <p:nvPr/>
        </p:nvSpPr>
        <p:spPr>
          <a:xfrm>
            <a:off x="3614057"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1300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0" name="Content Placeholder 2"/>
          <p:cNvSpPr txBox="1">
            <a:spLocks/>
          </p:cNvSpPr>
          <p:nvPr/>
        </p:nvSpPr>
        <p:spPr>
          <a:xfrm>
            <a:off x="2692400" y="2974779"/>
            <a:ext cx="921657" cy="41253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1400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1" name="Content Placeholder 2"/>
          <p:cNvSpPr txBox="1">
            <a:spLocks/>
          </p:cNvSpPr>
          <p:nvPr/>
        </p:nvSpPr>
        <p:spPr>
          <a:xfrm>
            <a:off x="1770743" y="2974780"/>
            <a:ext cx="921657" cy="437373"/>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1500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2" name="Content Placeholder 2"/>
          <p:cNvSpPr txBox="1">
            <a:spLocks/>
          </p:cNvSpPr>
          <p:nvPr/>
        </p:nvSpPr>
        <p:spPr>
          <a:xfrm>
            <a:off x="849086" y="2974780"/>
            <a:ext cx="921657" cy="41253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1600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3" name="Content Placeholder 2"/>
          <p:cNvSpPr txBox="1">
            <a:spLocks/>
          </p:cNvSpPr>
          <p:nvPr/>
        </p:nvSpPr>
        <p:spPr>
          <a:xfrm>
            <a:off x="-72571" y="2974780"/>
            <a:ext cx="921657" cy="437374"/>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bg1"/>
                </a:solidFill>
                <a:effectLst/>
                <a:uLnTx/>
                <a:uFillTx/>
                <a:latin typeface="Calibri"/>
                <a:ea typeface="+mn-ea"/>
                <a:cs typeface="Calibri"/>
              </a:rPr>
              <a:t>1700</a:t>
            </a:r>
            <a:endParaRPr kumimoji="0" lang="en-US" sz="18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5" name="Content Placeholder 2"/>
          <p:cNvSpPr txBox="1">
            <a:spLocks/>
          </p:cNvSpPr>
          <p:nvPr/>
        </p:nvSpPr>
        <p:spPr>
          <a:xfrm>
            <a:off x="2858408" y="2152952"/>
            <a:ext cx="1511299" cy="604762"/>
          </a:xfrm>
          <a:prstGeom prst="rect">
            <a:avLst/>
          </a:prstGeom>
        </p:spPr>
        <p:txBody>
          <a:bodyPr vert="horz" lIns="91440" tIns="45720" rIns="91440" bIns="45720" rtlCol="0">
            <a:noAutofit/>
          </a:bodyPr>
          <a:lstStyle/>
          <a:p>
            <a:pPr marR="0" lvl="0" algn="ctr" defTabSz="457200" rtl="0" eaLnBrk="1" fontAlgn="auto" latinLnBrk="0" hangingPunct="1">
              <a:lnSpc>
                <a:spcPct val="7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effectLst/>
                <a:uLnTx/>
                <a:uFillTx/>
                <a:latin typeface="Calibri"/>
                <a:ea typeface="+mn-ea"/>
                <a:cs typeface="Calibri"/>
              </a:rPr>
              <a:t>Berlin Pedestal</a:t>
            </a:r>
            <a:endParaRPr kumimoji="0" lang="en-US" sz="2200" b="1" i="0" u="none" strike="noStrike" kern="1200" cap="none" spc="0" normalizeH="0" baseline="0" noProof="0" dirty="0">
              <a:ln>
                <a:noFill/>
              </a:ln>
              <a:effectLst/>
              <a:uLnTx/>
              <a:uFillTx/>
              <a:latin typeface="Calibri"/>
              <a:ea typeface="+mn-ea"/>
              <a:cs typeface="Calibri"/>
            </a:endParaRPr>
          </a:p>
        </p:txBody>
      </p:sp>
      <p:sp>
        <p:nvSpPr>
          <p:cNvPr id="26" name="Content Placeholder 2"/>
          <p:cNvSpPr txBox="1">
            <a:spLocks/>
          </p:cNvSpPr>
          <p:nvPr/>
        </p:nvSpPr>
        <p:spPr>
          <a:xfrm>
            <a:off x="3780064" y="3580190"/>
            <a:ext cx="1511299" cy="488025"/>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err="1" smtClean="0">
                <a:ln>
                  <a:noFill/>
                </a:ln>
                <a:effectLst/>
                <a:uLnTx/>
                <a:uFillTx/>
                <a:latin typeface="Calibri"/>
                <a:ea typeface="+mn-ea"/>
                <a:cs typeface="Calibri"/>
              </a:rPr>
              <a:t>Rameses</a:t>
            </a:r>
            <a:r>
              <a:rPr kumimoji="0" lang="en-US" sz="2200" b="1" i="0" u="none" strike="noStrike" kern="1200" cap="none" spc="0" normalizeH="0" baseline="0" noProof="0" dirty="0" smtClean="0">
                <a:ln>
                  <a:noFill/>
                </a:ln>
                <a:effectLst/>
                <a:uLnTx/>
                <a:uFillTx/>
                <a:latin typeface="Calibri"/>
                <a:ea typeface="+mn-ea"/>
                <a:cs typeface="Calibri"/>
              </a:rPr>
              <a:t> II</a:t>
            </a:r>
            <a:endParaRPr kumimoji="0" lang="en-US" sz="2200" b="1" i="0" u="none" strike="noStrike" kern="1200" cap="none" spc="0" normalizeH="0" baseline="0" noProof="0" dirty="0">
              <a:ln>
                <a:noFill/>
              </a:ln>
              <a:effectLst/>
              <a:uLnTx/>
              <a:uFillTx/>
              <a:latin typeface="Calibri"/>
              <a:ea typeface="+mn-ea"/>
              <a:cs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392</TotalTime>
  <Words>1272</Words>
  <Application>Microsoft Macintosh PowerPoint</Application>
  <PresentationFormat>On-screen Show (4:3)</PresentationFormat>
  <Paragraphs>194</Paragraphs>
  <Slides>34</Slides>
  <Notes>14</Notes>
  <HiddenSlides>0</HiddenSlides>
  <MMClips>0</MMClips>
  <ScaleCrop>false</ScaleCrop>
  <HeadingPairs>
    <vt:vector size="4" baseType="variant">
      <vt:variant>
        <vt:lpstr>Design Template</vt:lpstr>
      </vt:variant>
      <vt:variant>
        <vt:i4>1</vt:i4>
      </vt:variant>
      <vt:variant>
        <vt:lpstr>Slide Titles</vt:lpstr>
      </vt:variant>
      <vt:variant>
        <vt:i4>34</vt:i4>
      </vt:variant>
    </vt:vector>
  </HeadingPairs>
  <TitlesOfParts>
    <vt:vector size="35" baseType="lpstr">
      <vt:lpstr>Office Theme</vt:lpstr>
      <vt:lpstr>David Wolpe</vt:lpstr>
      <vt:lpstr>Did the Exodus Really Happen?</vt:lpstr>
      <vt:lpstr>Tim Mahoney</vt:lpstr>
      <vt:lpstr>David Rohl</vt:lpstr>
      <vt:lpstr>Did the Exodus Really Happen?</vt:lpstr>
      <vt:lpstr>Timeline of History</vt:lpstr>
      <vt:lpstr>Stele of Merneptah II</vt:lpstr>
      <vt:lpstr>Berlin Pedestal</vt:lpstr>
      <vt:lpstr>Timeline of History</vt:lpstr>
      <vt:lpstr>Did the Exodus Really Happen?</vt:lpstr>
      <vt:lpstr>Timeline of History</vt:lpstr>
      <vt:lpstr>Did the Exodus Really Happen?</vt:lpstr>
      <vt:lpstr>Triumphal Relief of Shoshenq I</vt:lpstr>
      <vt:lpstr>Did the Exodus Really Happen?</vt:lpstr>
      <vt:lpstr>Ramesseum of  Rameses II</vt:lpstr>
      <vt:lpstr>Timeline of History</vt:lpstr>
      <vt:lpstr>Did the Exodus Really Happen?</vt:lpstr>
      <vt:lpstr>Evidence of a  Conquest of Palestine</vt:lpstr>
      <vt:lpstr>Did the Exodus Really Happen?</vt:lpstr>
      <vt:lpstr>Evidence of a  Conquest of Palestine</vt:lpstr>
      <vt:lpstr>Did the Exodus Really Happen?</vt:lpstr>
      <vt:lpstr>Evidence of a  Departure from Egypt</vt:lpstr>
      <vt:lpstr>Did the Exodus Really Happen?</vt:lpstr>
      <vt:lpstr>Evidence of a  Departure from Egypt</vt:lpstr>
      <vt:lpstr>Did the Exodus Really Happen?</vt:lpstr>
      <vt:lpstr>Evidence of a  Departure from Egypt</vt:lpstr>
      <vt:lpstr>Did the Exodus Really Happen?</vt:lpstr>
      <vt:lpstr>Evidence of a  Departure from Egypt</vt:lpstr>
      <vt:lpstr>Did the Exodus Really Happen?</vt:lpstr>
      <vt:lpstr>Evidence of a  Sojourn in Egypt</vt:lpstr>
      <vt:lpstr>Did the Exodus Really Happen?</vt:lpstr>
      <vt:lpstr>Evidence of a  Sojourn in Egypt</vt:lpstr>
      <vt:lpstr>Did the Exodus Really Happen?</vt:lpstr>
      <vt:lpstr>Evidence of a  Sojourn in Egypt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Pope</dc:creator>
  <cp:lastModifiedBy>Kyle Pope</cp:lastModifiedBy>
  <cp:revision>29</cp:revision>
  <dcterms:created xsi:type="dcterms:W3CDTF">2015-11-29T21:50:30Z</dcterms:created>
  <dcterms:modified xsi:type="dcterms:W3CDTF">2015-11-29T21:51:29Z</dcterms:modified>
</cp:coreProperties>
</file>