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4" r:id="rId2"/>
    <p:sldId id="259" r:id="rId3"/>
    <p:sldId id="257" r:id="rId4"/>
    <p:sldId id="266" r:id="rId5"/>
    <p:sldId id="267" r:id="rId6"/>
    <p:sldId id="268" r:id="rId7"/>
    <p:sldId id="265" r:id="rId8"/>
    <p:sldId id="269" r:id="rId9"/>
    <p:sldId id="261" r:id="rId10"/>
    <p:sldId id="262" r:id="rId11"/>
    <p:sldId id="263" r:id="rId12"/>
    <p:sldId id="26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0CCE0-E3CA-ED47-B97D-8ADCD88C6764}" type="datetimeFigureOut">
              <a:rPr lang="en-US" smtClean="0"/>
              <a:pPr/>
              <a:t>1/20/15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5FBE1B-FDDE-9A4D-95AD-91254F5118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0CCE0-E3CA-ED47-B97D-8ADCD88C6764}" type="datetimeFigureOut">
              <a:rPr lang="en-US" smtClean="0"/>
              <a:pPr/>
              <a:t>1/20/15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5FBE1B-FDDE-9A4D-95AD-91254F5118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0CCE0-E3CA-ED47-B97D-8ADCD88C6764}" type="datetimeFigureOut">
              <a:rPr lang="en-US" smtClean="0"/>
              <a:pPr/>
              <a:t>1/20/15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5FBE1B-FDDE-9A4D-95AD-91254F5118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0CCE0-E3CA-ED47-B97D-8ADCD88C6764}" type="datetimeFigureOut">
              <a:rPr lang="en-US" smtClean="0"/>
              <a:pPr/>
              <a:t>1/20/15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5FBE1B-FDDE-9A4D-95AD-91254F5118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0CCE0-E3CA-ED47-B97D-8ADCD88C6764}" type="datetimeFigureOut">
              <a:rPr lang="en-US" smtClean="0"/>
              <a:pPr/>
              <a:t>1/20/15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5FBE1B-FDDE-9A4D-95AD-91254F5118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0CCE0-E3CA-ED47-B97D-8ADCD88C6764}" type="datetimeFigureOut">
              <a:rPr lang="en-US" smtClean="0"/>
              <a:pPr/>
              <a:t>1/20/15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5FBE1B-FDDE-9A4D-95AD-91254F5118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0CCE0-E3CA-ED47-B97D-8ADCD88C6764}" type="datetimeFigureOut">
              <a:rPr lang="en-US" smtClean="0"/>
              <a:pPr/>
              <a:t>1/20/15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5FBE1B-FDDE-9A4D-95AD-91254F5118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0CCE0-E3CA-ED47-B97D-8ADCD88C6764}" type="datetimeFigureOut">
              <a:rPr lang="en-US" smtClean="0"/>
              <a:pPr/>
              <a:t>1/20/15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5FBE1B-FDDE-9A4D-95AD-91254F5118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0CCE0-E3CA-ED47-B97D-8ADCD88C6764}" type="datetimeFigureOut">
              <a:rPr lang="en-US" smtClean="0"/>
              <a:pPr/>
              <a:t>1/20/15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5FBE1B-FDDE-9A4D-95AD-91254F5118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0CCE0-E3CA-ED47-B97D-8ADCD88C6764}" type="datetimeFigureOut">
              <a:rPr lang="en-US" smtClean="0"/>
              <a:pPr/>
              <a:t>1/20/15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5FBE1B-FDDE-9A4D-95AD-91254F5118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0CCE0-E3CA-ED47-B97D-8ADCD88C6764}" type="datetimeFigureOut">
              <a:rPr lang="en-US" smtClean="0"/>
              <a:pPr/>
              <a:t>1/20/15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5FBE1B-FDDE-9A4D-95AD-91254F5118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l="63113" t="20740"/>
          <a:stretch>
            <a:fillRect/>
          </a:stretch>
        </p:blipFill>
        <p:spPr>
          <a:xfrm rot="10800000">
            <a:off x="1638291" y="-6"/>
            <a:ext cx="7505707" cy="685800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8200" y="274638"/>
            <a:ext cx="6578600" cy="11430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8200" y="1600200"/>
            <a:ext cx="6578600" cy="50038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 rot="16200000" flipH="1">
            <a:off x="-1790712" y="3428998"/>
            <a:ext cx="6858003" cy="1"/>
          </a:xfrm>
          <a:prstGeom prst="line">
            <a:avLst/>
          </a:prstGeom>
          <a:ln w="184150" cmpd="thinThick">
            <a:solidFill>
              <a:schemeClr val="tx1">
                <a:lumMod val="65000"/>
                <a:lumOff val="35000"/>
              </a:schemeClr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 rot="16200000" flipV="1">
            <a:off x="-3247579" y="3428998"/>
            <a:ext cx="6858000" cy="3"/>
          </a:xfrm>
          <a:prstGeom prst="line">
            <a:avLst/>
          </a:prstGeom>
          <a:ln w="184150" cmpd="thinThick">
            <a:solidFill>
              <a:schemeClr val="tx1">
                <a:lumMod val="65000"/>
                <a:lumOff val="35000"/>
              </a:schemeClr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FFFFFF"/>
          </a:solidFill>
          <a:latin typeface="Cambria"/>
          <a:ea typeface="+mj-ea"/>
          <a:cs typeface="Cambri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rgbClr val="FFFFFF"/>
          </a:solidFill>
          <a:latin typeface="Cambria"/>
          <a:ea typeface="+mn-ea"/>
          <a:cs typeface="Cambri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rgbClr val="FFFFFF"/>
          </a:solidFill>
          <a:latin typeface="Cambria"/>
          <a:ea typeface="+mn-ea"/>
          <a:cs typeface="Cambri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rgbClr val="FFFFFF"/>
          </a:solidFill>
          <a:latin typeface="Cambria"/>
          <a:ea typeface="+mn-ea"/>
          <a:cs typeface="Cambri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rgbClr val="FFFFFF"/>
          </a:solidFill>
          <a:latin typeface="Cambria"/>
          <a:ea typeface="+mn-ea"/>
          <a:cs typeface="Cambri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rgbClr val="FFFFFF"/>
          </a:solidFill>
          <a:latin typeface="Cambria"/>
          <a:ea typeface="+mn-ea"/>
          <a:cs typeface="Cambri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556" i="1" dirty="0" smtClean="0"/>
              <a:t>Does Jesus Care?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22" dirty="0" smtClean="0"/>
              <a:t>By Frank </a:t>
            </a:r>
            <a:r>
              <a:rPr lang="en-US" sz="2222" dirty="0" err="1" smtClean="0"/>
              <a:t>Graeff</a:t>
            </a:r>
            <a:endParaRPr lang="en-US" sz="2222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8200" y="2257672"/>
            <a:ext cx="6578600" cy="4600327"/>
          </a:xfrm>
          <a:effectLst/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Does Jesus care when my heart is pained 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Too deeply for mirth or song,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As the burdens press, and the cares distress,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	And the way grows weary and long?</a:t>
            </a:r>
          </a:p>
          <a:p>
            <a:pPr>
              <a:buNone/>
            </a:pPr>
            <a:endParaRPr lang="en-US" sz="2400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None/>
            </a:pP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Does Jesus care when my way is dark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	With a nameless dread and fear?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As the daylight fades into deep night shades,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	Does He care enough to be near?</a:t>
            </a:r>
            <a:endParaRPr lang="en-US" sz="24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As a Seeking Shepherd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8200" y="1600200"/>
            <a:ext cx="6578600" cy="5257800"/>
          </a:xfrm>
          <a:effectLst/>
        </p:spPr>
        <p:txBody>
          <a:bodyPr/>
          <a:lstStyle/>
          <a:p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He seeks out His sheep because He cares for them (Ezek. 34:11-12).</a:t>
            </a:r>
          </a:p>
          <a:p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There is risk to others because He seeks those who are lost (Matt. 18:12-14).</a:t>
            </a:r>
          </a:p>
          <a:p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Jesus is the “Good Shepherd”—He gives His life for His sheep (John 10:11-14).</a:t>
            </a:r>
            <a:endParaRPr lang="en-US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2956" y="274638"/>
            <a:ext cx="1269242" cy="6583364"/>
          </a:xfrm>
          <a:prstGeom prst="rect">
            <a:avLst/>
          </a:prstGeom>
          <a:noFill/>
        </p:spPr>
        <p:txBody>
          <a:bodyPr vert="horz" wrap="square" rtlCol="0">
            <a:normAutofit fontScale="92500" lnSpcReduction="20000"/>
          </a:bodyPr>
          <a:lstStyle/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S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G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C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A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R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  <a:endParaRPr lang="en-US" sz="4500" b="1" spc="59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As a Protective Hen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8200" y="1600200"/>
            <a:ext cx="6578600" cy="4991705"/>
          </a:xfrm>
          <a:effectLst/>
        </p:spPr>
        <p:txBody>
          <a:bodyPr>
            <a:normAutofit lnSpcReduction="10000"/>
          </a:bodyPr>
          <a:lstStyle/>
          <a:p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God wants to care for people but their own choices can hinder His care (Matt. 23:37).</a:t>
            </a:r>
          </a:p>
          <a:p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God stretches out His hand to care for those who rebel against Him (Isa. 65:2-7).</a:t>
            </a:r>
          </a:p>
          <a:p>
            <a:pPr marL="0" indent="0" algn="ctr">
              <a:spcBef>
                <a:spcPts val="1368"/>
              </a:spcBef>
              <a:buNone/>
            </a:pPr>
            <a:r>
              <a:rPr lang="en-US" i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We May Not See His Care Because We Rebel Against Him</a:t>
            </a:r>
          </a:p>
          <a:p>
            <a:pPr marL="0" indent="0" algn="ctr">
              <a:spcBef>
                <a:spcPts val="1368"/>
              </a:spcBef>
              <a:buNone/>
            </a:pPr>
            <a:r>
              <a:rPr lang="en-US" i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We May Not See His Care Because We Fail to Trust Him</a:t>
            </a:r>
            <a:endParaRPr lang="en-US" i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2956" y="274638"/>
            <a:ext cx="1269242" cy="6583364"/>
          </a:xfrm>
          <a:prstGeom prst="rect">
            <a:avLst/>
          </a:prstGeom>
          <a:noFill/>
        </p:spPr>
        <p:txBody>
          <a:bodyPr vert="horz" wrap="square" rtlCol="0">
            <a:normAutofit fontScale="92500" lnSpcReduction="20000"/>
          </a:bodyPr>
          <a:lstStyle/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S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G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C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A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R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  <a:endParaRPr lang="en-US" sz="4500" b="1" spc="59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556" i="1" dirty="0" smtClean="0"/>
              <a:t>Does Jesus Care?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22" dirty="0" smtClean="0"/>
              <a:t>By Frank </a:t>
            </a:r>
            <a:r>
              <a:rPr lang="en-US" sz="2222" dirty="0" err="1" smtClean="0"/>
              <a:t>Graeff</a:t>
            </a:r>
            <a:endParaRPr lang="en-US" sz="2222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8200" y="2116667"/>
            <a:ext cx="6578600" cy="4741332"/>
          </a:xfrm>
          <a:effectLst/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500" i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Chorus:</a:t>
            </a:r>
          </a:p>
          <a:p>
            <a:pPr>
              <a:buNone/>
            </a:pPr>
            <a:r>
              <a:rPr lang="en-US" sz="3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Oh, yes, He cares, I know He cares,</a:t>
            </a:r>
          </a:p>
          <a:p>
            <a:pPr>
              <a:buNone/>
            </a:pPr>
            <a:r>
              <a:rPr lang="en-US" sz="3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	His heart is touched with my grief;</a:t>
            </a:r>
          </a:p>
          <a:p>
            <a:pPr>
              <a:buNone/>
            </a:pPr>
            <a:r>
              <a:rPr lang="en-US" sz="3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When the days are weary, the long nights dreary,</a:t>
            </a:r>
          </a:p>
          <a:p>
            <a:pPr>
              <a:buNone/>
            </a:pPr>
            <a:r>
              <a:rPr lang="en-US" sz="3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 know my Savior cares.</a:t>
            </a:r>
            <a:endParaRPr lang="en-US" sz="30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2956" y="274638"/>
            <a:ext cx="1269242" cy="6583364"/>
          </a:xfrm>
          <a:prstGeom prst="rect">
            <a:avLst/>
          </a:prstGeom>
          <a:noFill/>
        </p:spPr>
        <p:txBody>
          <a:bodyPr vert="horz" wrap="square" rtlCol="0">
            <a:normAutofit fontScale="92500" lnSpcReduction="20000"/>
          </a:bodyPr>
          <a:lstStyle/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S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G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C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A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R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  <a:endParaRPr lang="en-US" sz="4500" b="1" spc="59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556" i="1" dirty="0" smtClean="0"/>
              <a:t>Does Jesus Care?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22" dirty="0" smtClean="0"/>
              <a:t>By Frank </a:t>
            </a:r>
            <a:r>
              <a:rPr lang="en-US" sz="2222" dirty="0" err="1" smtClean="0"/>
              <a:t>Graeff</a:t>
            </a:r>
            <a:endParaRPr lang="en-US" sz="2222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8200" y="2257672"/>
            <a:ext cx="6578600" cy="4600327"/>
          </a:xfrm>
          <a:effectLst/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Does Jesus care when I’ve tried and failed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	To resist some temptation strong;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When for my deep grief there is no relief,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	Though my tears flow all the night long?</a:t>
            </a:r>
          </a:p>
          <a:p>
            <a:pPr>
              <a:buNone/>
            </a:pPr>
            <a:endParaRPr lang="en-US" sz="2400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None/>
            </a:pP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Does Jesus care when I’ve said “goodbye”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	To the dearest on earth to me,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And my sad heart aches till it nearly breaks—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	Is it aught to Him? Does He see?</a:t>
            </a:r>
            <a:endParaRPr lang="en-US" sz="24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8200" y="1188088"/>
            <a:ext cx="6350000" cy="4610100"/>
          </a:xfrm>
          <a:prstGeom prst="rect">
            <a:avLst/>
          </a:prstGeom>
          <a:effectLst>
            <a:outerShdw blurRad="50800" dist="101600" dir="270000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272956" y="274638"/>
            <a:ext cx="1269242" cy="6583364"/>
          </a:xfrm>
          <a:prstGeom prst="rect">
            <a:avLst/>
          </a:prstGeom>
          <a:noFill/>
        </p:spPr>
        <p:txBody>
          <a:bodyPr vert="horz" wrap="square" rtlCol="0">
            <a:normAutofit fontScale="92500" lnSpcReduction="20000"/>
          </a:bodyPr>
          <a:lstStyle/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S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G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C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A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R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  <a:endParaRPr lang="en-US" sz="4500" b="1" spc="59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00" y="274637"/>
            <a:ext cx="6578600" cy="1469927"/>
          </a:xfrm>
        </p:spPr>
        <p:txBody>
          <a:bodyPr>
            <a:normAutofit/>
          </a:bodyPr>
          <a:lstStyle/>
          <a:p>
            <a:r>
              <a:rPr lang="en-US" i="1" dirty="0" smtClean="0"/>
              <a:t>How Can You Know Someone’s Thoughts?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8200" y="2116569"/>
            <a:ext cx="6578600" cy="4741430"/>
          </a:xfrm>
          <a:effectLst/>
        </p:spPr>
        <p:txBody>
          <a:bodyPr>
            <a:noAutofit/>
          </a:bodyPr>
          <a:lstStyle/>
          <a:p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Actions</a:t>
            </a:r>
          </a:p>
          <a:p>
            <a:pPr lvl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This is often true—“I will show you my faith by my works” (Jas. 2:18).</a:t>
            </a:r>
          </a:p>
          <a:p>
            <a:pPr lvl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But not always—“All their works they do to be seen” (Matt. 23:5).</a:t>
            </a:r>
          </a:p>
          <a:p>
            <a:pPr lvl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Some works are misunderstood—“They did not understand” (Acts 7:25). Cf. husband and wife.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6" y="274638"/>
            <a:ext cx="1269242" cy="6583364"/>
          </a:xfrm>
          <a:prstGeom prst="rect">
            <a:avLst/>
          </a:prstGeom>
          <a:noFill/>
        </p:spPr>
        <p:txBody>
          <a:bodyPr vert="horz" wrap="square" rtlCol="0">
            <a:normAutofit fontScale="92500" lnSpcReduction="20000"/>
          </a:bodyPr>
          <a:lstStyle/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S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G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C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A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R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  <a:endParaRPr lang="en-US" sz="4500" b="1" spc="59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00" y="274637"/>
            <a:ext cx="6578600" cy="1469927"/>
          </a:xfrm>
        </p:spPr>
        <p:txBody>
          <a:bodyPr>
            <a:normAutofit/>
          </a:bodyPr>
          <a:lstStyle/>
          <a:p>
            <a:r>
              <a:rPr lang="en-US" i="1" dirty="0" smtClean="0"/>
              <a:t>How Can You Know Someone’s Thoughts?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8200" y="2116569"/>
            <a:ext cx="6745514" cy="4741430"/>
          </a:xfrm>
          <a:effectLst/>
        </p:spPr>
        <p:txBody>
          <a:bodyPr>
            <a:noAutofit/>
          </a:bodyPr>
          <a:lstStyle/>
          <a:p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Results</a:t>
            </a:r>
          </a:p>
          <a:p>
            <a:pPr lvl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Sometimes—“out of the abundance of the heart the mouth speaks” </a:t>
            </a:r>
          </a:p>
          <a:p>
            <a:pPr lvl="1" indent="-4763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(Matt. 12:34)—“You will know them by their fruits” (Matt. 7:16).</a:t>
            </a:r>
          </a:p>
          <a:p>
            <a:pPr lvl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But not always—“Do not judge according to appearance” (John 7:24). Cf. discipline (Heb. 12:8-11).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6" y="274638"/>
            <a:ext cx="1269242" cy="6583364"/>
          </a:xfrm>
          <a:prstGeom prst="rect">
            <a:avLst/>
          </a:prstGeom>
          <a:noFill/>
        </p:spPr>
        <p:txBody>
          <a:bodyPr vert="horz" wrap="square" rtlCol="0">
            <a:normAutofit fontScale="92500" lnSpcReduction="20000"/>
          </a:bodyPr>
          <a:lstStyle/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S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G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C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A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R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  <a:endParaRPr lang="en-US" sz="4500" b="1" spc="59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00" y="274637"/>
            <a:ext cx="6578600" cy="1469927"/>
          </a:xfrm>
        </p:spPr>
        <p:txBody>
          <a:bodyPr>
            <a:normAutofit/>
          </a:bodyPr>
          <a:lstStyle/>
          <a:p>
            <a:r>
              <a:rPr lang="en-US" i="1" dirty="0" smtClean="0"/>
              <a:t>How Can You Know Someone’s Thoughts?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8200" y="1947333"/>
            <a:ext cx="6745514" cy="4910666"/>
          </a:xfrm>
          <a:effectLst/>
        </p:spPr>
        <p:txBody>
          <a:bodyPr>
            <a:noAutofit/>
          </a:bodyPr>
          <a:lstStyle/>
          <a:p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Communication (1 Cor. 2:9-13).</a:t>
            </a:r>
          </a:p>
          <a:p>
            <a:pPr lvl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“What man knows the things of a man except the spirit of the man which is in him?” (11a).</a:t>
            </a:r>
          </a:p>
          <a:p>
            <a:pPr lvl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“No one knows the things of God except the Spirit of God” (11b).</a:t>
            </a:r>
          </a:p>
          <a:p>
            <a:pPr lvl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God has revealed His mind to us through the gospel (9-10).</a:t>
            </a:r>
          </a:p>
          <a:p>
            <a:pPr algn="ctr">
              <a:spcBef>
                <a:spcPts val="1224"/>
              </a:spcBef>
              <a:buNone/>
            </a:pPr>
            <a:r>
              <a:rPr lang="en-US" i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What Does God Say About His Care?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6" y="274638"/>
            <a:ext cx="1269242" cy="6583364"/>
          </a:xfrm>
          <a:prstGeom prst="rect">
            <a:avLst/>
          </a:prstGeom>
          <a:noFill/>
        </p:spPr>
        <p:txBody>
          <a:bodyPr vert="horz" wrap="square" rtlCol="0">
            <a:normAutofit fontScale="92500" lnSpcReduction="20000"/>
          </a:bodyPr>
          <a:lstStyle/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S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G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C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A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R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  <a:endParaRPr lang="en-US" sz="4500" b="1" spc="59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His Word Says He Cares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8200" y="1935238"/>
            <a:ext cx="6578600" cy="4608286"/>
          </a:xfrm>
          <a:effectLst/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“Therefore humble yourselves under the mighty hand of God, that He may exalt you in due time, casting all your care upon Him, for He cares for you” (1 Pet. 5:6-7).</a:t>
            </a:r>
          </a:p>
          <a:p>
            <a:pPr marL="0" indent="0" algn="ctr">
              <a:spcBef>
                <a:spcPts val="1968"/>
              </a:spcBef>
              <a:buNone/>
            </a:pPr>
            <a:r>
              <a:rPr lang="en-US" i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 Challenge of Faith is to Trust What He Says About His Care</a:t>
            </a:r>
            <a:endParaRPr lang="en-US" i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2956" y="274638"/>
            <a:ext cx="1269242" cy="6583364"/>
          </a:xfrm>
          <a:prstGeom prst="rect">
            <a:avLst/>
          </a:prstGeom>
          <a:noFill/>
        </p:spPr>
        <p:txBody>
          <a:bodyPr vert="horz" wrap="square" rtlCol="0">
            <a:normAutofit fontScale="92500" lnSpcReduction="20000"/>
          </a:bodyPr>
          <a:lstStyle/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S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G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C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A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R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  <a:endParaRPr lang="en-US" sz="4500" b="1" spc="59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3" grpId="1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As a Comforting Mother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8200" y="1600200"/>
            <a:ext cx="6757610" cy="5257800"/>
          </a:xfrm>
          <a:effectLst/>
        </p:spPr>
        <p:txBody>
          <a:bodyPr/>
          <a:lstStyle/>
          <a:p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God punished Israel, but He also promised to comfort His people (Isa. 66:13-14).</a:t>
            </a:r>
          </a:p>
          <a:p>
            <a:pPr marL="0" indent="0" algn="ctr">
              <a:buNone/>
            </a:pPr>
            <a:r>
              <a:rPr lang="en-US" i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What If We Have Not Known the Comfort of a Mother?</a:t>
            </a:r>
          </a:p>
          <a:p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This comparison appeals to proper maternal care.</a:t>
            </a:r>
          </a:p>
          <a:p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God’s comforting care is seen in the death of Jesus (Rom. 5:6-10).</a:t>
            </a:r>
            <a:endParaRPr lang="en-US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2956" y="274638"/>
            <a:ext cx="1269242" cy="6583364"/>
          </a:xfrm>
          <a:prstGeom prst="rect">
            <a:avLst/>
          </a:prstGeom>
          <a:noFill/>
        </p:spPr>
        <p:txBody>
          <a:bodyPr vert="horz" wrap="square" rtlCol="0">
            <a:normAutofit fontScale="92500" lnSpcReduction="20000"/>
          </a:bodyPr>
          <a:lstStyle/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S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G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C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A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R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  <a:endParaRPr lang="en-US" sz="4500" b="1" spc="59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As a Sympathetic Father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8200" y="1600200"/>
            <a:ext cx="6578600" cy="5257800"/>
          </a:xfrm>
          <a:effectLst/>
        </p:spPr>
        <p:txBody>
          <a:bodyPr>
            <a:normAutofit lnSpcReduction="10000"/>
          </a:bodyPr>
          <a:lstStyle/>
          <a:p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He “pities us” and “knows our frame” (Psa. 103:13-14)—i.e. He understands our frailties.</a:t>
            </a:r>
          </a:p>
          <a:p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He can be moved by our appeals like a father hears </a:t>
            </a:r>
            <a:r>
              <a:rPr lang="en-US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his children (</a:t>
            </a:r>
            <a:r>
              <a:rPr lang="en-US" dirty="0" err="1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Matt</a:t>
            </a: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 7:9-11).</a:t>
            </a:r>
          </a:p>
          <a:p>
            <a:pPr marL="0" indent="0" algn="ctr">
              <a:spcBef>
                <a:spcPts val="1368"/>
              </a:spcBef>
              <a:buNone/>
            </a:pPr>
            <a:r>
              <a:rPr lang="en-US" i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What if We Have Not Known a Father’s Care?</a:t>
            </a:r>
          </a:p>
          <a:p>
            <a:pPr marL="0" indent="0" algn="ctr">
              <a:spcBef>
                <a:spcPts val="1368"/>
              </a:spcBef>
              <a:buNone/>
            </a:pPr>
            <a:r>
              <a:rPr lang="en-US" i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Children do not Always Understand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6" y="274638"/>
            <a:ext cx="1269242" cy="6583364"/>
          </a:xfrm>
          <a:prstGeom prst="rect">
            <a:avLst/>
          </a:prstGeom>
          <a:noFill/>
        </p:spPr>
        <p:txBody>
          <a:bodyPr vert="horz" wrap="square" rtlCol="0">
            <a:normAutofit fontScale="92500" lnSpcReduction="20000"/>
          </a:bodyPr>
          <a:lstStyle/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</a:p>
          <a:p>
            <a:pPr algn="ctr"/>
            <a:r>
              <a:rPr lang="en-US" sz="4500" b="1" spc="590" dirty="0" smtClean="0">
                <a:solidFill>
                  <a:schemeClr val="bg1"/>
                </a:solidFill>
                <a:latin typeface="Cambria"/>
                <a:cs typeface="Cambria"/>
              </a:rPr>
              <a:t>S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G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O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D</a:t>
            </a:r>
          </a:p>
          <a:p>
            <a:pPr algn="ctr"/>
            <a:endParaRPr lang="en-US" sz="1600" b="1" spc="590" baseline="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C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A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R</a:t>
            </a:r>
          </a:p>
          <a:p>
            <a:pPr algn="ctr"/>
            <a:r>
              <a:rPr lang="en-US" sz="4500" b="1" spc="590" baseline="0" dirty="0" smtClean="0">
                <a:solidFill>
                  <a:schemeClr val="bg1"/>
                </a:solidFill>
                <a:latin typeface="Cambria"/>
                <a:cs typeface="Cambria"/>
              </a:rPr>
              <a:t>E</a:t>
            </a:r>
            <a:endParaRPr lang="en-US" sz="4500" b="1" spc="59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899</Words>
  <Application>Microsoft Macintosh PowerPoint</Application>
  <PresentationFormat>On-screen Show (4:3)</PresentationFormat>
  <Paragraphs>194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Does Jesus Care? By Frank Graeff</vt:lpstr>
      <vt:lpstr>Does Jesus Care? By Frank Graeff</vt:lpstr>
      <vt:lpstr>Slide 3</vt:lpstr>
      <vt:lpstr>How Can You Know Someone’s Thoughts?</vt:lpstr>
      <vt:lpstr>How Can You Know Someone’s Thoughts?</vt:lpstr>
      <vt:lpstr>How Can You Know Someone’s Thoughts?</vt:lpstr>
      <vt:lpstr>His Word Says He Cares</vt:lpstr>
      <vt:lpstr>As a Comforting Mother</vt:lpstr>
      <vt:lpstr>As a Sympathetic Father</vt:lpstr>
      <vt:lpstr>As a Seeking Shepherd</vt:lpstr>
      <vt:lpstr>As a Protective Hen</vt:lpstr>
      <vt:lpstr>Does Jesus Care? By Frank Graeff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Does Jesus Care?  By Frank Graeff</dc:title>
  <dc:creator>Kyle Pope</dc:creator>
  <cp:lastModifiedBy>Kyle Pope</cp:lastModifiedBy>
  <cp:revision>14</cp:revision>
  <dcterms:created xsi:type="dcterms:W3CDTF">2015-01-20T21:52:50Z</dcterms:created>
  <dcterms:modified xsi:type="dcterms:W3CDTF">2015-01-20T21:54:07Z</dcterms:modified>
</cp:coreProperties>
</file>