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embeddedFontLst>
    <p:embeddedFont>
      <p:font typeface="Corbel" pitchFamily="34" charset="0"/>
      <p:regular r:id="rId11"/>
      <p:bold r:id="rId12"/>
      <p:italic r:id="rId13"/>
      <p:boldItalic r:id="rId14"/>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xmlns:mv="urn:schemas-microsoft-com:mac:vml" xmlns:mc="http://schemas.openxmlformats.org/markup-compatibility/2006"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65" d="100"/>
          <a:sy n="65" d="100"/>
        </p:scale>
        <p:origin x="-66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657349" y="3694376"/>
            <a:ext cx="6858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pPr/>
              <a:t>4/17/2015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9" name="TextBox 8"/>
          <p:cNvSpPr txBox="1"/>
          <p:nvPr/>
        </p:nvSpPr>
        <p:spPr>
          <a:xfrm>
            <a:off x="833283" y="786824"/>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pPr/>
              <a:t>4/17/2015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pPr/>
              <a:t>4/17/2015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pPr/>
              <a:t>4/17/2015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pPr/>
              <a:t>4/17/2015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pPr/>
              <a:t>4/17/2015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640899" y="3693675"/>
            <a:ext cx="6858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pPr/>
              <a:t>4/17/2015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pPr/>
              <a:t>4/17/2015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pPr/>
              <a:t>4/17/2015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pPr/>
              <a:t>4/17/2015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pPr/>
              <a:t>4/17/2015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pPr/>
              <a:t>4/17/2015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7813524" cy="3046988"/>
          </a:xfrm>
          <a:prstGeom prst="rect">
            <a:avLst/>
          </a:prstGeom>
          <a:noFill/>
        </p:spPr>
        <p:txBody>
          <a:bodyPr wrap="square" rtlCol="0">
            <a:spAutoFit/>
          </a:bodyPr>
          <a:lstStyle/>
          <a:p>
            <a:r>
              <a:rPr lang="en-US" sz="3200" b="1" dirty="0" smtClean="0"/>
              <a:t>“Do not fear any of those things which you are about to suffer. Indeed, the devil is about to throw some of you into prison, that you may be tested, and you will have tribulation ten days. Be faithful until death, and I will give you the crown of life”</a:t>
            </a:r>
            <a:endParaRPr lang="en-US" sz="3200" b="1" dirty="0"/>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1000" fill="hold"/>
                                        <p:tgtEl>
                                          <p:spTgt spid="2"/>
                                        </p:tgtEl>
                                        <p:attrNameLst>
                                          <p:attrName>ppt_w</p:attrName>
                                        </p:attrNameLst>
                                      </p:cBhvr>
                                      <p:tavLst>
                                        <p:tav tm="0">
                                          <p:val>
                                            <p:strVal val="#ppt_w*0.70"/>
                                          </p:val>
                                        </p:tav>
                                        <p:tav tm="100000">
                                          <p:val>
                                            <p:strVal val="#ppt_w"/>
                                          </p:val>
                                        </p:tav>
                                      </p:tavLst>
                                    </p:anim>
                                    <p:anim calcmode="lin" valueType="num">
                                      <p:cBhvr>
                                        <p:cTn id="22" dur="1000" fill="hold"/>
                                        <p:tgtEl>
                                          <p:spTgt spid="2"/>
                                        </p:tgtEl>
                                        <p:attrNameLst>
                                          <p:attrName>ppt_h</p:attrName>
                                        </p:attrNameLst>
                                      </p:cBhvr>
                                      <p:tavLst>
                                        <p:tav tm="0">
                                          <p:val>
                                            <p:strVal val="#ppt_h"/>
                                          </p:val>
                                        </p:tav>
                                        <p:tav tm="100000">
                                          <p:val>
                                            <p:strVal val="#ppt_h"/>
                                          </p:val>
                                        </p:tav>
                                      </p:tavLst>
                                    </p:anim>
                                    <p:animEffect transition="in" filter="fade">
                                      <p:cBhvr>
                                        <p:cTn id="2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2939266"/>
          </a:xfrm>
          <a:prstGeom prst="rect">
            <a:avLst/>
          </a:prstGeom>
          <a:noFill/>
        </p:spPr>
        <p:txBody>
          <a:bodyPr wrap="square" rtlCol="0">
            <a:spAutoFit/>
          </a:bodyPr>
          <a:lstStyle/>
          <a:p>
            <a:pPr marL="338138" indent="-338138">
              <a:spcAft>
                <a:spcPts val="1200"/>
              </a:spcAft>
            </a:pPr>
            <a:r>
              <a:rPr lang="en-US" sz="3300" b="1" spc="-100" dirty="0" smtClean="0"/>
              <a:t>I. Faithfulness is Part of the “Fruit of the Spirit.” </a:t>
            </a:r>
          </a:p>
          <a:p>
            <a:pPr marL="971550" lvl="1" indent="-514350">
              <a:buFont typeface="+mj-lt"/>
              <a:buAutoNum type="alphaUcPeriod"/>
            </a:pPr>
            <a:r>
              <a:rPr lang="en-US" sz="2800" b="1" dirty="0" smtClean="0"/>
              <a:t>The “fruit of the Spirit” in Galatians (Gal. 5:22-25).  </a:t>
            </a:r>
          </a:p>
          <a:p>
            <a:pPr marL="971550" lvl="1" indent="-514350">
              <a:buFont typeface="+mj-lt"/>
              <a:buAutoNum type="alphaUcPeriod"/>
            </a:pPr>
            <a:r>
              <a:rPr lang="en-US" sz="2800" b="1" dirty="0" smtClean="0"/>
              <a:t>If we are spiritually-minded, if we are filled with and led by the Spirit through God’s word, we must show faithfulness.</a:t>
            </a:r>
            <a:r>
              <a:rPr lang="en-US" sz="3000" b="1" dirty="0" smtClean="0"/>
              <a:t> </a:t>
            </a:r>
            <a:endParaRPr lang="en-US" sz="3000" b="1" dirty="0"/>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3493264"/>
          </a:xfrm>
          <a:prstGeom prst="rect">
            <a:avLst/>
          </a:prstGeom>
          <a:noFill/>
        </p:spPr>
        <p:txBody>
          <a:bodyPr wrap="square" rtlCol="0">
            <a:spAutoFit/>
          </a:bodyPr>
          <a:lstStyle/>
          <a:p>
            <a:pPr marL="338138" indent="-338138">
              <a:spcAft>
                <a:spcPts val="1200"/>
              </a:spcAft>
            </a:pPr>
            <a:r>
              <a:rPr lang="en-US" sz="3300" b="1" dirty="0" smtClean="0"/>
              <a:t>II. Faithfulness to a Master.</a:t>
            </a:r>
          </a:p>
          <a:p>
            <a:pPr marL="971550" lvl="1" indent="-514350">
              <a:spcAft>
                <a:spcPts val="1200"/>
              </a:spcAft>
              <a:buAutoNum type="alphaUcPeriod"/>
            </a:pPr>
            <a:r>
              <a:rPr lang="en-US" sz="2800" b="1" dirty="0" smtClean="0"/>
              <a:t>Paul said, “It is required in stewards that one be found faithful” (1 Cor. 4:2). </a:t>
            </a:r>
          </a:p>
          <a:p>
            <a:pPr marL="971550" lvl="1" indent="-514350">
              <a:spcAft>
                <a:spcPts val="1200"/>
              </a:spcAft>
              <a:buAutoNum type="alphaUcPeriod"/>
            </a:pPr>
            <a:r>
              <a:rPr lang="en-US" sz="2800" b="1" dirty="0" smtClean="0"/>
              <a:t>Jesus said the “faithful and wise steward” is waiting, faithfully doing his Master’s will when He returns (Matt. 24:45-46; Luke 12:42-43). </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3493264"/>
          </a:xfrm>
          <a:prstGeom prst="rect">
            <a:avLst/>
          </a:prstGeom>
          <a:noFill/>
        </p:spPr>
        <p:txBody>
          <a:bodyPr wrap="square" rtlCol="0">
            <a:spAutoFit/>
          </a:bodyPr>
          <a:lstStyle/>
          <a:p>
            <a:pPr marL="338138" indent="-338138">
              <a:spcAft>
                <a:spcPts val="1200"/>
              </a:spcAft>
            </a:pPr>
            <a:r>
              <a:rPr lang="en-US" sz="3300" b="1" dirty="0" smtClean="0"/>
              <a:t>III. Faithfulness in the Parables of Jesus.</a:t>
            </a:r>
          </a:p>
          <a:p>
            <a:pPr marL="971550" lvl="1" indent="-514350">
              <a:spcAft>
                <a:spcPts val="1200"/>
              </a:spcAft>
              <a:buAutoNum type="alphaUcPeriod"/>
            </a:pPr>
            <a:r>
              <a:rPr lang="en-US" sz="2800" b="1" dirty="0" smtClean="0"/>
              <a:t>In the Parable of the Talents He described the servant who faithfully used his master’s goods (Matt. 25:14-30). </a:t>
            </a:r>
          </a:p>
          <a:p>
            <a:pPr marL="971550" lvl="1" indent="-514350">
              <a:spcAft>
                <a:spcPts val="1200"/>
              </a:spcAft>
              <a:buAutoNum type="alphaUcPeriod"/>
            </a:pPr>
            <a:r>
              <a:rPr lang="en-US" sz="2800" b="1" dirty="0" smtClean="0"/>
              <a:t>In the Parable of the Unjust Steward the Lord shows why faithfulness in this life is important (Luke 16:1-12). </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2631490"/>
          </a:xfrm>
          <a:prstGeom prst="rect">
            <a:avLst/>
          </a:prstGeom>
          <a:noFill/>
        </p:spPr>
        <p:txBody>
          <a:bodyPr wrap="square" rtlCol="0">
            <a:spAutoFit/>
          </a:bodyPr>
          <a:lstStyle/>
          <a:p>
            <a:pPr marL="338138" indent="-338138">
              <a:spcAft>
                <a:spcPts val="1200"/>
              </a:spcAft>
            </a:pPr>
            <a:r>
              <a:rPr lang="en-US" sz="3300" b="1" spc="-90" dirty="0" smtClean="0"/>
              <a:t>IV. Members of the Lord’s Church are Faithful.</a:t>
            </a:r>
          </a:p>
          <a:p>
            <a:pPr marL="971550" lvl="1" indent="-514350">
              <a:spcAft>
                <a:spcPts val="1200"/>
              </a:spcAft>
              <a:buAutoNum type="alphaUcPeriod"/>
            </a:pPr>
            <a:r>
              <a:rPr lang="en-US" sz="2800" b="1" spc="-100" dirty="0" smtClean="0"/>
              <a:t>An elder is one with, “Faithful children not </a:t>
            </a:r>
            <a:r>
              <a:rPr lang="en-US" sz="2800" b="1" spc="-100" dirty="0" err="1" smtClean="0"/>
              <a:t>accus-ed</a:t>
            </a:r>
            <a:r>
              <a:rPr lang="en-US" sz="2800" b="1" spc="-100" dirty="0" smtClean="0"/>
              <a:t> of dissipation or insubordination” (Titus 1:6).</a:t>
            </a:r>
            <a:r>
              <a:rPr lang="en-US" sz="2800" b="1" dirty="0" smtClean="0"/>
              <a:t> </a:t>
            </a:r>
          </a:p>
          <a:p>
            <a:pPr marL="971550" lvl="1" indent="-514350">
              <a:spcAft>
                <a:spcPts val="1200"/>
              </a:spcAft>
              <a:buAutoNum type="alphaUcPeriod"/>
            </a:pPr>
            <a:r>
              <a:rPr lang="en-US" sz="2800" b="1" dirty="0" smtClean="0"/>
              <a:t>Wives of elders and deacons are “faithful in all things” (1 Tim. 3:11). </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2477601"/>
          </a:xfrm>
          <a:prstGeom prst="rect">
            <a:avLst/>
          </a:prstGeom>
          <a:noFill/>
        </p:spPr>
        <p:txBody>
          <a:bodyPr wrap="square" rtlCol="0">
            <a:spAutoFit/>
          </a:bodyPr>
          <a:lstStyle/>
          <a:p>
            <a:pPr marL="338138" indent="-338138">
              <a:spcAft>
                <a:spcPts val="1200"/>
              </a:spcAft>
            </a:pPr>
            <a:r>
              <a:rPr lang="en-US" sz="3300" b="1" spc="-90" dirty="0" smtClean="0"/>
              <a:t>IV. Members of the Lord’s Church are Faithful.</a:t>
            </a:r>
          </a:p>
          <a:p>
            <a:pPr marL="971550" lvl="1" indent="-514350">
              <a:spcAft>
                <a:spcPts val="1200"/>
              </a:spcAft>
              <a:buFont typeface="+mj-lt"/>
              <a:buAutoNum type="alphaUcPeriod" startAt="3"/>
            </a:pPr>
            <a:r>
              <a:rPr lang="en-US" sz="2800" b="1" dirty="0" smtClean="0"/>
              <a:t>Paul told Timothy “And the things that you have heard from me among many witnesses, commit these to faithful men who will be able to teach others also” (2 Tim. 2:2).</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90" y="774094"/>
            <a:ext cx="8128000" cy="3877985"/>
          </a:xfrm>
          <a:prstGeom prst="rect">
            <a:avLst/>
          </a:prstGeom>
          <a:noFill/>
        </p:spPr>
        <p:txBody>
          <a:bodyPr wrap="square" rtlCol="0">
            <a:spAutoFit/>
          </a:bodyPr>
          <a:lstStyle/>
          <a:p>
            <a:pPr marL="338138" indent="-338138">
              <a:spcAft>
                <a:spcPts val="1200"/>
              </a:spcAft>
            </a:pPr>
            <a:r>
              <a:rPr lang="en-US" sz="3300" b="1" spc="-90" dirty="0" smtClean="0"/>
              <a:t>IV. Members of the Lord’s Church are Faithful.</a:t>
            </a:r>
          </a:p>
          <a:p>
            <a:pPr marL="971550" lvl="1" indent="-514350">
              <a:buFont typeface="+mj-lt"/>
              <a:buAutoNum type="alphaUcPeriod" startAt="4"/>
            </a:pPr>
            <a:r>
              <a:rPr lang="en-US" sz="2800" b="1" dirty="0" smtClean="0"/>
              <a:t>All members are to be faithful.</a:t>
            </a:r>
          </a:p>
          <a:p>
            <a:pPr marL="1428750" lvl="2" indent="-514350">
              <a:buFont typeface="+mj-lt"/>
              <a:buAutoNum type="arabicPeriod"/>
            </a:pPr>
            <a:r>
              <a:rPr lang="en-US" sz="2400" b="1" dirty="0" smtClean="0"/>
              <a:t>“The saints who are in Ephesus, and faithful in Christ Jesus” (Eph. 1:1). </a:t>
            </a:r>
          </a:p>
          <a:p>
            <a:pPr marL="1428750" lvl="2" indent="-514350">
              <a:buFont typeface="+mj-lt"/>
              <a:buAutoNum type="arabicPeriod"/>
            </a:pPr>
            <a:r>
              <a:rPr lang="en-US" sz="2400" b="1" dirty="0" smtClean="0"/>
              <a:t>“To the saints and faithful brethren in Christ who are in </a:t>
            </a:r>
            <a:r>
              <a:rPr lang="en-US" sz="2400" b="1" dirty="0" err="1" smtClean="0"/>
              <a:t>Colosse</a:t>
            </a:r>
            <a:r>
              <a:rPr lang="en-US" sz="2400" b="1" dirty="0" smtClean="0"/>
              <a:t>” (Col. 1:2).</a:t>
            </a:r>
          </a:p>
          <a:p>
            <a:pPr marL="1428750" lvl="2" indent="-514350">
              <a:buFont typeface="+mj-lt"/>
              <a:buAutoNum type="arabicPeriod"/>
            </a:pPr>
            <a:r>
              <a:rPr lang="en-US" sz="2400" b="1" dirty="0" smtClean="0"/>
              <a:t>“He is Lord of lords and King of kings; and those who are with Him are called, chosen, and faithful” (Rev. 17:14). </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89" y="774094"/>
            <a:ext cx="8406192" cy="3770263"/>
          </a:xfrm>
          <a:prstGeom prst="rect">
            <a:avLst/>
          </a:prstGeom>
          <a:noFill/>
        </p:spPr>
        <p:txBody>
          <a:bodyPr wrap="square" rtlCol="0">
            <a:spAutoFit/>
          </a:bodyPr>
          <a:lstStyle/>
          <a:p>
            <a:pPr marL="338138" indent="-338138">
              <a:spcAft>
                <a:spcPts val="1200"/>
              </a:spcAft>
            </a:pPr>
            <a:r>
              <a:rPr lang="en-US" sz="3300" b="1" spc="-90" dirty="0" smtClean="0"/>
              <a:t>V. Ways Faithfulness is Demonstrated.</a:t>
            </a:r>
          </a:p>
          <a:p>
            <a:pPr marL="971550" lvl="1" indent="-514350">
              <a:buAutoNum type="alphaUcPeriod"/>
            </a:pPr>
            <a:r>
              <a:rPr lang="en-US" sz="2800" b="1" dirty="0" smtClean="0"/>
              <a:t>	Through faithfully assembling with God’s people in study and worship.</a:t>
            </a:r>
          </a:p>
          <a:p>
            <a:pPr marL="971550" lvl="1" indent="-514350">
              <a:buAutoNum type="alphaUcPeriod"/>
            </a:pPr>
            <a:r>
              <a:rPr lang="en-US" sz="2800" b="1" dirty="0" smtClean="0"/>
              <a:t>Through care of the sick and troubled. </a:t>
            </a:r>
          </a:p>
          <a:p>
            <a:pPr marL="971550" lvl="1" indent="-514350">
              <a:buAutoNum type="alphaUcPeriod"/>
            </a:pPr>
            <a:r>
              <a:rPr lang="en-US" sz="2800" b="1" dirty="0" smtClean="0"/>
              <a:t>Through teaching others.</a:t>
            </a:r>
          </a:p>
          <a:p>
            <a:pPr marL="971550" lvl="1" indent="-514350">
              <a:buAutoNum type="alphaUcPeriod"/>
            </a:pPr>
            <a:r>
              <a:rPr lang="en-US" sz="2800" b="1" spc="-100" dirty="0" smtClean="0"/>
              <a:t>Through giving ourselves to prayer and Bible study.</a:t>
            </a:r>
          </a:p>
          <a:p>
            <a:pPr marL="971550" lvl="1" indent="-514350">
              <a:buAutoNum type="alphaUcPeriod"/>
            </a:pPr>
            <a:r>
              <a:rPr lang="en-US" sz="2800" b="1" dirty="0" smtClean="0"/>
              <a:t>Through tenaciously resisting temptation</a:t>
            </a:r>
          </a:p>
          <a:p>
            <a:pPr marL="971550" lvl="1" indent="-514350">
              <a:buAutoNum type="alphaUcPeriod"/>
            </a:pPr>
            <a:r>
              <a:rPr lang="en-US" sz="2800" b="1" dirty="0" smtClean="0"/>
              <a:t>Through diligently imitating Christ.</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Faithfulness</a:t>
            </a:r>
            <a:endParaRPr lang="en-US" b="1"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Subtitle 2"/>
          <p:cNvSpPr>
            <a:spLocks noGrp="1"/>
          </p:cNvSpPr>
          <p:nvPr>
            <p:ph type="subTitle" idx="1"/>
          </p:nvPr>
        </p:nvSpPr>
        <p:spPr>
          <a:xfrm>
            <a:off x="1633158" y="5508662"/>
            <a:ext cx="6858000" cy="754025"/>
          </a:xfrm>
        </p:spPr>
        <p:txBody>
          <a:bodyPr>
            <a:normAutofit/>
          </a:bodyPr>
          <a:lstStyle/>
          <a:p>
            <a:r>
              <a:rPr lang="en-US" sz="3600" b="1" dirty="0" smtClean="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rPr>
              <a:t>Revelation 2:8-10</a:t>
            </a:r>
            <a:endParaRPr lang="en-US" sz="3600" b="1" dirty="0">
              <a:ln w="17780" cmpd="sng">
                <a:noFill/>
                <a:prstDash val="solid"/>
                <a:miter lim="800000"/>
              </a:ln>
              <a:gradFill>
                <a:gsLst>
                  <a:gs pos="54000">
                    <a:schemeClr val="accent1">
                      <a:tint val="63000"/>
                      <a:sat val="105000"/>
                    </a:schemeClr>
                  </a:gs>
                  <a:gs pos="10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TextBox 4"/>
          <p:cNvSpPr txBox="1"/>
          <p:nvPr/>
        </p:nvSpPr>
        <p:spPr>
          <a:xfrm>
            <a:off x="532189" y="774094"/>
            <a:ext cx="8406192" cy="3339376"/>
          </a:xfrm>
          <a:prstGeom prst="rect">
            <a:avLst/>
          </a:prstGeom>
          <a:noFill/>
        </p:spPr>
        <p:txBody>
          <a:bodyPr wrap="square" rtlCol="0">
            <a:spAutoFit/>
          </a:bodyPr>
          <a:lstStyle/>
          <a:p>
            <a:pPr marL="338138" indent="-338138">
              <a:spcAft>
                <a:spcPts val="1200"/>
              </a:spcAft>
            </a:pPr>
            <a:r>
              <a:rPr lang="en-US" sz="3300" b="1" spc="-90" dirty="0" smtClean="0"/>
              <a:t>VI. Examples of Faithfulness.</a:t>
            </a:r>
          </a:p>
          <a:p>
            <a:pPr marL="971550" lvl="1" indent="-514350">
              <a:buAutoNum type="alphaUcPeriod"/>
            </a:pPr>
            <a:r>
              <a:rPr lang="en-US" sz="2800" b="1" dirty="0" smtClean="0"/>
              <a:t>	Lydia (Acts 16:15).</a:t>
            </a:r>
          </a:p>
          <a:p>
            <a:pPr marL="971550" lvl="1" indent="-514350">
              <a:buAutoNum type="alphaUcPeriod"/>
            </a:pPr>
            <a:r>
              <a:rPr lang="en-US" sz="2800" b="1" dirty="0" smtClean="0"/>
              <a:t>Timothy (1 Cor. 4:17).</a:t>
            </a:r>
          </a:p>
          <a:p>
            <a:pPr marL="971550" lvl="1" indent="-514350">
              <a:buAutoNum type="alphaUcPeriod"/>
            </a:pPr>
            <a:r>
              <a:rPr lang="en-US" sz="2800" b="1" dirty="0" err="1" smtClean="0"/>
              <a:t>Epaphras</a:t>
            </a:r>
            <a:r>
              <a:rPr lang="en-US" sz="2800" b="1" dirty="0" smtClean="0"/>
              <a:t> (Col. 1:7).</a:t>
            </a:r>
          </a:p>
          <a:p>
            <a:pPr marL="971550" lvl="1" indent="-514350">
              <a:buAutoNum type="alphaUcPeriod"/>
            </a:pPr>
            <a:r>
              <a:rPr lang="en-US" sz="2800" b="1" dirty="0" err="1" smtClean="0"/>
              <a:t>Tychicus</a:t>
            </a:r>
            <a:r>
              <a:rPr lang="en-US" sz="2800" b="1" dirty="0" smtClean="0"/>
              <a:t>  (Col. 4:7).</a:t>
            </a:r>
          </a:p>
          <a:p>
            <a:pPr marL="971550" lvl="1" indent="-514350">
              <a:buAutoNum type="alphaUcPeriod"/>
            </a:pPr>
            <a:r>
              <a:rPr lang="en-US" sz="2800" b="1" dirty="0" err="1" smtClean="0"/>
              <a:t>Onesimus</a:t>
            </a:r>
            <a:r>
              <a:rPr lang="en-US" sz="2800" b="1" dirty="0" smtClean="0"/>
              <a:t> (Col. 4:9).</a:t>
            </a:r>
          </a:p>
          <a:p>
            <a:pPr marL="971550" lvl="1" indent="-514350">
              <a:buAutoNum type="alphaUcPeriod"/>
            </a:pPr>
            <a:r>
              <a:rPr lang="en-US" sz="2800" b="1" dirty="0" smtClean="0"/>
              <a:t>Moses (Heb. 3:5).</a:t>
            </a:r>
          </a:p>
        </p:txBody>
      </p:sp>
    </p:spTree>
    <p:extLst>
      <p:ext uri="{BB962C8B-B14F-4D97-AF65-F5344CB8AC3E}">
        <p14:creationId xmlns:p14="http://schemas.microsoft.com/office/powerpoint/2010/main" val="756256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44</TotalTime>
  <Words>436</Words>
  <Application>Microsoft Office PowerPoint</Application>
  <PresentationFormat>On-screen Show (4:3)</PresentationFormat>
  <Paragraphs>52</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Corbel</vt:lpstr>
      <vt:lpstr>Depth</vt:lpstr>
      <vt:lpstr>Faithfulness</vt:lpstr>
      <vt:lpstr>Faithfulness</vt:lpstr>
      <vt:lpstr>Faithfulness</vt:lpstr>
      <vt:lpstr>Faithfulness</vt:lpstr>
      <vt:lpstr>Faithfulness</vt:lpstr>
      <vt:lpstr>Faithfulness</vt:lpstr>
      <vt:lpstr>Faithfulness</vt:lpstr>
      <vt:lpstr>Faithfulness</vt:lpstr>
      <vt:lpstr>Faithfulness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Kyle Pope</cp:lastModifiedBy>
  <cp:revision>5</cp:revision>
  <dcterms:created xsi:type="dcterms:W3CDTF">2015-04-17T19:03:43Z</dcterms:created>
  <dcterms:modified xsi:type="dcterms:W3CDTF">2015-04-17T19:53:10Z</dcterms:modified>
</cp:coreProperties>
</file>