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6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-3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052953-37D7-EB42-849E-AB75D96082FE}" type="datetimeFigureOut">
              <a:rPr lang="en-US" smtClean="0"/>
              <a:pPr/>
              <a:t>11/3/15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44C48-0478-A54E-9E79-C6FF654B75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052953-37D7-EB42-849E-AB75D96082FE}" type="datetimeFigureOut">
              <a:rPr lang="en-US" smtClean="0"/>
              <a:pPr/>
              <a:t>11/3/15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44C48-0478-A54E-9E79-C6FF654B75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052953-37D7-EB42-849E-AB75D96082FE}" type="datetimeFigureOut">
              <a:rPr lang="en-US" smtClean="0"/>
              <a:pPr/>
              <a:t>11/3/15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44C48-0478-A54E-9E79-C6FF654B75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052953-37D7-EB42-849E-AB75D96082FE}" type="datetimeFigureOut">
              <a:rPr lang="en-US" smtClean="0"/>
              <a:pPr/>
              <a:t>11/3/15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44C48-0478-A54E-9E79-C6FF654B75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052953-37D7-EB42-849E-AB75D96082FE}" type="datetimeFigureOut">
              <a:rPr lang="en-US" smtClean="0"/>
              <a:pPr/>
              <a:t>11/3/15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44C48-0478-A54E-9E79-C6FF654B75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052953-37D7-EB42-849E-AB75D96082FE}" type="datetimeFigureOut">
              <a:rPr lang="en-US" smtClean="0"/>
              <a:pPr/>
              <a:t>11/3/15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44C48-0478-A54E-9E79-C6FF654B75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052953-37D7-EB42-849E-AB75D96082FE}" type="datetimeFigureOut">
              <a:rPr lang="en-US" smtClean="0"/>
              <a:pPr/>
              <a:t>11/3/15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44C48-0478-A54E-9E79-C6FF654B75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052953-37D7-EB42-849E-AB75D96082FE}" type="datetimeFigureOut">
              <a:rPr lang="en-US" smtClean="0"/>
              <a:pPr/>
              <a:t>11/3/15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44C48-0478-A54E-9E79-C6FF654B75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052953-37D7-EB42-849E-AB75D96082FE}" type="datetimeFigureOut">
              <a:rPr lang="en-US" smtClean="0"/>
              <a:pPr/>
              <a:t>11/3/15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44C48-0478-A54E-9E79-C6FF654B75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052953-37D7-EB42-849E-AB75D96082FE}" type="datetimeFigureOut">
              <a:rPr lang="en-US" smtClean="0"/>
              <a:pPr/>
              <a:t>11/3/15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44C48-0478-A54E-9E79-C6FF654B75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052953-37D7-EB42-849E-AB75D96082FE}" type="datetimeFigureOut">
              <a:rPr lang="en-US" smtClean="0"/>
              <a:pPr/>
              <a:t>11/3/15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44C48-0478-A54E-9E79-C6FF654B75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8900" y="274638"/>
            <a:ext cx="64578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34290" y="1878904"/>
            <a:ext cx="5952509" cy="46000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  <a:latin typeface="Cambria"/>
          <a:ea typeface="+mj-ea"/>
          <a:cs typeface="Cambr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ambria"/>
          <a:ea typeface="+mn-ea"/>
          <a:cs typeface="Cambr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ambria"/>
          <a:ea typeface="+mn-ea"/>
          <a:cs typeface="Cambr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ambria"/>
          <a:ea typeface="+mn-ea"/>
          <a:cs typeface="Cambr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ambria"/>
          <a:ea typeface="+mn-ea"/>
          <a:cs typeface="Cambr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mbria"/>
          <a:ea typeface="+mn-ea"/>
          <a:cs typeface="Cambr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300" dirty="0" smtClean="0"/>
              <a:t>Four Important Themes at the Close of First John</a:t>
            </a:r>
            <a:endParaRPr lang="en-US" sz="4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4290" y="1878904"/>
            <a:ext cx="5952509" cy="4021830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en-US" sz="4500" b="1" i="1" dirty="0" smtClean="0"/>
              <a:t>Loving</a:t>
            </a:r>
          </a:p>
          <a:p>
            <a:pPr algn="ctr">
              <a:buNone/>
            </a:pPr>
            <a:r>
              <a:rPr lang="en-US" sz="4500" b="1" i="1" dirty="0" smtClean="0"/>
              <a:t>Knowing</a:t>
            </a:r>
          </a:p>
          <a:p>
            <a:pPr algn="ctr">
              <a:buNone/>
            </a:pPr>
            <a:r>
              <a:rPr lang="en-US" sz="4500" b="1" i="1" dirty="0" smtClean="0"/>
              <a:t>Abiding</a:t>
            </a:r>
          </a:p>
          <a:p>
            <a:pPr algn="ctr">
              <a:buNone/>
            </a:pPr>
            <a:r>
              <a:rPr lang="en-US" sz="4500" b="1" i="1" dirty="0" smtClean="0"/>
              <a:t>Perfecting</a:t>
            </a:r>
            <a:endParaRPr lang="en-US" sz="4500" b="1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300" dirty="0" smtClean="0"/>
              <a:t>Four Important Themes at the Close of First John</a:t>
            </a:r>
            <a:endParaRPr lang="en-US" sz="4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4290" y="1878903"/>
            <a:ext cx="6207650" cy="4624731"/>
          </a:xfrm>
        </p:spPr>
        <p:txBody>
          <a:bodyPr anchor="t">
            <a:normAutofit/>
          </a:bodyPr>
          <a:lstStyle/>
          <a:p>
            <a:pPr>
              <a:buNone/>
            </a:pPr>
            <a:r>
              <a:rPr lang="en-US" sz="4500" b="1" dirty="0" smtClean="0"/>
              <a:t>IV. </a:t>
            </a:r>
            <a:r>
              <a:rPr lang="en-US" sz="4500" b="1" i="1" dirty="0" smtClean="0"/>
              <a:t>Perfecting.</a:t>
            </a:r>
          </a:p>
          <a:p>
            <a:pPr marL="974725" lvl="1" indent="-517525">
              <a:buFont typeface="+mj-lt"/>
              <a:buAutoNum type="alphaUcPeriod" startAt="3"/>
            </a:pPr>
            <a:r>
              <a:rPr lang="en-US" sz="3500" b="1" dirty="0" smtClean="0"/>
              <a:t> Perfected Love.</a:t>
            </a:r>
            <a:endParaRPr lang="en-US" sz="2800" b="1" dirty="0" smtClean="0"/>
          </a:p>
          <a:p>
            <a:pPr marL="1371600" lvl="2" indent="-514350">
              <a:buFont typeface="+mj-lt"/>
              <a:buAutoNum type="arabicPeriod" startAt="4"/>
            </a:pPr>
            <a:r>
              <a:rPr lang="en-US" sz="2800" b="1" dirty="0" smtClean="0"/>
              <a:t>“Casts out fear” (4:18; 3:16).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8239" y="2514226"/>
            <a:ext cx="201116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4</a:t>
            </a:r>
            <a:endParaRPr lang="en-US" sz="10000" b="1" dirty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mbria"/>
              <a:cs typeface="Cambri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300" dirty="0" smtClean="0"/>
              <a:t>Four Important Themes at the Close of First John</a:t>
            </a:r>
            <a:endParaRPr lang="en-US" sz="4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2029" y="1878904"/>
            <a:ext cx="5927082" cy="4979096"/>
          </a:xfrm>
        </p:spPr>
        <p:txBody>
          <a:bodyPr anchor="t">
            <a:normAutofit/>
          </a:bodyPr>
          <a:lstStyle/>
          <a:p>
            <a:pPr marL="0" indent="0" algn="ctr">
              <a:spcBef>
                <a:spcPts val="1248"/>
              </a:spcBef>
              <a:buNone/>
            </a:pPr>
            <a:r>
              <a:rPr lang="en-US" sz="2700" b="1" i="1" dirty="0" smtClean="0"/>
              <a:t>Love defines and is defined by our relationship with God.</a:t>
            </a:r>
          </a:p>
          <a:p>
            <a:pPr marL="0" indent="0" algn="ctr">
              <a:spcBef>
                <a:spcPts val="1248"/>
              </a:spcBef>
              <a:buNone/>
            </a:pPr>
            <a:r>
              <a:rPr lang="en-US" sz="2700" b="1" i="1" dirty="0" smtClean="0"/>
              <a:t>Knowing God is something we can perceive through following His word.</a:t>
            </a:r>
          </a:p>
          <a:p>
            <a:pPr marL="0" indent="0" algn="ctr">
              <a:spcBef>
                <a:spcPts val="1248"/>
              </a:spcBef>
              <a:buNone/>
            </a:pPr>
            <a:r>
              <a:rPr lang="en-US" sz="2700" b="1" i="1" dirty="0" smtClean="0"/>
              <a:t>Being in Christ means maintaining particular relationships, conditions, and states.</a:t>
            </a:r>
          </a:p>
          <a:p>
            <a:pPr marL="0" indent="0" algn="ctr">
              <a:spcBef>
                <a:spcPts val="1248"/>
              </a:spcBef>
              <a:buNone/>
            </a:pPr>
            <a:r>
              <a:rPr lang="en-US" sz="2700" b="1" i="1" dirty="0" smtClean="0"/>
              <a:t>We allow God’s love to impact our lives by obedient love.</a:t>
            </a:r>
            <a:endParaRPr lang="en-US" sz="2700" b="1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300" dirty="0" smtClean="0"/>
              <a:t>Four Important Themes at the Close of First John</a:t>
            </a:r>
            <a:endParaRPr lang="en-US" sz="4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4290" y="1878903"/>
            <a:ext cx="6409710" cy="4624731"/>
          </a:xfrm>
        </p:spPr>
        <p:txBody>
          <a:bodyPr anchor="t">
            <a:normAutofit/>
          </a:bodyPr>
          <a:lstStyle/>
          <a:p>
            <a:pPr>
              <a:buNone/>
            </a:pPr>
            <a:r>
              <a:rPr lang="en-US" sz="4500" b="1" dirty="0" smtClean="0"/>
              <a:t>III. </a:t>
            </a:r>
            <a:r>
              <a:rPr lang="en-US" sz="4500" b="1" i="1" dirty="0" smtClean="0"/>
              <a:t>Abiding.</a:t>
            </a:r>
          </a:p>
          <a:p>
            <a:pPr marL="974725" lvl="1" indent="-517525">
              <a:buAutoNum type="alphaUcPeriod"/>
            </a:pPr>
            <a:r>
              <a:rPr lang="en-US" sz="3500" b="1" dirty="0" smtClean="0"/>
              <a:t> Gr. </a:t>
            </a:r>
            <a:r>
              <a:rPr lang="en-US" sz="3500" b="1" i="1" dirty="0" err="1" smtClean="0"/>
              <a:t>menō</a:t>
            </a:r>
            <a:r>
              <a:rPr lang="en-US" sz="3500" b="1" dirty="0" smtClean="0"/>
              <a:t> (</a:t>
            </a:r>
            <a:r>
              <a:rPr lang="en-US" sz="3500" b="1" dirty="0" err="1" smtClean="0"/>
              <a:t>μένω</a:t>
            </a:r>
            <a:r>
              <a:rPr lang="en-US" sz="3500" b="1" dirty="0" smtClean="0"/>
              <a:t>) used 23 times in 1 John.</a:t>
            </a:r>
            <a:endParaRPr lang="en-US" sz="2800" b="1" dirty="0" smtClean="0"/>
          </a:p>
          <a:p>
            <a:pPr marL="1371600" lvl="2" indent="-514350">
              <a:buFont typeface="+mj-lt"/>
              <a:buAutoNum type="arabicPeriod"/>
            </a:pPr>
            <a:r>
              <a:rPr lang="en-US" sz="2800" b="1" dirty="0" smtClean="0"/>
              <a:t>Usually translated  by </a:t>
            </a:r>
            <a:r>
              <a:rPr lang="en-US" sz="2800" b="1" i="1" dirty="0" smtClean="0"/>
              <a:t>dwell, stay, continue, abide, </a:t>
            </a:r>
            <a:r>
              <a:rPr lang="en-US" sz="2800" b="1" dirty="0" smtClean="0"/>
              <a:t>or </a:t>
            </a:r>
            <a:r>
              <a:rPr lang="en-US" sz="2800" b="1" i="1" dirty="0" smtClean="0"/>
              <a:t>remain</a:t>
            </a:r>
            <a:r>
              <a:rPr lang="en-US" sz="2800" b="1" dirty="0" smtClean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8239" y="2514226"/>
            <a:ext cx="201116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3</a:t>
            </a:r>
            <a:endParaRPr lang="en-US" sz="10000" b="1" dirty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mbria"/>
              <a:cs typeface="Cambri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300" dirty="0" smtClean="0"/>
              <a:t>Four Important Themes at the Close of First John</a:t>
            </a:r>
            <a:endParaRPr lang="en-US" sz="4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4290" y="1878903"/>
            <a:ext cx="6409710" cy="4979097"/>
          </a:xfrm>
        </p:spPr>
        <p:txBody>
          <a:bodyPr anchor="t">
            <a:normAutofit/>
          </a:bodyPr>
          <a:lstStyle/>
          <a:p>
            <a:pPr>
              <a:buNone/>
            </a:pPr>
            <a:r>
              <a:rPr lang="en-US" sz="4500" b="1" dirty="0" smtClean="0"/>
              <a:t>III. </a:t>
            </a:r>
            <a:r>
              <a:rPr lang="en-US" sz="4500" b="1" i="1" dirty="0" smtClean="0"/>
              <a:t>Abiding.</a:t>
            </a:r>
          </a:p>
          <a:p>
            <a:pPr marL="974725" lvl="1" indent="-517525">
              <a:buFont typeface="+mj-lt"/>
              <a:buAutoNum type="alphaUcPeriod" startAt="2"/>
            </a:pPr>
            <a:r>
              <a:rPr lang="en-US" sz="3500" b="1" dirty="0" smtClean="0"/>
              <a:t> First half of the book.</a:t>
            </a:r>
            <a:endParaRPr lang="en-US" sz="2800" b="1" dirty="0" smtClean="0"/>
          </a:p>
          <a:p>
            <a:pPr marL="1371600" lvl="2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800" b="1" dirty="0" smtClean="0"/>
              <a:t>“Abides in Him” (2:6).</a:t>
            </a:r>
          </a:p>
          <a:p>
            <a:pPr marL="1371600" lvl="2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800" b="1" dirty="0" smtClean="0"/>
              <a:t>“Abides in the light” (2:10).</a:t>
            </a:r>
          </a:p>
          <a:p>
            <a:pPr marL="1371600" lvl="2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800" b="1" dirty="0" smtClean="0"/>
              <a:t>“Word of God abides” (2:14).</a:t>
            </a:r>
          </a:p>
          <a:p>
            <a:pPr marL="1371600" lvl="2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800" b="1" dirty="0" smtClean="0"/>
              <a:t>“Abides forever” (2:17; 3:15).</a:t>
            </a:r>
          </a:p>
          <a:p>
            <a:pPr marL="1371600" lvl="2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800" b="1" dirty="0" smtClean="0"/>
              <a:t>“Continued” (2:19).</a:t>
            </a:r>
          </a:p>
          <a:p>
            <a:pPr marL="1371600" lvl="2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800" b="1" dirty="0" smtClean="0"/>
              <a:t> “Abide in” Son and Father(2:24).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8239" y="2514226"/>
            <a:ext cx="201116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3</a:t>
            </a:r>
            <a:endParaRPr lang="en-US" sz="10000" b="1" dirty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mbria"/>
              <a:cs typeface="Cambri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300" dirty="0" smtClean="0"/>
              <a:t>Four Important Themes at the Close of First John</a:t>
            </a:r>
            <a:endParaRPr lang="en-US" sz="4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4290" y="1878903"/>
            <a:ext cx="6409710" cy="4979097"/>
          </a:xfrm>
        </p:spPr>
        <p:txBody>
          <a:bodyPr anchor="t">
            <a:normAutofit/>
          </a:bodyPr>
          <a:lstStyle/>
          <a:p>
            <a:pPr>
              <a:buNone/>
            </a:pPr>
            <a:r>
              <a:rPr lang="en-US" sz="4500" b="1" dirty="0" smtClean="0"/>
              <a:t>III. </a:t>
            </a:r>
            <a:r>
              <a:rPr lang="en-US" sz="4500" b="1" i="1" dirty="0" smtClean="0"/>
              <a:t>Abiding.</a:t>
            </a:r>
          </a:p>
          <a:p>
            <a:pPr marL="974725" lvl="1" indent="-517525">
              <a:buFont typeface="+mj-lt"/>
              <a:buAutoNum type="alphaUcPeriod" startAt="2"/>
            </a:pPr>
            <a:r>
              <a:rPr lang="en-US" sz="3500" b="1" dirty="0" smtClean="0"/>
              <a:t> First half of the book.</a:t>
            </a:r>
            <a:endParaRPr lang="en-US" sz="2800" b="1" dirty="0" smtClean="0"/>
          </a:p>
          <a:p>
            <a:pPr marL="1371600" lvl="2" indent="-514350">
              <a:lnSpc>
                <a:spcPct val="90000"/>
              </a:lnSpc>
              <a:buFont typeface="+mj-lt"/>
              <a:buAutoNum type="arabicPeriod" startAt="7"/>
            </a:pPr>
            <a:r>
              <a:rPr lang="en-US" sz="2800" b="1" dirty="0" smtClean="0"/>
              <a:t>“Anointing” abides (2:27).</a:t>
            </a:r>
          </a:p>
          <a:p>
            <a:pPr marL="1371600" lvl="2" indent="-514350">
              <a:lnSpc>
                <a:spcPct val="90000"/>
              </a:lnSpc>
              <a:buFont typeface="+mj-lt"/>
              <a:buAutoNum type="arabicPeriod" startAt="7"/>
            </a:pPr>
            <a:r>
              <a:rPr lang="en-US" sz="2800" b="1" dirty="0" smtClean="0"/>
              <a:t>“Abide in Him” (2:28; 4:18).</a:t>
            </a:r>
          </a:p>
          <a:p>
            <a:pPr marL="1371600" lvl="2" indent="-514350">
              <a:lnSpc>
                <a:spcPct val="90000"/>
              </a:lnSpc>
              <a:buFont typeface="+mj-lt"/>
              <a:buAutoNum type="arabicPeriod" startAt="7"/>
            </a:pPr>
            <a:r>
              <a:rPr lang="en-US" sz="2800" b="1" dirty="0" smtClean="0"/>
              <a:t>“Abides in Him does not sin” (3:6).</a:t>
            </a:r>
          </a:p>
          <a:p>
            <a:pPr marL="1371600" lvl="2" indent="-514350">
              <a:lnSpc>
                <a:spcPct val="90000"/>
              </a:lnSpc>
              <a:buFont typeface="+mj-lt"/>
              <a:buAutoNum type="arabicPeriod" startAt="7"/>
            </a:pPr>
            <a:r>
              <a:rPr lang="en-US" sz="2800" b="1" dirty="0" smtClean="0"/>
              <a:t>“His seed remains in Him” (2:19; 1 Pet. 1:23;  2:14).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8239" y="2514226"/>
            <a:ext cx="201116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3</a:t>
            </a:r>
            <a:endParaRPr lang="en-US" sz="10000" b="1" dirty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mbria"/>
              <a:cs typeface="Cambri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300" dirty="0" smtClean="0"/>
              <a:t>Four Important Themes at the Close of First John</a:t>
            </a:r>
            <a:endParaRPr lang="en-US" sz="4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4290" y="1878903"/>
            <a:ext cx="6409710" cy="4979097"/>
          </a:xfrm>
        </p:spPr>
        <p:txBody>
          <a:bodyPr anchor="t">
            <a:normAutofit/>
          </a:bodyPr>
          <a:lstStyle/>
          <a:p>
            <a:pPr>
              <a:buNone/>
            </a:pPr>
            <a:r>
              <a:rPr lang="en-US" sz="4500" b="1" dirty="0" smtClean="0"/>
              <a:t>III. </a:t>
            </a:r>
            <a:r>
              <a:rPr lang="en-US" sz="4500" b="1" i="1" dirty="0" smtClean="0"/>
              <a:t>Abiding.</a:t>
            </a:r>
          </a:p>
          <a:p>
            <a:pPr marL="974725" lvl="1" indent="-517525">
              <a:buFont typeface="+mj-lt"/>
              <a:buAutoNum type="alphaUcPeriod" startAt="3"/>
            </a:pPr>
            <a:r>
              <a:rPr lang="en-US" sz="3500" b="1" dirty="0" smtClean="0"/>
              <a:t> Last half of the book.</a:t>
            </a:r>
            <a:endParaRPr lang="en-US" sz="2800" b="1" dirty="0" smtClean="0"/>
          </a:p>
          <a:p>
            <a:pPr marL="1371600" lvl="2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800" b="1" dirty="0" smtClean="0"/>
              <a:t>“Abides in death” (3:14; 2:10; 3:15; Titus 3:7; Mark 10:30).</a:t>
            </a:r>
          </a:p>
          <a:p>
            <a:pPr marL="1371600" lvl="2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800" b="1" dirty="0" smtClean="0"/>
              <a:t>God’s love abides (3:17).</a:t>
            </a:r>
          </a:p>
          <a:p>
            <a:pPr marL="1371600" lvl="2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800" b="1" dirty="0" smtClean="0"/>
              <a:t>God abides in us (3:24; 4:13).</a:t>
            </a:r>
          </a:p>
          <a:p>
            <a:pPr marL="1371600" lvl="2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800" b="1" dirty="0" smtClean="0"/>
              <a:t>Seen as we love (4:12).</a:t>
            </a:r>
          </a:p>
          <a:p>
            <a:pPr marL="1371600" lvl="2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800" b="1" dirty="0" smtClean="0"/>
              <a:t>In confession, we stay in God, He stays in us (4:15).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8239" y="2514226"/>
            <a:ext cx="201116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3</a:t>
            </a:r>
            <a:endParaRPr lang="en-US" sz="10000" b="1" dirty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mbria"/>
              <a:cs typeface="Cambri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300" dirty="0" smtClean="0"/>
              <a:t>Four Important Themes at the Close of First John</a:t>
            </a:r>
            <a:endParaRPr lang="en-US" sz="4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4290" y="1878903"/>
            <a:ext cx="6409710" cy="4979097"/>
          </a:xfrm>
        </p:spPr>
        <p:txBody>
          <a:bodyPr anchor="t">
            <a:normAutofit/>
          </a:bodyPr>
          <a:lstStyle/>
          <a:p>
            <a:pPr>
              <a:buNone/>
            </a:pPr>
            <a:r>
              <a:rPr lang="en-US" sz="4500" b="1" dirty="0" smtClean="0"/>
              <a:t>III. </a:t>
            </a:r>
            <a:r>
              <a:rPr lang="en-US" sz="4500" b="1" i="1" dirty="0" smtClean="0"/>
              <a:t>Abiding.</a:t>
            </a:r>
          </a:p>
          <a:p>
            <a:pPr marL="974725" lvl="1" indent="-517525">
              <a:buFont typeface="+mj-lt"/>
              <a:buAutoNum type="alphaUcPeriod" startAt="3"/>
            </a:pPr>
            <a:r>
              <a:rPr lang="en-US" sz="3500" b="1" dirty="0" smtClean="0"/>
              <a:t> Last half of the book.</a:t>
            </a:r>
            <a:endParaRPr lang="en-US" sz="2800" b="1" dirty="0" smtClean="0"/>
          </a:p>
          <a:p>
            <a:pPr marL="1371600" lvl="2" indent="-514350">
              <a:buFont typeface="+mj-lt"/>
              <a:buAutoNum type="arabicPeriod" startAt="6"/>
            </a:pPr>
            <a:r>
              <a:rPr lang="en-US" sz="2800" b="1" dirty="0" smtClean="0"/>
              <a:t>The one abiding in love “abides in God, and God in him” (4:16).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8239" y="2514226"/>
            <a:ext cx="201116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3</a:t>
            </a:r>
            <a:endParaRPr lang="en-US" sz="10000" b="1" dirty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mbria"/>
              <a:cs typeface="Cambri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300" dirty="0" smtClean="0"/>
              <a:t>Four Important Themes at the Close of First John</a:t>
            </a:r>
            <a:endParaRPr lang="en-US" sz="4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4290" y="1878903"/>
            <a:ext cx="6207650" cy="4624731"/>
          </a:xfrm>
        </p:spPr>
        <p:txBody>
          <a:bodyPr anchor="t">
            <a:normAutofit/>
          </a:bodyPr>
          <a:lstStyle/>
          <a:p>
            <a:pPr>
              <a:buNone/>
            </a:pPr>
            <a:r>
              <a:rPr lang="en-US" sz="4500" b="1" dirty="0" smtClean="0"/>
              <a:t>IV. </a:t>
            </a:r>
            <a:r>
              <a:rPr lang="en-US" sz="4500" b="1" i="1" dirty="0" smtClean="0"/>
              <a:t>Perfecting.</a:t>
            </a:r>
          </a:p>
          <a:p>
            <a:pPr marL="974725" lvl="1" indent="-517525">
              <a:buAutoNum type="alphaUcPeriod"/>
            </a:pPr>
            <a:r>
              <a:rPr lang="en-US" sz="3500" b="1" dirty="0" smtClean="0"/>
              <a:t> Gr. </a:t>
            </a:r>
            <a:r>
              <a:rPr lang="en-US" sz="3500" b="1" i="1" dirty="0" err="1" smtClean="0"/>
              <a:t>teleioō</a:t>
            </a:r>
            <a:r>
              <a:rPr lang="en-US" sz="3500" b="1" i="1" dirty="0" smtClean="0"/>
              <a:t> </a:t>
            </a:r>
            <a:r>
              <a:rPr lang="en-US" sz="3500" b="1" dirty="0" smtClean="0"/>
              <a:t>(</a:t>
            </a:r>
            <a:r>
              <a:rPr lang="en-US" sz="3500" b="1" dirty="0" err="1" smtClean="0"/>
              <a:t>τελειόω</a:t>
            </a:r>
            <a:r>
              <a:rPr lang="en-US" sz="3500" b="1" dirty="0" smtClean="0"/>
              <a:t>).</a:t>
            </a:r>
            <a:endParaRPr lang="en-US" sz="2800" b="1" dirty="0" smtClean="0"/>
          </a:p>
          <a:p>
            <a:pPr marL="1371600" lvl="2" indent="-514350">
              <a:buFont typeface="+mj-lt"/>
              <a:buAutoNum type="arabicPeriod"/>
            </a:pPr>
            <a:r>
              <a:rPr lang="en-US" sz="2800" b="1" dirty="0" smtClean="0"/>
              <a:t>“To carry through completely, to accomplish, finish, bring to an end” (Thayer).</a:t>
            </a:r>
          </a:p>
          <a:p>
            <a:pPr marL="1371600" lvl="2" indent="-514350">
              <a:buFont typeface="+mj-lt"/>
              <a:buAutoNum type="arabicPeriod"/>
            </a:pPr>
            <a:r>
              <a:rPr lang="en-US" sz="2800" b="1" dirty="0" smtClean="0"/>
              <a:t>Latin Vulgate </a:t>
            </a:r>
            <a:r>
              <a:rPr lang="en-US" sz="2800" b="1" i="1" dirty="0" err="1" smtClean="0"/>
              <a:t>perficio</a:t>
            </a:r>
            <a:r>
              <a:rPr lang="en-US" sz="2800" b="1" i="1" dirty="0" smtClean="0"/>
              <a:t>—</a:t>
            </a:r>
            <a:r>
              <a:rPr lang="en-US" sz="2800" b="1" dirty="0" smtClean="0"/>
              <a:t>participle </a:t>
            </a:r>
            <a:r>
              <a:rPr lang="en-US" sz="2800" b="1" i="1" dirty="0" err="1" smtClean="0"/>
              <a:t>perfectus</a:t>
            </a:r>
            <a:r>
              <a:rPr lang="en-US" sz="2800" b="1" dirty="0" smtClean="0"/>
              <a:t> “to finish.”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8239" y="2514226"/>
            <a:ext cx="201116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4</a:t>
            </a:r>
            <a:endParaRPr lang="en-US" sz="10000" b="1" dirty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mbria"/>
              <a:cs typeface="Cambri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300" dirty="0" smtClean="0"/>
              <a:t>Four Important Themes at the Close of First John</a:t>
            </a:r>
            <a:endParaRPr lang="en-US" sz="4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4290" y="1878903"/>
            <a:ext cx="6207650" cy="4624731"/>
          </a:xfrm>
        </p:spPr>
        <p:txBody>
          <a:bodyPr anchor="t">
            <a:normAutofit/>
          </a:bodyPr>
          <a:lstStyle/>
          <a:p>
            <a:pPr>
              <a:buNone/>
            </a:pPr>
            <a:r>
              <a:rPr lang="en-US" sz="4500" b="1" dirty="0" smtClean="0"/>
              <a:t>IV. </a:t>
            </a:r>
            <a:r>
              <a:rPr lang="en-US" sz="4500" b="1" i="1" dirty="0" smtClean="0"/>
              <a:t>Perfecting.</a:t>
            </a:r>
          </a:p>
          <a:p>
            <a:pPr marL="974725" lvl="1" indent="-517525">
              <a:buFont typeface="+mj-lt"/>
              <a:buAutoNum type="alphaUcPeriod" startAt="2"/>
            </a:pPr>
            <a:r>
              <a:rPr lang="en-US" sz="3500" b="1" dirty="0" smtClean="0"/>
              <a:t> Five times in 1 John.</a:t>
            </a:r>
            <a:endParaRPr lang="en-US" sz="2800" b="1" dirty="0" smtClean="0"/>
          </a:p>
          <a:p>
            <a:pPr marL="1371600" lvl="2" indent="-514350">
              <a:buFont typeface="+mj-lt"/>
              <a:buAutoNum type="arabicPeriod"/>
            </a:pPr>
            <a:r>
              <a:rPr lang="en-US" sz="2800" b="1" dirty="0" smtClean="0"/>
              <a:t>All in reference to</a:t>
            </a:r>
            <a:r>
              <a:rPr lang="en-US" sz="2800" b="1" i="1" dirty="0" smtClean="0"/>
              <a:t> perfected love.</a:t>
            </a:r>
            <a:endParaRPr lang="en-US" sz="2800" b="1" dirty="0" smtClean="0"/>
          </a:p>
          <a:p>
            <a:pPr marL="1487488" lvl="2" indent="-349250"/>
            <a:r>
              <a:rPr lang="en-US" sz="2800" b="1" dirty="0" smtClean="0"/>
              <a:t>Behavior of Christians</a:t>
            </a:r>
          </a:p>
          <a:p>
            <a:pPr marL="1487488" lvl="2" indent="-349250"/>
            <a:r>
              <a:rPr lang="en-US" sz="2800" b="1" dirty="0" smtClean="0"/>
              <a:t>What God’s love may accomplish for Christians</a:t>
            </a:r>
          </a:p>
          <a:p>
            <a:pPr marL="1652588" lvl="2" indent="-514350"/>
            <a:endParaRPr lang="en-US" sz="28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808239" y="2514226"/>
            <a:ext cx="201116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4</a:t>
            </a:r>
            <a:endParaRPr lang="en-US" sz="10000" b="1" dirty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mbria"/>
              <a:cs typeface="Cambri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300" dirty="0" smtClean="0"/>
              <a:t>Four Important Themes at the Close of First John</a:t>
            </a:r>
            <a:endParaRPr lang="en-US" sz="4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4290" y="1878903"/>
            <a:ext cx="6207650" cy="4624731"/>
          </a:xfrm>
        </p:spPr>
        <p:txBody>
          <a:bodyPr anchor="t">
            <a:normAutofit/>
          </a:bodyPr>
          <a:lstStyle/>
          <a:p>
            <a:pPr>
              <a:buNone/>
            </a:pPr>
            <a:r>
              <a:rPr lang="en-US" sz="4500" b="1" dirty="0" smtClean="0"/>
              <a:t>IV. </a:t>
            </a:r>
            <a:r>
              <a:rPr lang="en-US" sz="4500" b="1" i="1" dirty="0" smtClean="0"/>
              <a:t>Perfecting.</a:t>
            </a:r>
          </a:p>
          <a:p>
            <a:pPr marL="974725" lvl="1" indent="-517525">
              <a:buFont typeface="+mj-lt"/>
              <a:buAutoNum type="alphaUcPeriod" startAt="3"/>
            </a:pPr>
            <a:r>
              <a:rPr lang="en-US" sz="3500" b="1" dirty="0" smtClean="0"/>
              <a:t> Perfected Love.</a:t>
            </a:r>
            <a:endParaRPr lang="en-US" sz="2800" b="1" dirty="0" smtClean="0"/>
          </a:p>
          <a:p>
            <a:pPr marL="1371600" lvl="2" indent="-514350">
              <a:buFont typeface="+mj-lt"/>
              <a:buAutoNum type="arabicPeriod"/>
            </a:pPr>
            <a:r>
              <a:rPr lang="en-US" sz="2800" b="1" dirty="0" smtClean="0"/>
              <a:t>Perfected in one who “keeps His word” (2:5).</a:t>
            </a:r>
          </a:p>
          <a:p>
            <a:pPr marL="1371600" lvl="2" indent="-514350">
              <a:buFont typeface="+mj-lt"/>
              <a:buAutoNum type="arabicPeriod"/>
            </a:pPr>
            <a:r>
              <a:rPr lang="en-US" sz="2800" b="1" dirty="0" smtClean="0"/>
              <a:t>Perfected in us if we love one another (4:12).</a:t>
            </a:r>
          </a:p>
          <a:p>
            <a:pPr marL="1371600" lvl="2" indent="-514350">
              <a:buFont typeface="+mj-lt"/>
              <a:buAutoNum type="arabicPeriod"/>
            </a:pPr>
            <a:r>
              <a:rPr lang="en-US" sz="2800" b="1" dirty="0" smtClean="0"/>
              <a:t>We may have confidence at judgment (4:17).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8239" y="2514226"/>
            <a:ext cx="201116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4</a:t>
            </a:r>
            <a:endParaRPr lang="en-US" sz="10000" b="1" dirty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mbria"/>
              <a:cs typeface="Cambri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615</Words>
  <Application>Microsoft Macintosh PowerPoint</Application>
  <PresentationFormat>On-screen Show (4:3)</PresentationFormat>
  <Paragraphs>72</Paragraphs>
  <Slides>11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Four Important Themes at the Close of First John</vt:lpstr>
      <vt:lpstr>Four Important Themes at the Close of First John</vt:lpstr>
      <vt:lpstr>Four Important Themes at the Close of First John</vt:lpstr>
      <vt:lpstr>Four Important Themes at the Close of First John</vt:lpstr>
      <vt:lpstr>Four Important Themes at the Close of First John</vt:lpstr>
      <vt:lpstr>Four Important Themes at the Close of First John</vt:lpstr>
      <vt:lpstr>Four Important Themes at the Close of First John</vt:lpstr>
      <vt:lpstr>Four Important Themes at the Close of First John</vt:lpstr>
      <vt:lpstr>Four Important Themes at the Close of First John</vt:lpstr>
      <vt:lpstr>Four Important Themes at the Close of First John</vt:lpstr>
      <vt:lpstr>Four Important Themes at the Close of First John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Kyle Pope</dc:creator>
  <cp:lastModifiedBy>Kyle Pope</cp:lastModifiedBy>
  <cp:revision>9</cp:revision>
  <dcterms:created xsi:type="dcterms:W3CDTF">2015-11-04T00:03:38Z</dcterms:created>
  <dcterms:modified xsi:type="dcterms:W3CDTF">2015-11-04T00:04:09Z</dcterms:modified>
</cp:coreProperties>
</file>