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15"/>
  </p:notesMasterIdLst>
  <p:handoutMasterIdLst>
    <p:handoutMasterId r:id="rId16"/>
  </p:handoutMasterIdLst>
  <p:sldIdLst>
    <p:sldId id="257" r:id="rId2"/>
    <p:sldId id="273" r:id="rId3"/>
    <p:sldId id="271" r:id="rId4"/>
    <p:sldId id="272" r:id="rId5"/>
    <p:sldId id="270" r:id="rId6"/>
    <p:sldId id="274" r:id="rId7"/>
    <p:sldId id="275" r:id="rId8"/>
    <p:sldId id="276" r:id="rId9"/>
    <p:sldId id="277" r:id="rId10"/>
    <p:sldId id="278" r:id="rId11"/>
    <p:sldId id="279" r:id="rId12"/>
    <p:sldId id="281" r:id="rId13"/>
    <p:sldId id="280"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Arial" charset="0"/>
        <a:cs typeface="Arial" charset="0"/>
      </a:defRPr>
    </a:lvl1pPr>
    <a:lvl2pPr marL="457200" algn="l" rtl="0" fontAlgn="base">
      <a:spcBef>
        <a:spcPct val="0"/>
      </a:spcBef>
      <a:spcAft>
        <a:spcPct val="0"/>
      </a:spcAft>
      <a:defRPr sz="2400" kern="1200">
        <a:solidFill>
          <a:schemeClr val="tx1"/>
        </a:solidFill>
        <a:latin typeface="Times" charset="0"/>
        <a:ea typeface="Arial" charset="0"/>
        <a:cs typeface="Arial" charset="0"/>
      </a:defRPr>
    </a:lvl2pPr>
    <a:lvl3pPr marL="914400" algn="l" rtl="0" fontAlgn="base">
      <a:spcBef>
        <a:spcPct val="0"/>
      </a:spcBef>
      <a:spcAft>
        <a:spcPct val="0"/>
      </a:spcAft>
      <a:defRPr sz="2400" kern="1200">
        <a:solidFill>
          <a:schemeClr val="tx1"/>
        </a:solidFill>
        <a:latin typeface="Times" charset="0"/>
        <a:ea typeface="Arial" charset="0"/>
        <a:cs typeface="Arial" charset="0"/>
      </a:defRPr>
    </a:lvl3pPr>
    <a:lvl4pPr marL="1371600" algn="l" rtl="0" fontAlgn="base">
      <a:spcBef>
        <a:spcPct val="0"/>
      </a:spcBef>
      <a:spcAft>
        <a:spcPct val="0"/>
      </a:spcAft>
      <a:defRPr sz="2400" kern="1200">
        <a:solidFill>
          <a:schemeClr val="tx1"/>
        </a:solidFill>
        <a:latin typeface="Times" charset="0"/>
        <a:ea typeface="Arial" charset="0"/>
        <a:cs typeface="Arial" charset="0"/>
      </a:defRPr>
    </a:lvl4pPr>
    <a:lvl5pPr marL="1828800" algn="l" rtl="0" fontAlgn="base">
      <a:spcBef>
        <a:spcPct val="0"/>
      </a:spcBef>
      <a:spcAft>
        <a:spcPct val="0"/>
      </a:spcAft>
      <a:defRPr sz="2400" kern="1200">
        <a:solidFill>
          <a:schemeClr val="tx1"/>
        </a:solidFill>
        <a:latin typeface="Times" charset="0"/>
        <a:ea typeface="Arial" charset="0"/>
        <a:cs typeface="Arial" charset="0"/>
      </a:defRPr>
    </a:lvl5pPr>
    <a:lvl6pPr marL="2286000" algn="l" defTabSz="457200" rtl="0" eaLnBrk="1" latinLnBrk="0" hangingPunct="1">
      <a:defRPr sz="2400" kern="1200">
        <a:solidFill>
          <a:schemeClr val="tx1"/>
        </a:solidFill>
        <a:latin typeface="Times" charset="0"/>
        <a:ea typeface="Arial" charset="0"/>
        <a:cs typeface="Arial" charset="0"/>
      </a:defRPr>
    </a:lvl6pPr>
    <a:lvl7pPr marL="2743200" algn="l" defTabSz="457200" rtl="0" eaLnBrk="1" latinLnBrk="0" hangingPunct="1">
      <a:defRPr sz="2400" kern="1200">
        <a:solidFill>
          <a:schemeClr val="tx1"/>
        </a:solidFill>
        <a:latin typeface="Times" charset="0"/>
        <a:ea typeface="Arial" charset="0"/>
        <a:cs typeface="Arial" charset="0"/>
      </a:defRPr>
    </a:lvl7pPr>
    <a:lvl8pPr marL="3200400" algn="l" defTabSz="457200" rtl="0" eaLnBrk="1" latinLnBrk="0" hangingPunct="1">
      <a:defRPr sz="2400" kern="1200">
        <a:solidFill>
          <a:schemeClr val="tx1"/>
        </a:solidFill>
        <a:latin typeface="Times" charset="0"/>
        <a:ea typeface="Arial" charset="0"/>
        <a:cs typeface="Arial" charset="0"/>
      </a:defRPr>
    </a:lvl8pPr>
    <a:lvl9pPr marL="3657600" algn="l" defTabSz="457200" rtl="0" eaLnBrk="1" latinLnBrk="0" hangingPunct="1">
      <a:defRPr sz="2400" kern="1200">
        <a:solidFill>
          <a:schemeClr val="tx1"/>
        </a:solidFill>
        <a:latin typeface="Times"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outline" clrMode="bw"/>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98" autoAdjust="0"/>
    <p:restoredTop sz="94660" autoAdjust="0"/>
  </p:normalViewPr>
  <p:slideViewPr>
    <p:cSldViewPr>
      <p:cViewPr varScale="1">
        <p:scale>
          <a:sx n="105" d="100"/>
          <a:sy n="105" d="100"/>
        </p:scale>
        <p:origin x="-336" y="-104"/>
      </p:cViewPr>
      <p:guideLst>
        <p:guide orient="horz" pos="2160"/>
        <p:guide pos="2880"/>
      </p:guideLst>
    </p:cSldViewPr>
  </p:slideViewPr>
  <p:outlineViewPr>
    <p:cViewPr>
      <p:scale>
        <a:sx n="33" d="100"/>
        <a:sy n="33" d="100"/>
      </p:scale>
      <p:origin x="0" y="1241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93C6F45E-3FCF-5943-B798-0EC5753FE7F6}" type="datetimeFigureOut">
              <a:rPr lang="en-US"/>
              <a:pPr/>
              <a:t>1/11/15</a:t>
            </a:fld>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E5C312F-A8D1-A748-A18C-B6777A911F9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fld id="{D04A971C-CE76-DB47-AE04-4694C2CB213E}" type="datetimeFigureOut">
              <a:rPr lang="en-US"/>
              <a:pPr/>
              <a:t>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A218FD2E-1B9D-F84C-98C1-F2FF5B91252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91FC1FC-6CD7-5F40-9DEC-8755B8DA97B8}" type="slidenum">
              <a:rPr lang="en-US"/>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FCDAE4F-2D6B-9347-873A-129C9A1E2276}" type="slidenum">
              <a:rPr lang="en-US"/>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365FA5D-6E64-984D-909E-EB484659A954}" type="slidenum">
              <a:rPr lang="en-US"/>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2057400" cy="457200"/>
          </a:xfrm>
        </p:spPr>
        <p:txBody>
          <a:bodyPr/>
          <a:lstStyle>
            <a:lvl1pPr>
              <a:defRPr sz="2400" b="1"/>
            </a:lvl1pPr>
          </a:lstStyle>
          <a:p>
            <a:fld id="{71434DC1-C93C-2B48-82DA-AF6A879212DC}" type="slidenum">
              <a:rPr lang="en-US"/>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491BCDA-6483-DB43-A519-467BDA79E4C5}"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CD53DB6-198C-7F4A-A2ED-7D183E1C835A}"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A6A9AB36-E7C2-0C48-B9FF-2F11C32AA185}"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B6CE20CD-A65B-7C4D-B532-283CE419BB33}" type="slidenum">
              <a:rPr lang="en-US"/>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509CD39-C881-4741-B242-7BBEAEBE0809}" type="slidenum">
              <a:rPr lang="en-US"/>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480F3C7-C038-5643-86D2-CFBBBD32CB5E}" type="slidenum">
              <a:rPr lang="en-US"/>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DB765F4-5996-394B-ABCB-154835C2AC66}"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210D377E-11FA-9649-A70F-3D4C1FC5C4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aphrodite.cooltext.com/d.php?renderid=472814733&amp;extension=p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2209800"/>
            <a:ext cx="7772400" cy="4343400"/>
          </a:xfrm>
        </p:spPr>
        <p:txBody>
          <a:bodyPr/>
          <a:lstStyle/>
          <a:p>
            <a:pPr marL="0" indent="0">
              <a:buNone/>
            </a:pPr>
            <a:r>
              <a:rPr lang="en-US" sz="4000" b="1" dirty="0" smtClean="0">
                <a:latin typeface="Times New Roman"/>
                <a:cs typeface="Times New Roman"/>
              </a:rPr>
              <a:t>Holy Ground in the Bible.</a:t>
            </a:r>
          </a:p>
          <a:p>
            <a:pPr marL="688975" indent="-350838">
              <a:buNone/>
            </a:pPr>
            <a:r>
              <a:rPr lang="en-US" b="1" dirty="0" smtClean="0">
                <a:latin typeface="Times New Roman"/>
                <a:cs typeface="Times New Roman"/>
              </a:rPr>
              <a:t>Moses:</a:t>
            </a:r>
            <a:r>
              <a:rPr lang="en-US" sz="2800" b="1" dirty="0" smtClean="0">
                <a:latin typeface="Times New Roman"/>
                <a:cs typeface="Times New Roman"/>
              </a:rPr>
              <a:t> “Then </a:t>
            </a:r>
            <a:r>
              <a:rPr lang="en-US" sz="2800" b="1" dirty="0">
                <a:latin typeface="Times New Roman"/>
                <a:cs typeface="Times New Roman"/>
              </a:rPr>
              <a:t>He said,</a:t>
            </a:r>
            <a:r>
              <a:rPr lang="en-US" sz="2800" b="1" dirty="0" smtClean="0">
                <a:latin typeface="Times New Roman"/>
                <a:cs typeface="Times New Roman"/>
              </a:rPr>
              <a:t> ‘Do </a:t>
            </a:r>
            <a:r>
              <a:rPr lang="en-US" sz="2800" b="1" dirty="0">
                <a:latin typeface="Times New Roman"/>
                <a:cs typeface="Times New Roman"/>
              </a:rPr>
              <a:t>not draw near this place. Take your sandals off your feet, for the place where you stand is holy ground</a:t>
            </a:r>
            <a:r>
              <a:rPr lang="en-US" sz="2800" b="1" dirty="0" smtClean="0">
                <a:latin typeface="Times New Roman"/>
                <a:cs typeface="Times New Roman"/>
              </a:rPr>
              <a:t>.’ Moreover </a:t>
            </a:r>
            <a:r>
              <a:rPr lang="en-US" sz="2800" b="1" dirty="0">
                <a:latin typeface="Times New Roman"/>
                <a:cs typeface="Times New Roman"/>
              </a:rPr>
              <a:t>He said,</a:t>
            </a:r>
            <a:r>
              <a:rPr lang="en-US" sz="2800" b="1" dirty="0" smtClean="0">
                <a:latin typeface="Times New Roman"/>
                <a:cs typeface="Times New Roman"/>
              </a:rPr>
              <a:t> ‘I </a:t>
            </a:r>
            <a:r>
              <a:rPr lang="en-US" sz="2800" b="1" dirty="0">
                <a:latin typeface="Times New Roman"/>
                <a:cs typeface="Times New Roman"/>
              </a:rPr>
              <a:t>am the God of your father — the God of Abraham, the God of Isaac, and the God of Jacob</a:t>
            </a:r>
            <a:r>
              <a:rPr lang="en-US" sz="2800" b="1" dirty="0" smtClean="0">
                <a:latin typeface="Times New Roman"/>
                <a:cs typeface="Times New Roman"/>
              </a:rPr>
              <a:t>.’ </a:t>
            </a:r>
            <a:r>
              <a:rPr lang="en-US" sz="2800" b="1" dirty="0">
                <a:latin typeface="Times New Roman"/>
                <a:cs typeface="Times New Roman"/>
              </a:rPr>
              <a:t>And Moses hid his face, for he was afraid to look upon </a:t>
            </a:r>
            <a:r>
              <a:rPr lang="en-US" sz="2800" b="1" dirty="0" smtClean="0">
                <a:latin typeface="Times New Roman"/>
                <a:cs typeface="Times New Roman"/>
              </a:rPr>
              <a:t>God” (Exod. 3:5-6; cf. Acts 7:33). </a:t>
            </a:r>
            <a:endParaRPr lang="en-US" sz="2800" b="1" dirty="0">
              <a:latin typeface="Times New Roman"/>
              <a:cs typeface="Times New Roman"/>
            </a:endParaRP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074">
                                            <p:txEl>
                                              <p:pRg st="0" end="0"/>
                                            </p:txEl>
                                          </p:spTgt>
                                        </p:tgtEl>
                                        <p:attrNameLst>
                                          <p:attrName>style.visibility</p:attrName>
                                        </p:attrNameLst>
                                      </p:cBhvr>
                                      <p:to>
                                        <p:strVal val="visible"/>
                                      </p:to>
                                    </p:set>
                                    <p:anim calcmode="lin" valueType="num">
                                      <p:cBhvr>
                                        <p:cTn id="17" dur="1000" fill="hold"/>
                                        <p:tgtEl>
                                          <p:spTgt spid="3074">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30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07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074">
                                            <p:txEl>
                                              <p:pRg st="1" end="1"/>
                                            </p:txEl>
                                          </p:spTgt>
                                        </p:tgtEl>
                                        <p:attrNameLst>
                                          <p:attrName>style.visibility</p:attrName>
                                        </p:attrNameLst>
                                      </p:cBhvr>
                                      <p:to>
                                        <p:strVal val="visible"/>
                                      </p:to>
                                    </p:set>
                                    <p:animEffect transition="in" filter="fade">
                                      <p:cBhvr>
                                        <p:cTn id="24" dur="1000"/>
                                        <p:tgtEl>
                                          <p:spTgt spid="3074">
                                            <p:txEl>
                                              <p:pRg st="1" end="1"/>
                                            </p:txEl>
                                          </p:spTgt>
                                        </p:tgtEl>
                                      </p:cBhvr>
                                    </p:animEffect>
                                    <p:anim calcmode="lin" valueType="num">
                                      <p:cBhvr>
                                        <p:cTn id="25"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1828800"/>
            <a:ext cx="7467600" cy="4724400"/>
          </a:xfrm>
        </p:spPr>
        <p:txBody>
          <a:bodyPr/>
          <a:lstStyle/>
          <a:p>
            <a:pPr marL="0" indent="0">
              <a:buNone/>
            </a:pPr>
            <a:r>
              <a:rPr lang="en-US" sz="4000" b="1" i="1" dirty="0" smtClean="0">
                <a:latin typeface="Times New Roman"/>
                <a:cs typeface="Times New Roman"/>
              </a:rPr>
              <a:t>What Makes It Holy?</a:t>
            </a:r>
          </a:p>
          <a:p>
            <a:pPr marL="688975" indent="-350838"/>
            <a:r>
              <a:rPr lang="en-US" sz="2600" b="1" dirty="0" smtClean="0">
                <a:latin typeface="Times New Roman"/>
                <a:cs typeface="Times New Roman"/>
              </a:rPr>
              <a:t>God’s power should be reverenced.</a:t>
            </a:r>
          </a:p>
          <a:p>
            <a:pPr marL="688975" indent="-350838"/>
            <a:r>
              <a:rPr lang="en-US" sz="2600" b="1" dirty="0" smtClean="0">
                <a:latin typeface="Times New Roman"/>
                <a:cs typeface="Times New Roman"/>
              </a:rPr>
              <a:t>“You shall not profane My holy name, but I will be hallowed among the children of Israel. I am the LORD who sanctifies you, who brought you out of the land of Egypt, to be your God: I am the LORD” (Lev. 22:32-33).</a:t>
            </a:r>
          </a:p>
          <a:p>
            <a:pPr marL="688975" indent="-350838"/>
            <a:r>
              <a:rPr lang="en-US" sz="2600" b="1" dirty="0" smtClean="0">
                <a:latin typeface="Times New Roman"/>
                <a:cs typeface="Times New Roman"/>
              </a:rPr>
              <a:t>To “profane” is to treat as </a:t>
            </a:r>
            <a:r>
              <a:rPr lang="en-US" sz="2600" b="1" i="1" dirty="0" smtClean="0">
                <a:latin typeface="Times New Roman"/>
                <a:cs typeface="Times New Roman"/>
              </a:rPr>
              <a:t>common</a:t>
            </a:r>
            <a:r>
              <a:rPr lang="en-US" sz="2600" b="1" dirty="0" smtClean="0">
                <a:latin typeface="Times New Roman"/>
                <a:cs typeface="Times New Roman"/>
              </a:rPr>
              <a:t>.</a:t>
            </a:r>
          </a:p>
          <a:p>
            <a:pPr marL="688975" indent="-350838"/>
            <a:r>
              <a:rPr lang="en-US" sz="2600" b="1" dirty="0" smtClean="0">
                <a:latin typeface="Times New Roman"/>
                <a:cs typeface="Times New Roman"/>
              </a:rPr>
              <a:t>Do we live every day in reverence to God?</a:t>
            </a:r>
          </a:p>
          <a:p>
            <a:pPr marL="688975" indent="-350838"/>
            <a:r>
              <a:rPr lang="en-US" sz="2600" b="1" dirty="0" smtClean="0">
                <a:latin typeface="Times New Roman"/>
                <a:cs typeface="Times New Roman"/>
              </a:rPr>
              <a:t>Do we treat times of worship as </a:t>
            </a:r>
            <a:r>
              <a:rPr lang="en-US" sz="2600" b="1" i="1" dirty="0" smtClean="0">
                <a:latin typeface="Times New Roman"/>
                <a:cs typeface="Times New Roman"/>
              </a:rPr>
              <a:t>common?</a:t>
            </a:r>
            <a:endParaRPr lang="en-US" sz="2600" b="1" dirty="0" smtClean="0">
              <a:latin typeface="Times New Roman"/>
              <a:cs typeface="Times New Roman"/>
            </a:endParaRP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fade">
                                      <p:cBhvr>
                                        <p:cTn id="7" dur="1000"/>
                                        <p:tgtEl>
                                          <p:spTgt spid="3074">
                                            <p:txEl>
                                              <p:pRg st="1" end="1"/>
                                            </p:txEl>
                                          </p:spTgt>
                                        </p:tgtEl>
                                      </p:cBhvr>
                                    </p:animEffect>
                                    <p:anim calcmode="lin" valueType="num">
                                      <p:cBhvr>
                                        <p:cTn id="8"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2" end="2"/>
                                            </p:txEl>
                                          </p:spTgt>
                                        </p:tgtEl>
                                        <p:attrNameLst>
                                          <p:attrName>style.visibility</p:attrName>
                                        </p:attrNameLst>
                                      </p:cBhvr>
                                      <p:to>
                                        <p:strVal val="visible"/>
                                      </p:to>
                                    </p:set>
                                    <p:animEffect transition="in" filter="fade">
                                      <p:cBhvr>
                                        <p:cTn id="14" dur="1000"/>
                                        <p:tgtEl>
                                          <p:spTgt spid="3074">
                                            <p:txEl>
                                              <p:pRg st="2" end="2"/>
                                            </p:txEl>
                                          </p:spTgt>
                                        </p:tgtEl>
                                      </p:cBhvr>
                                    </p:animEffect>
                                    <p:anim calcmode="lin" valueType="num">
                                      <p:cBhvr>
                                        <p:cTn id="15"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3" end="3"/>
                                            </p:txEl>
                                          </p:spTgt>
                                        </p:tgtEl>
                                        <p:attrNameLst>
                                          <p:attrName>style.visibility</p:attrName>
                                        </p:attrNameLst>
                                      </p:cBhvr>
                                      <p:to>
                                        <p:strVal val="visible"/>
                                      </p:to>
                                    </p:set>
                                    <p:animEffect transition="in" filter="fade">
                                      <p:cBhvr>
                                        <p:cTn id="21" dur="1000"/>
                                        <p:tgtEl>
                                          <p:spTgt spid="3074">
                                            <p:txEl>
                                              <p:pRg st="3" end="3"/>
                                            </p:txEl>
                                          </p:spTgt>
                                        </p:tgtEl>
                                      </p:cBhvr>
                                    </p:animEffect>
                                    <p:anim calcmode="lin" valueType="num">
                                      <p:cBhvr>
                                        <p:cTn id="22"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4">
                                            <p:txEl>
                                              <p:pRg st="4" end="4"/>
                                            </p:txEl>
                                          </p:spTgt>
                                        </p:tgtEl>
                                        <p:attrNameLst>
                                          <p:attrName>style.visibility</p:attrName>
                                        </p:attrNameLst>
                                      </p:cBhvr>
                                      <p:to>
                                        <p:strVal val="visible"/>
                                      </p:to>
                                    </p:set>
                                    <p:animEffect transition="in" filter="fade">
                                      <p:cBhvr>
                                        <p:cTn id="28" dur="1000"/>
                                        <p:tgtEl>
                                          <p:spTgt spid="3074">
                                            <p:txEl>
                                              <p:pRg st="4" end="4"/>
                                            </p:txEl>
                                          </p:spTgt>
                                        </p:tgtEl>
                                      </p:cBhvr>
                                    </p:animEffect>
                                    <p:anim calcmode="lin" valueType="num">
                                      <p:cBhvr>
                                        <p:cTn id="29"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4">
                                            <p:txEl>
                                              <p:pRg st="5" end="5"/>
                                            </p:txEl>
                                          </p:spTgt>
                                        </p:tgtEl>
                                        <p:attrNameLst>
                                          <p:attrName>style.visibility</p:attrName>
                                        </p:attrNameLst>
                                      </p:cBhvr>
                                      <p:to>
                                        <p:strVal val="visible"/>
                                      </p:to>
                                    </p:set>
                                    <p:animEffect transition="in" filter="fade">
                                      <p:cBhvr>
                                        <p:cTn id="35" dur="1000"/>
                                        <p:tgtEl>
                                          <p:spTgt spid="3074">
                                            <p:txEl>
                                              <p:pRg st="5" end="5"/>
                                            </p:txEl>
                                          </p:spTgt>
                                        </p:tgtEl>
                                      </p:cBhvr>
                                    </p:animEffect>
                                    <p:anim calcmode="lin" valueType="num">
                                      <p:cBhvr>
                                        <p:cTn id="36"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07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2362200"/>
            <a:ext cx="7924800" cy="4343400"/>
          </a:xfrm>
        </p:spPr>
        <p:txBody>
          <a:bodyPr/>
          <a:lstStyle/>
          <a:p>
            <a:pPr marL="0" indent="0">
              <a:buNone/>
            </a:pPr>
            <a:r>
              <a:rPr lang="en-US" sz="4000" b="1" i="1" dirty="0" smtClean="0">
                <a:latin typeface="Times New Roman"/>
                <a:cs typeface="Times New Roman"/>
              </a:rPr>
              <a:t>How Can We Avoid This?</a:t>
            </a:r>
          </a:p>
          <a:p>
            <a:pPr marL="688975" indent="-350838"/>
            <a:r>
              <a:rPr lang="en-US" sz="3300" b="1" dirty="0" smtClean="0">
                <a:latin typeface="Times New Roman"/>
                <a:cs typeface="Times New Roman"/>
              </a:rPr>
              <a:t>Fear the Lord (Ps. 111:10).</a:t>
            </a:r>
          </a:p>
          <a:p>
            <a:pPr marL="688975" indent="-350838"/>
            <a:r>
              <a:rPr lang="en-US" sz="3300" b="1" dirty="0" smtClean="0">
                <a:latin typeface="Times New Roman"/>
                <a:cs typeface="Times New Roman"/>
              </a:rPr>
              <a:t>Remember His desire (Ezek. 39:7-8).</a:t>
            </a:r>
          </a:p>
          <a:p>
            <a:pPr marL="688975" indent="-350838"/>
            <a:r>
              <a:rPr lang="en-US" sz="3300" b="1" dirty="0" smtClean="0">
                <a:latin typeface="Times New Roman"/>
                <a:cs typeface="Times New Roman"/>
              </a:rPr>
              <a:t>Do Not Forget (Deut. 8:11-17).</a:t>
            </a: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p:cTn id="7" dur="1000" fill="hold"/>
                                        <p:tgtEl>
                                          <p:spTgt spid="307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1" end="1"/>
                                            </p:txEl>
                                          </p:spTgt>
                                        </p:tgtEl>
                                        <p:attrNameLst>
                                          <p:attrName>style.visibility</p:attrName>
                                        </p:attrNameLst>
                                      </p:cBhvr>
                                      <p:to>
                                        <p:strVal val="visible"/>
                                      </p:to>
                                    </p:set>
                                    <p:animEffect transition="in" filter="fade">
                                      <p:cBhvr>
                                        <p:cTn id="14" dur="1000"/>
                                        <p:tgtEl>
                                          <p:spTgt spid="3074">
                                            <p:txEl>
                                              <p:pRg st="1" end="1"/>
                                            </p:txEl>
                                          </p:spTgt>
                                        </p:tgtEl>
                                      </p:cBhvr>
                                    </p:animEffect>
                                    <p:anim calcmode="lin" valueType="num">
                                      <p:cBhvr>
                                        <p:cTn id="15"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2" end="2"/>
                                            </p:txEl>
                                          </p:spTgt>
                                        </p:tgtEl>
                                        <p:attrNameLst>
                                          <p:attrName>style.visibility</p:attrName>
                                        </p:attrNameLst>
                                      </p:cBhvr>
                                      <p:to>
                                        <p:strVal val="visible"/>
                                      </p:to>
                                    </p:set>
                                    <p:animEffect transition="in" filter="fade">
                                      <p:cBhvr>
                                        <p:cTn id="21" dur="1000"/>
                                        <p:tgtEl>
                                          <p:spTgt spid="3074">
                                            <p:txEl>
                                              <p:pRg st="2" end="2"/>
                                            </p:txEl>
                                          </p:spTgt>
                                        </p:tgtEl>
                                      </p:cBhvr>
                                    </p:animEffect>
                                    <p:anim calcmode="lin" valueType="num">
                                      <p:cBhvr>
                                        <p:cTn id="22"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4">
                                            <p:txEl>
                                              <p:pRg st="3" end="3"/>
                                            </p:txEl>
                                          </p:spTgt>
                                        </p:tgtEl>
                                        <p:attrNameLst>
                                          <p:attrName>style.visibility</p:attrName>
                                        </p:attrNameLst>
                                      </p:cBhvr>
                                      <p:to>
                                        <p:strVal val="visible"/>
                                      </p:to>
                                    </p:set>
                                    <p:animEffect transition="in" filter="fade">
                                      <p:cBhvr>
                                        <p:cTn id="28" dur="1000"/>
                                        <p:tgtEl>
                                          <p:spTgt spid="3074">
                                            <p:txEl>
                                              <p:pRg st="3" end="3"/>
                                            </p:txEl>
                                          </p:spTgt>
                                        </p:tgtEl>
                                      </p:cBhvr>
                                    </p:animEffect>
                                    <p:anim calcmode="lin" valueType="num">
                                      <p:cBhvr>
                                        <p:cTn id="29"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2667000"/>
            <a:ext cx="7772400" cy="4038600"/>
          </a:xfrm>
        </p:spPr>
        <p:txBody>
          <a:bodyPr/>
          <a:lstStyle/>
          <a:p>
            <a:pPr marL="688975" indent="-350838">
              <a:spcBef>
                <a:spcPts val="0"/>
              </a:spcBef>
              <a:buNone/>
            </a:pPr>
            <a:r>
              <a:rPr lang="en-US" sz="2500" b="1" dirty="0" smtClean="0">
                <a:latin typeface="Times New Roman"/>
                <a:cs typeface="Times New Roman"/>
              </a:rPr>
              <a:t>This is holy ground, we’re standing on holy ground,</a:t>
            </a:r>
          </a:p>
          <a:p>
            <a:pPr marL="688975" indent="0">
              <a:spcBef>
                <a:spcPts val="0"/>
              </a:spcBef>
              <a:buNone/>
            </a:pPr>
            <a:r>
              <a:rPr lang="en-US" sz="2500" b="1" dirty="0" smtClean="0">
                <a:latin typeface="Times New Roman"/>
                <a:cs typeface="Times New Roman"/>
              </a:rPr>
              <a:t>For the Lord is present and where He is is holy.</a:t>
            </a:r>
          </a:p>
          <a:p>
            <a:pPr marL="688975" indent="0">
              <a:spcBef>
                <a:spcPts val="0"/>
              </a:spcBef>
              <a:buNone/>
            </a:pPr>
            <a:r>
              <a:rPr lang="en-US" sz="2500" b="1" dirty="0" smtClean="0">
                <a:latin typeface="Times New Roman"/>
                <a:cs typeface="Times New Roman"/>
              </a:rPr>
              <a:t>(Repeat).</a:t>
            </a:r>
          </a:p>
          <a:p>
            <a:pPr marL="688975" indent="-350838">
              <a:spcBef>
                <a:spcPts val="1200"/>
              </a:spcBef>
              <a:buNone/>
            </a:pPr>
            <a:r>
              <a:rPr lang="en-US" sz="2500" b="1" dirty="0" smtClean="0">
                <a:latin typeface="Times New Roman"/>
                <a:cs typeface="Times New Roman"/>
              </a:rPr>
              <a:t>You are holy God, a perfect and holy God;</a:t>
            </a:r>
          </a:p>
          <a:p>
            <a:pPr marL="688975" indent="0">
              <a:spcBef>
                <a:spcPts val="0"/>
              </a:spcBef>
              <a:buNone/>
            </a:pPr>
            <a:r>
              <a:rPr lang="en-US" sz="2500" b="1" dirty="0" smtClean="0">
                <a:latin typeface="Times New Roman"/>
                <a:cs typeface="Times New Roman"/>
              </a:rPr>
              <a:t>We will come before You with hearts made clean by Jesus’ blood. (Repeat).</a:t>
            </a:r>
          </a:p>
          <a:p>
            <a:pPr marL="688975" indent="0">
              <a:spcBef>
                <a:spcPts val="0"/>
              </a:spcBef>
              <a:buNone/>
            </a:pPr>
            <a:endParaRPr lang="en-US" sz="2500" b="1" dirty="0" smtClean="0">
              <a:latin typeface="Times New Roman"/>
              <a:cs typeface="Times New Roman"/>
            </a:endParaRPr>
          </a:p>
          <a:p>
            <a:pPr marL="688975" indent="0" algn="r">
              <a:spcBef>
                <a:spcPts val="0"/>
              </a:spcBef>
              <a:buNone/>
            </a:pPr>
            <a:r>
              <a:rPr lang="en-US" sz="2300" b="1" i="1" dirty="0" smtClean="0">
                <a:latin typeface="Times New Roman"/>
                <a:cs typeface="Times New Roman"/>
              </a:rPr>
              <a:t>Hymns for Worship </a:t>
            </a:r>
          </a:p>
          <a:p>
            <a:pPr marL="688975" indent="0" algn="r">
              <a:spcBef>
                <a:spcPts val="0"/>
              </a:spcBef>
              <a:buNone/>
            </a:pPr>
            <a:r>
              <a:rPr lang="en-US" sz="2300" b="1" i="1" dirty="0" smtClean="0">
                <a:latin typeface="Times New Roman"/>
                <a:cs typeface="Times New Roman"/>
              </a:rPr>
              <a:t>(Supplement)  </a:t>
            </a:r>
            <a:r>
              <a:rPr lang="en-US" sz="2300" b="1" dirty="0" smtClean="0">
                <a:latin typeface="Times New Roman"/>
                <a:cs typeface="Times New Roman"/>
              </a:rPr>
              <a:t>No. 111</a:t>
            </a:r>
            <a:endParaRPr lang="en-US" sz="2300" b="1" i="1" dirty="0" smtClean="0">
              <a:latin typeface="Times New Roman"/>
              <a:cs typeface="Times New Roman"/>
            </a:endParaRPr>
          </a:p>
          <a:p>
            <a:pPr marL="688975" indent="0">
              <a:spcBef>
                <a:spcPts val="0"/>
              </a:spcBef>
              <a:buNone/>
            </a:pPr>
            <a:endParaRPr lang="en-US" sz="2500" b="1" dirty="0" smtClean="0">
              <a:latin typeface="Times New Roman"/>
              <a:cs typeface="Times New Roman"/>
            </a:endParaRPr>
          </a:p>
          <a:p>
            <a:pPr marL="688975" indent="0">
              <a:spcBef>
                <a:spcPts val="0"/>
              </a:spcBef>
              <a:buNone/>
            </a:pPr>
            <a:endParaRPr lang="en-US" sz="2500" b="1" dirty="0" smtClean="0">
              <a:latin typeface="Times New Roman"/>
              <a:cs typeface="Times New Roman"/>
            </a:endParaRP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
        <p:nvSpPr>
          <p:cNvPr id="5" name="Rectangle 3"/>
          <p:cNvSpPr txBox="1">
            <a:spLocks noChangeArrowheads="1"/>
          </p:cNvSpPr>
          <p:nvPr/>
        </p:nvSpPr>
        <p:spPr bwMode="auto">
          <a:xfrm>
            <a:off x="762000" y="1524000"/>
            <a:ext cx="4800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8975" marR="0" lvl="0" indent="-350838" algn="l" defTabSz="914400" rtl="0" eaLnBrk="0" fontAlgn="base" latinLnBrk="0" hangingPunct="0">
              <a:lnSpc>
                <a:spcPct val="100000"/>
              </a:lnSpc>
              <a:spcBef>
                <a:spcPct val="20000"/>
              </a:spcBef>
              <a:spcAft>
                <a:spcPct val="0"/>
              </a:spcAft>
              <a:buClrTx/>
              <a:buSzTx/>
              <a:tabLst/>
              <a:defRPr/>
            </a:pPr>
            <a:r>
              <a:rPr kumimoji="0" lang="en-US" sz="2000" b="1" i="0" u="none" strike="noStrike" kern="0" cap="none" spc="0" normalizeH="0" baseline="0" noProof="0" dirty="0" smtClean="0">
                <a:ln>
                  <a:noFill/>
                </a:ln>
                <a:solidFill>
                  <a:schemeClr val="tx1"/>
                </a:solidFill>
                <a:effectLst/>
                <a:uLnTx/>
                <a:uFillTx/>
                <a:latin typeface="Times New Roman"/>
                <a:ea typeface="+mn-ea"/>
                <a:cs typeface="Times New Roman"/>
              </a:rPr>
              <a:t>By</a:t>
            </a:r>
            <a:r>
              <a:rPr kumimoji="0" lang="en-US" sz="2000" b="1" i="0" u="none" strike="noStrike" kern="0" cap="none" spc="0" normalizeH="0" noProof="0" dirty="0" smtClean="0">
                <a:ln>
                  <a:noFill/>
                </a:ln>
                <a:solidFill>
                  <a:schemeClr val="tx1"/>
                </a:solidFill>
                <a:effectLst/>
                <a:uLnTx/>
                <a:uFillTx/>
                <a:latin typeface="Times New Roman"/>
                <a:ea typeface="+mn-ea"/>
                <a:cs typeface="Times New Roman"/>
              </a:rPr>
              <a:t> Christopher Beatty (Ken Craig)</a:t>
            </a:r>
            <a:endParaRPr kumimoji="0" lang="en-US" sz="2000" b="1" i="0" u="none" strike="noStrike" kern="0" cap="none" spc="0" normalizeH="0" baseline="0" noProof="0" dirty="0" smtClean="0">
              <a:ln>
                <a:noFill/>
              </a:ln>
              <a:solidFill>
                <a:schemeClr val="tx1"/>
              </a:solidFill>
              <a:effectLst/>
              <a:uLnTx/>
              <a:uFillTx/>
              <a:latin typeface="Times New Roman"/>
              <a:ea typeface="+mn-ea"/>
              <a:cs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0" end="0"/>
                                            </p:txEl>
                                          </p:spTgt>
                                        </p:tgtEl>
                                        <p:attrNameLst>
                                          <p:attrName>style.visibility</p:attrName>
                                        </p:attrNameLst>
                                      </p:cBhvr>
                                      <p:to>
                                        <p:strVal val="visible"/>
                                      </p:to>
                                    </p:set>
                                    <p:animEffect transition="in" filter="fade">
                                      <p:cBhvr>
                                        <p:cTn id="14" dur="1000"/>
                                        <p:tgtEl>
                                          <p:spTgt spid="3074">
                                            <p:txEl>
                                              <p:pRg st="0" end="0"/>
                                            </p:txEl>
                                          </p:spTgt>
                                        </p:tgtEl>
                                      </p:cBhvr>
                                    </p:animEffect>
                                    <p:anim calcmode="lin" valueType="num">
                                      <p:cBhvr>
                                        <p:cTn id="15" dur="1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074">
                                            <p:txEl>
                                              <p:pRg st="1" end="1"/>
                                            </p:txEl>
                                          </p:spTgt>
                                        </p:tgtEl>
                                        <p:attrNameLst>
                                          <p:attrName>style.visibility</p:attrName>
                                        </p:attrNameLst>
                                      </p:cBhvr>
                                      <p:to>
                                        <p:strVal val="visible"/>
                                      </p:to>
                                    </p:set>
                                    <p:animEffect transition="in" filter="fade">
                                      <p:cBhvr>
                                        <p:cTn id="19" dur="1000"/>
                                        <p:tgtEl>
                                          <p:spTgt spid="3074">
                                            <p:txEl>
                                              <p:pRg st="1" end="1"/>
                                            </p:txEl>
                                          </p:spTgt>
                                        </p:tgtEl>
                                      </p:cBhvr>
                                    </p:animEffect>
                                    <p:anim calcmode="lin" valueType="num">
                                      <p:cBhvr>
                                        <p:cTn id="20"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07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074">
                                            <p:txEl>
                                              <p:pRg st="2" end="2"/>
                                            </p:txEl>
                                          </p:spTgt>
                                        </p:tgtEl>
                                        <p:attrNameLst>
                                          <p:attrName>style.visibility</p:attrName>
                                        </p:attrNameLst>
                                      </p:cBhvr>
                                      <p:to>
                                        <p:strVal val="visible"/>
                                      </p:to>
                                    </p:set>
                                    <p:animEffect transition="in" filter="fade">
                                      <p:cBhvr>
                                        <p:cTn id="24" dur="1000"/>
                                        <p:tgtEl>
                                          <p:spTgt spid="3074">
                                            <p:txEl>
                                              <p:pRg st="2" end="2"/>
                                            </p:txEl>
                                          </p:spTgt>
                                        </p:tgtEl>
                                      </p:cBhvr>
                                    </p:animEffect>
                                    <p:anim calcmode="lin" valueType="num">
                                      <p:cBhvr>
                                        <p:cTn id="25"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74">
                                            <p:txEl>
                                              <p:pRg st="3" end="3"/>
                                            </p:txEl>
                                          </p:spTgt>
                                        </p:tgtEl>
                                        <p:attrNameLst>
                                          <p:attrName>style.visibility</p:attrName>
                                        </p:attrNameLst>
                                      </p:cBhvr>
                                      <p:to>
                                        <p:strVal val="visible"/>
                                      </p:to>
                                    </p:set>
                                    <p:animEffect transition="in" filter="fade">
                                      <p:cBhvr>
                                        <p:cTn id="31" dur="1000"/>
                                        <p:tgtEl>
                                          <p:spTgt spid="3074">
                                            <p:txEl>
                                              <p:pRg st="3" end="3"/>
                                            </p:txEl>
                                          </p:spTgt>
                                        </p:tgtEl>
                                      </p:cBhvr>
                                    </p:animEffect>
                                    <p:anim calcmode="lin" valueType="num">
                                      <p:cBhvr>
                                        <p:cTn id="32"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074">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74">
                                            <p:txEl>
                                              <p:pRg st="4" end="4"/>
                                            </p:txEl>
                                          </p:spTgt>
                                        </p:tgtEl>
                                        <p:attrNameLst>
                                          <p:attrName>style.visibility</p:attrName>
                                        </p:attrNameLst>
                                      </p:cBhvr>
                                      <p:to>
                                        <p:strVal val="visible"/>
                                      </p:to>
                                    </p:set>
                                    <p:animEffect transition="in" filter="fade">
                                      <p:cBhvr>
                                        <p:cTn id="36" dur="1000"/>
                                        <p:tgtEl>
                                          <p:spTgt spid="3074">
                                            <p:txEl>
                                              <p:pRg st="4" end="4"/>
                                            </p:txEl>
                                          </p:spTgt>
                                        </p:tgtEl>
                                      </p:cBhvr>
                                    </p:animEffect>
                                    <p:anim calcmode="lin" valueType="num">
                                      <p:cBhvr>
                                        <p:cTn id="37"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074">
                                            <p:txEl>
                                              <p:pRg st="4" end="4"/>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3074">
                                            <p:txEl>
                                              <p:pRg st="6" end="6"/>
                                            </p:txEl>
                                          </p:spTgt>
                                        </p:tgtEl>
                                        <p:attrNameLst>
                                          <p:attrName>style.visibility</p:attrName>
                                        </p:attrNameLst>
                                      </p:cBhvr>
                                      <p:to>
                                        <p:strVal val="visible"/>
                                      </p:to>
                                    </p:set>
                                    <p:animEffect transition="in" filter="fade">
                                      <p:cBhvr>
                                        <p:cTn id="41" dur="2000"/>
                                        <p:tgtEl>
                                          <p:spTgt spid="3074">
                                            <p:txEl>
                                              <p:pRg st="6" end="6"/>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74">
                                            <p:txEl>
                                              <p:pRg st="7" end="7"/>
                                            </p:txEl>
                                          </p:spTgt>
                                        </p:tgtEl>
                                        <p:attrNameLst>
                                          <p:attrName>style.visibility</p:attrName>
                                        </p:attrNameLst>
                                      </p:cBhvr>
                                      <p:to>
                                        <p:strVal val="visible"/>
                                      </p:to>
                                    </p:set>
                                    <p:animEffect transition="in" filter="fade">
                                      <p:cBhvr>
                                        <p:cTn id="44" dur="2000"/>
                                        <p:tgtEl>
                                          <p:spTgt spid="30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P spid="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3400" y="2362200"/>
            <a:ext cx="7772400" cy="4343400"/>
          </a:xfrm>
        </p:spPr>
        <p:txBody>
          <a:bodyPr/>
          <a:lstStyle/>
          <a:p>
            <a:pPr marL="688975" indent="-350838">
              <a:spcBef>
                <a:spcPts val="0"/>
              </a:spcBef>
              <a:buNone/>
            </a:pPr>
            <a:r>
              <a:rPr lang="en-US" sz="2500" b="1" dirty="0" smtClean="0">
                <a:latin typeface="Times New Roman"/>
                <a:cs typeface="Times New Roman"/>
              </a:rPr>
              <a:t>When I walked through the doors, I sensed His presence, and I knew this was a place where love abounds. </a:t>
            </a:r>
          </a:p>
          <a:p>
            <a:pPr marL="688975" indent="-350838">
              <a:spcBef>
                <a:spcPts val="0"/>
              </a:spcBef>
              <a:buNone/>
            </a:pPr>
            <a:r>
              <a:rPr lang="en-US" sz="2500" b="1" dirty="0" smtClean="0">
                <a:latin typeface="Times New Roman"/>
                <a:cs typeface="Times New Roman"/>
              </a:rPr>
              <a:t>For this is a temple the God we love abides here,  and we are standing in His presence on holy ground.</a:t>
            </a:r>
          </a:p>
          <a:p>
            <a:pPr marL="688975" indent="-350838">
              <a:spcBef>
                <a:spcPts val="1200"/>
              </a:spcBef>
              <a:buNone/>
            </a:pPr>
            <a:r>
              <a:rPr lang="en-US" sz="2500" b="1" dirty="0" smtClean="0">
                <a:latin typeface="Times New Roman"/>
                <a:cs typeface="Times New Roman"/>
              </a:rPr>
              <a:t>Chorus: We are standing on holy ground,  and I know that there are angels all around. </a:t>
            </a:r>
          </a:p>
          <a:p>
            <a:pPr marL="688975" indent="-350838">
              <a:spcBef>
                <a:spcPts val="0"/>
              </a:spcBef>
              <a:buNone/>
            </a:pPr>
            <a:r>
              <a:rPr lang="en-US" sz="2500" b="1" dirty="0" smtClean="0">
                <a:latin typeface="Times New Roman"/>
                <a:cs typeface="Times New Roman"/>
              </a:rPr>
              <a:t>Let us praise Jesus now, we are standing in His presence on holy ground.</a:t>
            </a:r>
          </a:p>
          <a:p>
            <a:pPr marL="688975" indent="-350838" algn="r">
              <a:spcBef>
                <a:spcPts val="0"/>
              </a:spcBef>
              <a:buNone/>
            </a:pPr>
            <a:r>
              <a:rPr lang="en-US" sz="2200" b="1" i="1" dirty="0" smtClean="0">
                <a:latin typeface="Times New Roman"/>
                <a:cs typeface="Times New Roman"/>
              </a:rPr>
              <a:t>Sing Joyfully</a:t>
            </a:r>
            <a:r>
              <a:rPr lang="en-US" sz="2200" b="1" dirty="0" smtClean="0">
                <a:latin typeface="Times New Roman"/>
                <a:cs typeface="Times New Roman"/>
              </a:rPr>
              <a:t> No. 83</a:t>
            </a: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
        <p:nvSpPr>
          <p:cNvPr id="5" name="Rectangle 3"/>
          <p:cNvSpPr txBox="1">
            <a:spLocks noChangeArrowheads="1"/>
          </p:cNvSpPr>
          <p:nvPr/>
        </p:nvSpPr>
        <p:spPr bwMode="auto">
          <a:xfrm>
            <a:off x="762000" y="1524000"/>
            <a:ext cx="2667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8975" marR="0" lvl="0" indent="-350838" algn="l" defTabSz="914400" rtl="0" eaLnBrk="0" fontAlgn="base" latinLnBrk="0" hangingPunct="0">
              <a:lnSpc>
                <a:spcPct val="100000"/>
              </a:lnSpc>
              <a:spcBef>
                <a:spcPct val="20000"/>
              </a:spcBef>
              <a:spcAft>
                <a:spcPct val="0"/>
              </a:spcAft>
              <a:buClrTx/>
              <a:buSzTx/>
              <a:tabLst/>
              <a:defRPr/>
            </a:pPr>
            <a:r>
              <a:rPr kumimoji="0" lang="en-US" sz="2000" b="1" i="0" u="none" strike="noStrike" kern="0" cap="none" spc="0" normalizeH="0" baseline="0" noProof="0" dirty="0" smtClean="0">
                <a:ln>
                  <a:noFill/>
                </a:ln>
                <a:solidFill>
                  <a:schemeClr val="tx1"/>
                </a:solidFill>
                <a:effectLst/>
                <a:uLnTx/>
                <a:uFillTx/>
                <a:latin typeface="Times New Roman"/>
                <a:ea typeface="+mn-ea"/>
                <a:cs typeface="Times New Roman"/>
              </a:rPr>
              <a:t>By</a:t>
            </a:r>
            <a:r>
              <a:rPr kumimoji="0" lang="en-US" sz="2000" b="1" i="0" u="none" strike="noStrike" kern="0" cap="none" spc="0" normalizeH="0" noProof="0" dirty="0" smtClean="0">
                <a:ln>
                  <a:noFill/>
                </a:ln>
                <a:solidFill>
                  <a:schemeClr val="tx1"/>
                </a:solidFill>
                <a:effectLst/>
                <a:uLnTx/>
                <a:uFillTx/>
                <a:latin typeface="Times New Roman"/>
                <a:ea typeface="+mn-ea"/>
                <a:cs typeface="Times New Roman"/>
              </a:rPr>
              <a:t> </a:t>
            </a:r>
            <a:r>
              <a:rPr kumimoji="0" lang="en-US" sz="2000" b="1" i="0" u="none" strike="noStrike" kern="0" cap="none" spc="0" normalizeH="0" noProof="0" dirty="0" err="1" smtClean="0">
                <a:ln>
                  <a:noFill/>
                </a:ln>
                <a:solidFill>
                  <a:schemeClr val="tx1"/>
                </a:solidFill>
                <a:effectLst/>
                <a:uLnTx/>
                <a:uFillTx/>
                <a:latin typeface="Times New Roman"/>
                <a:ea typeface="+mn-ea"/>
                <a:cs typeface="Times New Roman"/>
              </a:rPr>
              <a:t>Geron</a:t>
            </a:r>
            <a:r>
              <a:rPr kumimoji="0" lang="en-US" sz="2000" b="1" i="0" u="none" strike="noStrike" kern="0" cap="none" spc="0" normalizeH="0" noProof="0" dirty="0" smtClean="0">
                <a:ln>
                  <a:noFill/>
                </a:ln>
                <a:solidFill>
                  <a:schemeClr val="tx1"/>
                </a:solidFill>
                <a:effectLst/>
                <a:uLnTx/>
                <a:uFillTx/>
                <a:latin typeface="Times New Roman"/>
                <a:ea typeface="+mn-ea"/>
                <a:cs typeface="Times New Roman"/>
              </a:rPr>
              <a:t> Davis</a:t>
            </a:r>
            <a:endParaRPr kumimoji="0" lang="en-US" sz="2000" b="1" i="0" u="none" strike="noStrike" kern="0" cap="none" spc="0" normalizeH="0" baseline="0" noProof="0" dirty="0" smtClean="0">
              <a:ln>
                <a:noFill/>
              </a:ln>
              <a:solidFill>
                <a:schemeClr val="tx1"/>
              </a:solidFill>
              <a:effectLst/>
              <a:uLnTx/>
              <a:uFillTx/>
              <a:latin typeface="Times New Roman"/>
              <a:ea typeface="+mn-ea"/>
              <a:cs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0" end="0"/>
                                            </p:txEl>
                                          </p:spTgt>
                                        </p:tgtEl>
                                        <p:attrNameLst>
                                          <p:attrName>style.visibility</p:attrName>
                                        </p:attrNameLst>
                                      </p:cBhvr>
                                      <p:to>
                                        <p:strVal val="visible"/>
                                      </p:to>
                                    </p:set>
                                    <p:animEffect transition="in" filter="fade">
                                      <p:cBhvr>
                                        <p:cTn id="14" dur="1000"/>
                                        <p:tgtEl>
                                          <p:spTgt spid="3074">
                                            <p:txEl>
                                              <p:pRg st="0" end="0"/>
                                            </p:txEl>
                                          </p:spTgt>
                                        </p:tgtEl>
                                      </p:cBhvr>
                                    </p:animEffect>
                                    <p:anim calcmode="lin" valueType="num">
                                      <p:cBhvr>
                                        <p:cTn id="15" dur="1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1" end="1"/>
                                            </p:txEl>
                                          </p:spTgt>
                                        </p:tgtEl>
                                        <p:attrNameLst>
                                          <p:attrName>style.visibility</p:attrName>
                                        </p:attrNameLst>
                                      </p:cBhvr>
                                      <p:to>
                                        <p:strVal val="visible"/>
                                      </p:to>
                                    </p:set>
                                    <p:animEffect transition="in" filter="fade">
                                      <p:cBhvr>
                                        <p:cTn id="21" dur="1000"/>
                                        <p:tgtEl>
                                          <p:spTgt spid="3074">
                                            <p:txEl>
                                              <p:pRg st="1" end="1"/>
                                            </p:txEl>
                                          </p:spTgt>
                                        </p:tgtEl>
                                      </p:cBhvr>
                                    </p:animEffect>
                                    <p:anim calcmode="lin" valueType="num">
                                      <p:cBhvr>
                                        <p:cTn id="22"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4">
                                            <p:txEl>
                                              <p:pRg st="2" end="2"/>
                                            </p:txEl>
                                          </p:spTgt>
                                        </p:tgtEl>
                                        <p:attrNameLst>
                                          <p:attrName>style.visibility</p:attrName>
                                        </p:attrNameLst>
                                      </p:cBhvr>
                                      <p:to>
                                        <p:strVal val="visible"/>
                                      </p:to>
                                    </p:set>
                                    <p:animEffect transition="in" filter="fade">
                                      <p:cBhvr>
                                        <p:cTn id="28" dur="1000"/>
                                        <p:tgtEl>
                                          <p:spTgt spid="3074">
                                            <p:txEl>
                                              <p:pRg st="2" end="2"/>
                                            </p:txEl>
                                          </p:spTgt>
                                        </p:tgtEl>
                                      </p:cBhvr>
                                    </p:animEffect>
                                    <p:anim calcmode="lin" valueType="num">
                                      <p:cBhvr>
                                        <p:cTn id="29"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4">
                                            <p:txEl>
                                              <p:pRg st="3" end="3"/>
                                            </p:txEl>
                                          </p:spTgt>
                                        </p:tgtEl>
                                        <p:attrNameLst>
                                          <p:attrName>style.visibility</p:attrName>
                                        </p:attrNameLst>
                                      </p:cBhvr>
                                      <p:to>
                                        <p:strVal val="visible"/>
                                      </p:to>
                                    </p:set>
                                    <p:animEffect transition="in" filter="fade">
                                      <p:cBhvr>
                                        <p:cTn id="35" dur="1000"/>
                                        <p:tgtEl>
                                          <p:spTgt spid="3074">
                                            <p:txEl>
                                              <p:pRg st="3" end="3"/>
                                            </p:txEl>
                                          </p:spTgt>
                                        </p:tgtEl>
                                      </p:cBhvr>
                                    </p:animEffect>
                                    <p:anim calcmode="lin" valueType="num">
                                      <p:cBhvr>
                                        <p:cTn id="36"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074">
                                            <p:txEl>
                                              <p:pRg st="3" end="3"/>
                                            </p:txEl>
                                          </p:spTgt>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3074">
                                            <p:txEl>
                                              <p:pRg st="4" end="4"/>
                                            </p:txEl>
                                          </p:spTgt>
                                        </p:tgtEl>
                                        <p:attrNameLst>
                                          <p:attrName>style.visibility</p:attrName>
                                        </p:attrNameLst>
                                      </p:cBhvr>
                                      <p:to>
                                        <p:strVal val="visible"/>
                                      </p:to>
                                    </p:set>
                                    <p:animEffect transition="in" filter="fade">
                                      <p:cBhvr>
                                        <p:cTn id="40" dur="2000"/>
                                        <p:tgtEl>
                                          <p:spTgt spid="30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P spid="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2209800"/>
            <a:ext cx="7772400" cy="4343400"/>
          </a:xfrm>
        </p:spPr>
        <p:txBody>
          <a:bodyPr/>
          <a:lstStyle/>
          <a:p>
            <a:pPr marL="0" indent="0">
              <a:buNone/>
            </a:pPr>
            <a:r>
              <a:rPr lang="en-US" sz="4000" b="1" dirty="0" smtClean="0">
                <a:latin typeface="Times New Roman"/>
                <a:cs typeface="Times New Roman"/>
              </a:rPr>
              <a:t>Holy Ground in the Bible.</a:t>
            </a:r>
          </a:p>
          <a:p>
            <a:pPr marL="688975" indent="-350838">
              <a:buNone/>
            </a:pPr>
            <a:r>
              <a:rPr lang="en-US" b="1" i="1" dirty="0" smtClean="0">
                <a:latin typeface="Times New Roman"/>
                <a:cs typeface="Times New Roman"/>
              </a:rPr>
              <a:t>What Made this Ground Holy?</a:t>
            </a:r>
          </a:p>
          <a:p>
            <a:pPr marL="688975" indent="-350838"/>
            <a:r>
              <a:rPr lang="en-US" sz="2800" b="1" dirty="0" smtClean="0">
                <a:latin typeface="Times New Roman"/>
                <a:cs typeface="Times New Roman"/>
              </a:rPr>
              <a:t>Moses noticed the bush burned but was not consumed.</a:t>
            </a:r>
          </a:p>
          <a:p>
            <a:pPr marL="688975" indent="-350838"/>
            <a:r>
              <a:rPr lang="en-US" sz="2800" b="1" dirty="0" smtClean="0">
                <a:latin typeface="Times New Roman"/>
                <a:cs typeface="Times New Roman"/>
              </a:rPr>
              <a:t>An Angel appeared to him in</a:t>
            </a:r>
            <a:r>
              <a:rPr lang="en-US" sz="2800" b="1" dirty="0" smtClean="0">
                <a:latin typeface="Times New Roman"/>
                <a:cs typeface="Times New Roman"/>
              </a:rPr>
              <a:t> the </a:t>
            </a:r>
            <a:r>
              <a:rPr lang="en-US" sz="2800" b="1" dirty="0" smtClean="0">
                <a:latin typeface="Times New Roman"/>
                <a:cs typeface="Times New Roman"/>
              </a:rPr>
              <a:t>flame.</a:t>
            </a:r>
          </a:p>
          <a:p>
            <a:pPr marL="688975" indent="-350838"/>
            <a:r>
              <a:rPr lang="en-US" sz="2800" b="1" dirty="0" smtClean="0">
                <a:latin typeface="Times New Roman"/>
                <a:cs typeface="Times New Roman"/>
              </a:rPr>
              <a:t>God called to him from the bush.</a:t>
            </a:r>
          </a:p>
          <a:p>
            <a:pPr marL="688975" indent="-350838"/>
            <a:r>
              <a:rPr lang="en-US" sz="2800" b="1" dirty="0" smtClean="0">
                <a:latin typeface="Times New Roman"/>
                <a:cs typeface="Times New Roman"/>
              </a:rPr>
              <a:t>The presence of God made this a holy place.</a:t>
            </a:r>
          </a:p>
          <a:p>
            <a:pPr marL="688975" indent="-350838"/>
            <a:endParaRPr lang="en-US" sz="2800" b="1" dirty="0">
              <a:latin typeface="Times New Roman"/>
              <a:cs typeface="Times New Roman"/>
            </a:endParaRP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 calcmode="lin" valueType="num">
                                      <p:cBhvr>
                                        <p:cTn id="7" dur="1000" fill="hold"/>
                                        <p:tgtEl>
                                          <p:spTgt spid="307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07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07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2" end="2"/>
                                            </p:txEl>
                                          </p:spTgt>
                                        </p:tgtEl>
                                        <p:attrNameLst>
                                          <p:attrName>style.visibility</p:attrName>
                                        </p:attrNameLst>
                                      </p:cBhvr>
                                      <p:to>
                                        <p:strVal val="visible"/>
                                      </p:to>
                                    </p:set>
                                    <p:animEffect transition="in" filter="fade">
                                      <p:cBhvr>
                                        <p:cTn id="14" dur="1000"/>
                                        <p:tgtEl>
                                          <p:spTgt spid="3074">
                                            <p:txEl>
                                              <p:pRg st="2" end="2"/>
                                            </p:txEl>
                                          </p:spTgt>
                                        </p:tgtEl>
                                      </p:cBhvr>
                                    </p:animEffect>
                                    <p:anim calcmode="lin" valueType="num">
                                      <p:cBhvr>
                                        <p:cTn id="15"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3" end="3"/>
                                            </p:txEl>
                                          </p:spTgt>
                                        </p:tgtEl>
                                        <p:attrNameLst>
                                          <p:attrName>style.visibility</p:attrName>
                                        </p:attrNameLst>
                                      </p:cBhvr>
                                      <p:to>
                                        <p:strVal val="visible"/>
                                      </p:to>
                                    </p:set>
                                    <p:animEffect transition="in" filter="fade">
                                      <p:cBhvr>
                                        <p:cTn id="21" dur="1000"/>
                                        <p:tgtEl>
                                          <p:spTgt spid="3074">
                                            <p:txEl>
                                              <p:pRg st="3" end="3"/>
                                            </p:txEl>
                                          </p:spTgt>
                                        </p:tgtEl>
                                      </p:cBhvr>
                                    </p:animEffect>
                                    <p:anim calcmode="lin" valueType="num">
                                      <p:cBhvr>
                                        <p:cTn id="22"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4">
                                            <p:txEl>
                                              <p:pRg st="4" end="4"/>
                                            </p:txEl>
                                          </p:spTgt>
                                        </p:tgtEl>
                                        <p:attrNameLst>
                                          <p:attrName>style.visibility</p:attrName>
                                        </p:attrNameLst>
                                      </p:cBhvr>
                                      <p:to>
                                        <p:strVal val="visible"/>
                                      </p:to>
                                    </p:set>
                                    <p:animEffect transition="in" filter="fade">
                                      <p:cBhvr>
                                        <p:cTn id="28" dur="1000"/>
                                        <p:tgtEl>
                                          <p:spTgt spid="3074">
                                            <p:txEl>
                                              <p:pRg st="4" end="4"/>
                                            </p:txEl>
                                          </p:spTgt>
                                        </p:tgtEl>
                                      </p:cBhvr>
                                    </p:animEffect>
                                    <p:anim calcmode="lin" valueType="num">
                                      <p:cBhvr>
                                        <p:cTn id="29"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4">
                                            <p:txEl>
                                              <p:pRg st="5" end="5"/>
                                            </p:txEl>
                                          </p:spTgt>
                                        </p:tgtEl>
                                        <p:attrNameLst>
                                          <p:attrName>style.visibility</p:attrName>
                                        </p:attrNameLst>
                                      </p:cBhvr>
                                      <p:to>
                                        <p:strVal val="visible"/>
                                      </p:to>
                                    </p:set>
                                    <p:animEffect transition="in" filter="fade">
                                      <p:cBhvr>
                                        <p:cTn id="35" dur="1000"/>
                                        <p:tgtEl>
                                          <p:spTgt spid="3074">
                                            <p:txEl>
                                              <p:pRg st="5" end="5"/>
                                            </p:txEl>
                                          </p:spTgt>
                                        </p:tgtEl>
                                      </p:cBhvr>
                                    </p:animEffect>
                                    <p:anim calcmode="lin" valueType="num">
                                      <p:cBhvr>
                                        <p:cTn id="36"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07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2209800"/>
            <a:ext cx="7772400" cy="4343400"/>
          </a:xfrm>
        </p:spPr>
        <p:txBody>
          <a:bodyPr/>
          <a:lstStyle/>
          <a:p>
            <a:pPr marL="0" indent="0">
              <a:buNone/>
            </a:pPr>
            <a:r>
              <a:rPr lang="en-US" sz="4000" b="1" dirty="0" smtClean="0">
                <a:latin typeface="Times New Roman"/>
                <a:cs typeface="Times New Roman"/>
              </a:rPr>
              <a:t>Holy Ground in the Bible.</a:t>
            </a:r>
          </a:p>
          <a:p>
            <a:pPr marL="688975" indent="-350838">
              <a:buNone/>
            </a:pPr>
            <a:r>
              <a:rPr lang="en-US" b="1" dirty="0" smtClean="0">
                <a:latin typeface="Times New Roman"/>
                <a:cs typeface="Times New Roman"/>
              </a:rPr>
              <a:t>God Gave a Warning to Moses.</a:t>
            </a:r>
          </a:p>
          <a:p>
            <a:pPr marL="688975" indent="-350838"/>
            <a:r>
              <a:rPr lang="en-US" sz="2800" b="1" dirty="0" smtClean="0">
                <a:latin typeface="Times New Roman"/>
                <a:cs typeface="Times New Roman"/>
              </a:rPr>
              <a:t>“Do not draw near this place.”</a:t>
            </a:r>
          </a:p>
          <a:p>
            <a:pPr marL="688975" indent="-350838"/>
            <a:r>
              <a:rPr lang="en-US" sz="2800" b="1" dirty="0" smtClean="0">
                <a:latin typeface="Times New Roman"/>
                <a:cs typeface="Times New Roman"/>
              </a:rPr>
              <a:t>God called him to the burning bush.</a:t>
            </a:r>
          </a:p>
          <a:p>
            <a:pPr marL="688975" indent="-350838"/>
            <a:r>
              <a:rPr lang="en-US" sz="2800" b="1" dirty="0" smtClean="0">
                <a:latin typeface="Times New Roman"/>
                <a:cs typeface="Times New Roman"/>
              </a:rPr>
              <a:t>Take the sandals off your feet for the place where you stand is “holy ground.”</a:t>
            </a:r>
          </a:p>
          <a:p>
            <a:pPr marL="688975" indent="-350838"/>
            <a:r>
              <a:rPr lang="en-US" sz="2800" b="1" dirty="0" smtClean="0">
                <a:latin typeface="Times New Roman"/>
                <a:cs typeface="Times New Roman"/>
              </a:rPr>
              <a:t>Near enough to hear but careful</a:t>
            </a:r>
            <a:r>
              <a:rPr lang="en-US" sz="2800" b="1" dirty="0" smtClean="0">
                <a:latin typeface="Times New Roman"/>
                <a:cs typeface="Times New Roman"/>
              </a:rPr>
              <a:t> lest </a:t>
            </a:r>
            <a:r>
              <a:rPr lang="en-US" sz="2800" b="1" dirty="0" smtClean="0">
                <a:latin typeface="Times New Roman"/>
                <a:cs typeface="Times New Roman"/>
              </a:rPr>
              <a:t>he show</a:t>
            </a:r>
            <a:r>
              <a:rPr lang="en-US" sz="2800" b="1" dirty="0" smtClean="0">
                <a:latin typeface="Times New Roman"/>
                <a:cs typeface="Times New Roman"/>
              </a:rPr>
              <a:t> a lack </a:t>
            </a:r>
            <a:r>
              <a:rPr lang="en-US" sz="2800" b="1" dirty="0" smtClean="0">
                <a:latin typeface="Times New Roman"/>
                <a:cs typeface="Times New Roman"/>
              </a:rPr>
              <a:t>of reverence.</a:t>
            </a:r>
            <a:endParaRPr lang="en-US" sz="2800" b="1" dirty="0">
              <a:latin typeface="Times New Roman"/>
              <a:cs typeface="Times New Roman"/>
            </a:endParaRP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 calcmode="lin" valueType="num">
                                      <p:cBhvr>
                                        <p:cTn id="7" dur="1000" fill="hold"/>
                                        <p:tgtEl>
                                          <p:spTgt spid="307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07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07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2" end="2"/>
                                            </p:txEl>
                                          </p:spTgt>
                                        </p:tgtEl>
                                        <p:attrNameLst>
                                          <p:attrName>style.visibility</p:attrName>
                                        </p:attrNameLst>
                                      </p:cBhvr>
                                      <p:to>
                                        <p:strVal val="visible"/>
                                      </p:to>
                                    </p:set>
                                    <p:animEffect transition="in" filter="fade">
                                      <p:cBhvr>
                                        <p:cTn id="14" dur="1000"/>
                                        <p:tgtEl>
                                          <p:spTgt spid="3074">
                                            <p:txEl>
                                              <p:pRg st="2" end="2"/>
                                            </p:txEl>
                                          </p:spTgt>
                                        </p:tgtEl>
                                      </p:cBhvr>
                                    </p:animEffect>
                                    <p:anim calcmode="lin" valueType="num">
                                      <p:cBhvr>
                                        <p:cTn id="15"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3" end="3"/>
                                            </p:txEl>
                                          </p:spTgt>
                                        </p:tgtEl>
                                        <p:attrNameLst>
                                          <p:attrName>style.visibility</p:attrName>
                                        </p:attrNameLst>
                                      </p:cBhvr>
                                      <p:to>
                                        <p:strVal val="visible"/>
                                      </p:to>
                                    </p:set>
                                    <p:animEffect transition="in" filter="fade">
                                      <p:cBhvr>
                                        <p:cTn id="21" dur="1000"/>
                                        <p:tgtEl>
                                          <p:spTgt spid="3074">
                                            <p:txEl>
                                              <p:pRg st="3" end="3"/>
                                            </p:txEl>
                                          </p:spTgt>
                                        </p:tgtEl>
                                      </p:cBhvr>
                                    </p:animEffect>
                                    <p:anim calcmode="lin" valueType="num">
                                      <p:cBhvr>
                                        <p:cTn id="22"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4">
                                            <p:txEl>
                                              <p:pRg st="4" end="4"/>
                                            </p:txEl>
                                          </p:spTgt>
                                        </p:tgtEl>
                                        <p:attrNameLst>
                                          <p:attrName>style.visibility</p:attrName>
                                        </p:attrNameLst>
                                      </p:cBhvr>
                                      <p:to>
                                        <p:strVal val="visible"/>
                                      </p:to>
                                    </p:set>
                                    <p:animEffect transition="in" filter="fade">
                                      <p:cBhvr>
                                        <p:cTn id="28" dur="1000"/>
                                        <p:tgtEl>
                                          <p:spTgt spid="3074">
                                            <p:txEl>
                                              <p:pRg st="4" end="4"/>
                                            </p:txEl>
                                          </p:spTgt>
                                        </p:tgtEl>
                                      </p:cBhvr>
                                    </p:animEffect>
                                    <p:anim calcmode="lin" valueType="num">
                                      <p:cBhvr>
                                        <p:cTn id="29"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4">
                                            <p:txEl>
                                              <p:pRg st="5" end="5"/>
                                            </p:txEl>
                                          </p:spTgt>
                                        </p:tgtEl>
                                        <p:attrNameLst>
                                          <p:attrName>style.visibility</p:attrName>
                                        </p:attrNameLst>
                                      </p:cBhvr>
                                      <p:to>
                                        <p:strVal val="visible"/>
                                      </p:to>
                                    </p:set>
                                    <p:animEffect transition="in" filter="fade">
                                      <p:cBhvr>
                                        <p:cTn id="35" dur="1000"/>
                                        <p:tgtEl>
                                          <p:spTgt spid="3074">
                                            <p:txEl>
                                              <p:pRg st="5" end="5"/>
                                            </p:txEl>
                                          </p:spTgt>
                                        </p:tgtEl>
                                      </p:cBhvr>
                                    </p:animEffect>
                                    <p:anim calcmode="lin" valueType="num">
                                      <p:cBhvr>
                                        <p:cTn id="36"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07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2209800"/>
            <a:ext cx="7772400" cy="4343400"/>
          </a:xfrm>
        </p:spPr>
        <p:txBody>
          <a:bodyPr/>
          <a:lstStyle/>
          <a:p>
            <a:pPr marL="0" indent="0">
              <a:buNone/>
            </a:pPr>
            <a:r>
              <a:rPr lang="en-US" sz="4000" b="1" i="1" dirty="0" smtClean="0">
                <a:latin typeface="Times New Roman"/>
                <a:cs typeface="Times New Roman"/>
              </a:rPr>
              <a:t>How Would You React Today?</a:t>
            </a:r>
          </a:p>
          <a:p>
            <a:pPr marL="688975" indent="-350838"/>
            <a:r>
              <a:rPr lang="en-US" sz="2700" b="1" dirty="0" smtClean="0">
                <a:latin typeface="Times New Roman"/>
                <a:cs typeface="Times New Roman"/>
              </a:rPr>
              <a:t>District or Federal Court before a Judge?</a:t>
            </a:r>
          </a:p>
          <a:p>
            <a:pPr marL="688975" indent="-350838"/>
            <a:r>
              <a:rPr lang="en-US" sz="2700" b="1" dirty="0" smtClean="0">
                <a:latin typeface="Times New Roman"/>
                <a:cs typeface="Times New Roman"/>
              </a:rPr>
              <a:t>At a funeral before a grieving family?</a:t>
            </a:r>
          </a:p>
          <a:p>
            <a:pPr marL="688975" indent="-350838"/>
            <a:r>
              <a:rPr lang="en-US" sz="2700" b="1" dirty="0" smtClean="0">
                <a:latin typeface="Times New Roman"/>
                <a:cs typeface="Times New Roman"/>
              </a:rPr>
              <a:t>Appearing before Congress to answer questions about something?</a:t>
            </a:r>
          </a:p>
          <a:p>
            <a:pPr marL="688975" indent="-350838"/>
            <a:r>
              <a:rPr lang="en-US" sz="2700" b="1" dirty="0" smtClean="0">
                <a:latin typeface="Times New Roman"/>
                <a:cs typeface="Times New Roman"/>
              </a:rPr>
              <a:t>On a witness stand answering questions at a capital murder trial for your life?</a:t>
            </a:r>
          </a:p>
          <a:p>
            <a:pPr marL="688975" indent="-350838"/>
            <a:r>
              <a:rPr lang="en-US" sz="2700" b="1" dirty="0" smtClean="0">
                <a:latin typeface="Times New Roman"/>
                <a:cs typeface="Times New Roman"/>
              </a:rPr>
              <a:t>At the scene of an accident where you just ran over a young child?</a:t>
            </a: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pic>
        <p:nvPicPr>
          <p:cNvPr id="5" name="Picture 4"/>
          <p:cNvPicPr>
            <a:picLocks noChangeAspect="1"/>
          </p:cNvPicPr>
          <p:nvPr/>
        </p:nvPicPr>
        <p:blipFill>
          <a:blip r:embed="rId5"/>
          <a:stretch>
            <a:fillRect/>
          </a:stretch>
        </p:blipFill>
        <p:spPr>
          <a:xfrm>
            <a:off x="990600" y="5029200"/>
            <a:ext cx="2587162" cy="1524000"/>
          </a:xfrm>
          <a:prstGeom prst="rect">
            <a:avLst/>
          </a:prstGeom>
          <a:ln>
            <a:solidFill>
              <a:schemeClr val="tx1"/>
            </a:solidFill>
          </a:ln>
          <a:effectLst>
            <a:outerShdw blurRad="50800" dist="38100" dir="2700000">
              <a:srgbClr val="000000">
                <a:alpha val="43000"/>
              </a:srgbClr>
            </a:outerShdw>
          </a:effectLst>
        </p:spPr>
      </p:pic>
      <p:pic>
        <p:nvPicPr>
          <p:cNvPr id="8" name="Picture 7"/>
          <p:cNvPicPr>
            <a:picLocks noChangeAspect="1"/>
          </p:cNvPicPr>
          <p:nvPr/>
        </p:nvPicPr>
        <p:blipFill>
          <a:blip r:embed="rId6"/>
          <a:stretch>
            <a:fillRect/>
          </a:stretch>
        </p:blipFill>
        <p:spPr>
          <a:xfrm>
            <a:off x="3657600" y="5029200"/>
            <a:ext cx="2305050" cy="1536700"/>
          </a:xfrm>
          <a:prstGeom prst="rect">
            <a:avLst/>
          </a:prstGeom>
          <a:ln>
            <a:solidFill>
              <a:schemeClr val="tx1"/>
            </a:solidFill>
          </a:ln>
          <a:effectLst>
            <a:outerShdw blurRad="50800" dist="38100" dir="2700000">
              <a:srgbClr val="000000">
                <a:alpha val="43000"/>
              </a:srgbClr>
            </a:outerShdw>
          </a:effectLst>
        </p:spPr>
      </p:pic>
      <p:pic>
        <p:nvPicPr>
          <p:cNvPr id="9" name="Picture 8"/>
          <p:cNvPicPr>
            <a:picLocks noChangeAspect="1"/>
          </p:cNvPicPr>
          <p:nvPr/>
        </p:nvPicPr>
        <p:blipFill>
          <a:blip r:embed="rId7"/>
          <a:stretch>
            <a:fillRect/>
          </a:stretch>
        </p:blipFill>
        <p:spPr>
          <a:xfrm>
            <a:off x="6096000" y="5029200"/>
            <a:ext cx="2057400" cy="1565413"/>
          </a:xfrm>
          <a:prstGeom prst="rect">
            <a:avLst/>
          </a:prstGeom>
          <a:effectLst>
            <a:outerShdw blurRad="50800" dist="381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p:cTn id="7" dur="1000" fill="hold"/>
                                        <p:tgtEl>
                                          <p:spTgt spid="307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1" end="1"/>
                                            </p:txEl>
                                          </p:spTgt>
                                        </p:tgtEl>
                                        <p:attrNameLst>
                                          <p:attrName>style.visibility</p:attrName>
                                        </p:attrNameLst>
                                      </p:cBhvr>
                                      <p:to>
                                        <p:strVal val="visible"/>
                                      </p:to>
                                    </p:set>
                                    <p:animEffect transition="in" filter="fade">
                                      <p:cBhvr>
                                        <p:cTn id="14" dur="1000"/>
                                        <p:tgtEl>
                                          <p:spTgt spid="3074">
                                            <p:txEl>
                                              <p:pRg st="1" end="1"/>
                                            </p:txEl>
                                          </p:spTgt>
                                        </p:tgtEl>
                                      </p:cBhvr>
                                    </p:animEffect>
                                    <p:anim calcmode="lin" valueType="num">
                                      <p:cBhvr>
                                        <p:cTn id="15"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074">
                                            <p:txEl>
                                              <p:pRg st="2" end="2"/>
                                            </p:txEl>
                                          </p:spTgt>
                                        </p:tgtEl>
                                        <p:attrNameLst>
                                          <p:attrName>style.visibility</p:attrName>
                                        </p:attrNameLst>
                                      </p:cBhvr>
                                      <p:to>
                                        <p:strVal val="visible"/>
                                      </p:to>
                                    </p:set>
                                    <p:animEffect transition="in" filter="fade">
                                      <p:cBhvr>
                                        <p:cTn id="24" dur="1000"/>
                                        <p:tgtEl>
                                          <p:spTgt spid="3074">
                                            <p:txEl>
                                              <p:pRg st="2" end="2"/>
                                            </p:txEl>
                                          </p:spTgt>
                                        </p:tgtEl>
                                      </p:cBhvr>
                                    </p:animEffect>
                                    <p:anim calcmode="lin" valueType="num">
                                      <p:cBhvr>
                                        <p:cTn id="25"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074">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074">
                                            <p:txEl>
                                              <p:pRg st="3" end="3"/>
                                            </p:txEl>
                                          </p:spTgt>
                                        </p:tgtEl>
                                        <p:attrNameLst>
                                          <p:attrName>style.visibility</p:attrName>
                                        </p:attrNameLst>
                                      </p:cBhvr>
                                      <p:to>
                                        <p:strVal val="visible"/>
                                      </p:to>
                                    </p:set>
                                    <p:animEffect transition="in" filter="fade">
                                      <p:cBhvr>
                                        <p:cTn id="34" dur="1000"/>
                                        <p:tgtEl>
                                          <p:spTgt spid="3074">
                                            <p:txEl>
                                              <p:pRg st="3" end="3"/>
                                            </p:txEl>
                                          </p:spTgt>
                                        </p:tgtEl>
                                      </p:cBhvr>
                                    </p:animEffect>
                                    <p:anim calcmode="lin" valueType="num">
                                      <p:cBhvr>
                                        <p:cTn id="35"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074">
                                            <p:txEl>
                                              <p:pRg st="3" end="3"/>
                                            </p:txEl>
                                          </p:spTgt>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74">
                                            <p:txEl>
                                              <p:pRg st="4" end="4"/>
                                            </p:txEl>
                                          </p:spTgt>
                                        </p:tgtEl>
                                        <p:attrNameLst>
                                          <p:attrName>style.visibility</p:attrName>
                                        </p:attrNameLst>
                                      </p:cBhvr>
                                      <p:to>
                                        <p:strVal val="visible"/>
                                      </p:to>
                                    </p:set>
                                    <p:animEffect transition="in" filter="fade">
                                      <p:cBhvr>
                                        <p:cTn id="44" dur="1000"/>
                                        <p:tgtEl>
                                          <p:spTgt spid="3074">
                                            <p:txEl>
                                              <p:pRg st="4" end="4"/>
                                            </p:txEl>
                                          </p:spTgt>
                                        </p:tgtEl>
                                      </p:cBhvr>
                                    </p:animEffect>
                                    <p:anim calcmode="lin" valueType="num">
                                      <p:cBhvr>
                                        <p:cTn id="45"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074">
                                            <p:txEl>
                                              <p:pRg st="4" end="4"/>
                                            </p:txEl>
                                          </p:spTgt>
                                        </p:tgtEl>
                                        <p:attrNameLst>
                                          <p:attrName>ppt_y</p:attrName>
                                        </p:attrNameLst>
                                      </p:cBhvr>
                                      <p:tavLst>
                                        <p:tav tm="0">
                                          <p:val>
                                            <p:strVal val="#ppt_y+.1"/>
                                          </p:val>
                                        </p:tav>
                                        <p:tav tm="100000">
                                          <p:val>
                                            <p:strVal val="#ppt_y"/>
                                          </p:val>
                                        </p:tav>
                                      </p:tavLst>
                                    </p:anim>
                                  </p:childTnLst>
                                </p:cTn>
                              </p:par>
                              <p:par>
                                <p:cTn id="47" presetID="10" presetClass="exit" presetSubtype="0" fill="hold" nodeType="withEffect">
                                  <p:stCondLst>
                                    <p:cond delay="0"/>
                                  </p:stCondLst>
                                  <p:childTnLst>
                                    <p:animEffect transition="out" filter="fade">
                                      <p:cBhvr>
                                        <p:cTn id="48" dur="1000"/>
                                        <p:tgtEl>
                                          <p:spTgt spid="9"/>
                                        </p:tgtEl>
                                      </p:cBhvr>
                                    </p:animEffect>
                                    <p:set>
                                      <p:cBhvr>
                                        <p:cTn id="49" dur="1" fill="hold">
                                          <p:stCondLst>
                                            <p:cond delay="9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5"/>
                                        </p:tgtEl>
                                      </p:cBhvr>
                                    </p:animEffect>
                                    <p:set>
                                      <p:cBhvr>
                                        <p:cTn id="52" dur="1" fill="hold">
                                          <p:stCondLst>
                                            <p:cond delay="999"/>
                                          </p:stCondLst>
                                        </p:cTn>
                                        <p:tgtEl>
                                          <p:spTgt spid="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074">
                                            <p:txEl>
                                              <p:pRg st="5" end="5"/>
                                            </p:txEl>
                                          </p:spTgt>
                                        </p:tgtEl>
                                        <p:attrNameLst>
                                          <p:attrName>style.visibility</p:attrName>
                                        </p:attrNameLst>
                                      </p:cBhvr>
                                      <p:to>
                                        <p:strVal val="visible"/>
                                      </p:to>
                                    </p:set>
                                    <p:animEffect transition="in" filter="fade">
                                      <p:cBhvr>
                                        <p:cTn id="60" dur="1000"/>
                                        <p:tgtEl>
                                          <p:spTgt spid="3074">
                                            <p:txEl>
                                              <p:pRg st="5" end="5"/>
                                            </p:txEl>
                                          </p:spTgt>
                                        </p:tgtEl>
                                      </p:cBhvr>
                                    </p:animEffect>
                                    <p:anim calcmode="lin" valueType="num">
                                      <p:cBhvr>
                                        <p:cTn id="61"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07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2057400"/>
            <a:ext cx="7772400" cy="4495800"/>
          </a:xfrm>
        </p:spPr>
        <p:txBody>
          <a:bodyPr/>
          <a:lstStyle/>
          <a:p>
            <a:pPr marL="0" indent="0">
              <a:buNone/>
            </a:pPr>
            <a:r>
              <a:rPr lang="en-US" sz="4000" b="1" i="1" dirty="0" smtClean="0">
                <a:latin typeface="Times New Roman"/>
                <a:cs typeface="Times New Roman"/>
              </a:rPr>
              <a:t>What Does God Desire From Us?</a:t>
            </a:r>
          </a:p>
          <a:p>
            <a:pPr marL="688975" indent="-350838"/>
            <a:r>
              <a:rPr lang="en-US" sz="2700" b="1" dirty="0" smtClean="0">
                <a:latin typeface="Times New Roman"/>
                <a:cs typeface="Times New Roman"/>
              </a:rPr>
              <a:t>Is it not respect in His presence?</a:t>
            </a:r>
          </a:p>
          <a:p>
            <a:pPr marL="688975" indent="-350838"/>
            <a:r>
              <a:rPr lang="en-US" sz="2700" b="1" dirty="0" smtClean="0">
                <a:latin typeface="Times New Roman"/>
                <a:cs typeface="Times New Roman"/>
              </a:rPr>
              <a:t>When are we in His presence?</a:t>
            </a:r>
          </a:p>
          <a:p>
            <a:pPr marL="688975" indent="-350838"/>
            <a:r>
              <a:rPr lang="en-US" sz="2700" b="1" dirty="0" smtClean="0">
                <a:latin typeface="Times New Roman"/>
                <a:cs typeface="Times New Roman"/>
              </a:rPr>
              <a:t>God called to him from the bush.</a:t>
            </a:r>
          </a:p>
          <a:p>
            <a:pPr marL="688975" indent="-350838"/>
            <a:r>
              <a:rPr lang="en-US" sz="2700" b="1" dirty="0" smtClean="0">
                <a:latin typeface="Times New Roman"/>
                <a:cs typeface="Times New Roman"/>
              </a:rPr>
              <a:t>“If I say, ‘Surely the darkness shall fall on me,’ Even the night shall be light about me; Indeed, the darkness shall not hide from You, But the night shines as the day; The darkness and the light are both alike to You” (Ps. 139:11-12).</a:t>
            </a:r>
            <a:endParaRPr lang="en-US" sz="2700" b="1" dirty="0">
              <a:latin typeface="Times New Roman"/>
              <a:cs typeface="Times New Roman"/>
            </a:endParaRP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p:cTn id="7" dur="1000" fill="hold"/>
                                        <p:tgtEl>
                                          <p:spTgt spid="307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1" end="1"/>
                                            </p:txEl>
                                          </p:spTgt>
                                        </p:tgtEl>
                                        <p:attrNameLst>
                                          <p:attrName>style.visibility</p:attrName>
                                        </p:attrNameLst>
                                      </p:cBhvr>
                                      <p:to>
                                        <p:strVal val="visible"/>
                                      </p:to>
                                    </p:set>
                                    <p:animEffect transition="in" filter="fade">
                                      <p:cBhvr>
                                        <p:cTn id="14" dur="1000"/>
                                        <p:tgtEl>
                                          <p:spTgt spid="3074">
                                            <p:txEl>
                                              <p:pRg st="1" end="1"/>
                                            </p:txEl>
                                          </p:spTgt>
                                        </p:tgtEl>
                                      </p:cBhvr>
                                    </p:animEffect>
                                    <p:anim calcmode="lin" valueType="num">
                                      <p:cBhvr>
                                        <p:cTn id="15"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2" end="2"/>
                                            </p:txEl>
                                          </p:spTgt>
                                        </p:tgtEl>
                                        <p:attrNameLst>
                                          <p:attrName>style.visibility</p:attrName>
                                        </p:attrNameLst>
                                      </p:cBhvr>
                                      <p:to>
                                        <p:strVal val="visible"/>
                                      </p:to>
                                    </p:set>
                                    <p:animEffect transition="in" filter="fade">
                                      <p:cBhvr>
                                        <p:cTn id="21" dur="1000"/>
                                        <p:tgtEl>
                                          <p:spTgt spid="3074">
                                            <p:txEl>
                                              <p:pRg st="2" end="2"/>
                                            </p:txEl>
                                          </p:spTgt>
                                        </p:tgtEl>
                                      </p:cBhvr>
                                    </p:animEffect>
                                    <p:anim calcmode="lin" valueType="num">
                                      <p:cBhvr>
                                        <p:cTn id="22"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4">
                                            <p:txEl>
                                              <p:pRg st="3" end="3"/>
                                            </p:txEl>
                                          </p:spTgt>
                                        </p:tgtEl>
                                        <p:attrNameLst>
                                          <p:attrName>style.visibility</p:attrName>
                                        </p:attrNameLst>
                                      </p:cBhvr>
                                      <p:to>
                                        <p:strVal val="visible"/>
                                      </p:to>
                                    </p:set>
                                    <p:animEffect transition="in" filter="fade">
                                      <p:cBhvr>
                                        <p:cTn id="28" dur="1000"/>
                                        <p:tgtEl>
                                          <p:spTgt spid="3074">
                                            <p:txEl>
                                              <p:pRg st="3" end="3"/>
                                            </p:txEl>
                                          </p:spTgt>
                                        </p:tgtEl>
                                      </p:cBhvr>
                                    </p:animEffect>
                                    <p:anim calcmode="lin" valueType="num">
                                      <p:cBhvr>
                                        <p:cTn id="29"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4">
                                            <p:txEl>
                                              <p:pRg st="4" end="4"/>
                                            </p:txEl>
                                          </p:spTgt>
                                        </p:tgtEl>
                                        <p:attrNameLst>
                                          <p:attrName>style.visibility</p:attrName>
                                        </p:attrNameLst>
                                      </p:cBhvr>
                                      <p:to>
                                        <p:strVal val="visible"/>
                                      </p:to>
                                    </p:set>
                                    <p:animEffect transition="in" filter="fade">
                                      <p:cBhvr>
                                        <p:cTn id="35" dur="1000"/>
                                        <p:tgtEl>
                                          <p:spTgt spid="3074">
                                            <p:txEl>
                                              <p:pRg st="4" end="4"/>
                                            </p:txEl>
                                          </p:spTgt>
                                        </p:tgtEl>
                                      </p:cBhvr>
                                    </p:animEffect>
                                    <p:anim calcmode="lin" valueType="num">
                                      <p:cBhvr>
                                        <p:cTn id="36"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1981200"/>
            <a:ext cx="7772400" cy="4572000"/>
          </a:xfrm>
        </p:spPr>
        <p:txBody>
          <a:bodyPr/>
          <a:lstStyle/>
          <a:p>
            <a:pPr marL="0" indent="0">
              <a:buNone/>
            </a:pPr>
            <a:r>
              <a:rPr lang="en-US" sz="4000" b="1" i="1" dirty="0" smtClean="0">
                <a:latin typeface="Times New Roman"/>
                <a:cs typeface="Times New Roman"/>
              </a:rPr>
              <a:t>Is There Holy Ground Today?</a:t>
            </a:r>
          </a:p>
          <a:p>
            <a:pPr marL="688975" indent="-350838"/>
            <a:r>
              <a:rPr lang="en-US" sz="2500" b="1" dirty="0" smtClean="0">
                <a:latin typeface="Times New Roman"/>
                <a:cs typeface="Times New Roman"/>
              </a:rPr>
              <a:t>“O LORD, You have searched me and known me. You know my sitting down and my rising up; You understand my thought afar off. You comprehend my path and my lying down, And are acquainted with all my ways. For there is not a word on my tongue, But behold, O LORD, You know it altogether. You have hedged me behind and before, And laid Your hand upon me. Such knowledge is too wonderful for me; It is high, I cannot attain it.” (Ps 139:1-6).</a:t>
            </a: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p:cTn id="7" dur="1000" fill="hold"/>
                                        <p:tgtEl>
                                          <p:spTgt spid="307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1" end="1"/>
                                            </p:txEl>
                                          </p:spTgt>
                                        </p:tgtEl>
                                        <p:attrNameLst>
                                          <p:attrName>style.visibility</p:attrName>
                                        </p:attrNameLst>
                                      </p:cBhvr>
                                      <p:to>
                                        <p:strVal val="visible"/>
                                      </p:to>
                                    </p:set>
                                    <p:animEffect transition="in" filter="fade">
                                      <p:cBhvr>
                                        <p:cTn id="14" dur="1000"/>
                                        <p:tgtEl>
                                          <p:spTgt spid="3074">
                                            <p:txEl>
                                              <p:pRg st="1" end="1"/>
                                            </p:txEl>
                                          </p:spTgt>
                                        </p:tgtEl>
                                      </p:cBhvr>
                                    </p:animEffect>
                                    <p:anim calcmode="lin" valueType="num">
                                      <p:cBhvr>
                                        <p:cTn id="15"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1981200"/>
            <a:ext cx="7772400" cy="4572000"/>
          </a:xfrm>
        </p:spPr>
        <p:txBody>
          <a:bodyPr/>
          <a:lstStyle/>
          <a:p>
            <a:pPr marL="0" indent="0">
              <a:buNone/>
            </a:pPr>
            <a:r>
              <a:rPr lang="en-US" sz="4000" b="1" i="1" dirty="0" smtClean="0">
                <a:latin typeface="Times New Roman"/>
                <a:cs typeface="Times New Roman"/>
              </a:rPr>
              <a:t>Is There Holy Ground Today?</a:t>
            </a:r>
          </a:p>
          <a:p>
            <a:pPr marL="688975" indent="-350838"/>
            <a:r>
              <a:rPr lang="en-US" sz="2600" b="1" dirty="0" smtClean="0">
                <a:latin typeface="Times New Roman"/>
                <a:cs typeface="Times New Roman"/>
              </a:rPr>
              <a:t>“Where can I go from Your Spirit? Or where can I flee from Your presence? If I ascend into heaven, You are there; If I make my bed in hell, behold, You are there. If I take the wings of the morning, And dwell in the uttermost parts of the sea, Even there Your hand shall lead me, And Your right hand shall hold me” (Ps 139:7-10).</a:t>
            </a:r>
          </a:p>
          <a:p>
            <a:pPr marL="688975" indent="-350838"/>
            <a:r>
              <a:rPr lang="en-US" sz="2600" b="1" dirty="0" smtClean="0">
                <a:latin typeface="Times New Roman"/>
                <a:cs typeface="Times New Roman"/>
              </a:rPr>
              <a:t>Yes—it is all around us everyday.</a:t>
            </a:r>
          </a:p>
          <a:p>
            <a:pPr marL="688975" indent="-350838"/>
            <a:r>
              <a:rPr lang="en-US" sz="2600" b="1" dirty="0" smtClean="0">
                <a:latin typeface="Times New Roman"/>
                <a:cs typeface="Times New Roman"/>
              </a:rPr>
              <a:t>But there are also some special times.</a:t>
            </a: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fade">
                                      <p:cBhvr>
                                        <p:cTn id="7" dur="1000"/>
                                        <p:tgtEl>
                                          <p:spTgt spid="3074">
                                            <p:txEl>
                                              <p:pRg st="1" end="1"/>
                                            </p:txEl>
                                          </p:spTgt>
                                        </p:tgtEl>
                                      </p:cBhvr>
                                    </p:animEffect>
                                    <p:anim calcmode="lin" valueType="num">
                                      <p:cBhvr>
                                        <p:cTn id="8"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2" end="2"/>
                                            </p:txEl>
                                          </p:spTgt>
                                        </p:tgtEl>
                                        <p:attrNameLst>
                                          <p:attrName>style.visibility</p:attrName>
                                        </p:attrNameLst>
                                      </p:cBhvr>
                                      <p:to>
                                        <p:strVal val="visible"/>
                                      </p:to>
                                    </p:set>
                                    <p:animEffect transition="in" filter="fade">
                                      <p:cBhvr>
                                        <p:cTn id="14" dur="1000"/>
                                        <p:tgtEl>
                                          <p:spTgt spid="3074">
                                            <p:txEl>
                                              <p:pRg st="2" end="2"/>
                                            </p:txEl>
                                          </p:spTgt>
                                        </p:tgtEl>
                                      </p:cBhvr>
                                    </p:animEffect>
                                    <p:anim calcmode="lin" valueType="num">
                                      <p:cBhvr>
                                        <p:cTn id="15"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3" end="3"/>
                                            </p:txEl>
                                          </p:spTgt>
                                        </p:tgtEl>
                                        <p:attrNameLst>
                                          <p:attrName>style.visibility</p:attrName>
                                        </p:attrNameLst>
                                      </p:cBhvr>
                                      <p:to>
                                        <p:strVal val="visible"/>
                                      </p:to>
                                    </p:set>
                                    <p:animEffect transition="in" filter="fade">
                                      <p:cBhvr>
                                        <p:cTn id="21" dur="1000"/>
                                        <p:tgtEl>
                                          <p:spTgt spid="3074">
                                            <p:txEl>
                                              <p:pRg st="3" end="3"/>
                                            </p:txEl>
                                          </p:spTgt>
                                        </p:tgtEl>
                                      </p:cBhvr>
                                    </p:animEffect>
                                    <p:anim calcmode="lin" valueType="num">
                                      <p:cBhvr>
                                        <p:cTn id="22"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1981200"/>
            <a:ext cx="7467600" cy="4572000"/>
          </a:xfrm>
        </p:spPr>
        <p:txBody>
          <a:bodyPr/>
          <a:lstStyle/>
          <a:p>
            <a:pPr marL="0" indent="0">
              <a:buNone/>
            </a:pPr>
            <a:r>
              <a:rPr lang="en-US" sz="4000" b="1" i="1" dirty="0" smtClean="0">
                <a:latin typeface="Times New Roman"/>
                <a:cs typeface="Times New Roman"/>
              </a:rPr>
              <a:t>Is There Holy Ground Today?</a:t>
            </a:r>
          </a:p>
          <a:p>
            <a:pPr marL="688975" indent="-350838"/>
            <a:r>
              <a:rPr lang="en-US" sz="2600" b="1" dirty="0" smtClean="0">
                <a:latin typeface="Times New Roman"/>
                <a:cs typeface="Times New Roman"/>
              </a:rPr>
              <a:t>God is present when His people assemble (Matt. 18:15-20).</a:t>
            </a:r>
          </a:p>
          <a:p>
            <a:pPr marL="688975" indent="-350838"/>
            <a:r>
              <a:rPr lang="en-US" sz="2600" b="1" dirty="0" smtClean="0">
                <a:latin typeface="Times New Roman"/>
                <a:cs typeface="Times New Roman"/>
              </a:rPr>
              <a:t>God is present in church worship (1 Cor. 14:23-25).</a:t>
            </a:r>
          </a:p>
          <a:p>
            <a:pPr marL="688975" indent="-350838"/>
            <a:r>
              <a:rPr lang="en-US" sz="2600" b="1" dirty="0" smtClean="0">
                <a:latin typeface="Times New Roman"/>
                <a:cs typeface="Times New Roman"/>
              </a:rPr>
              <a:t>Do we treat these times as special and important? In our attitudes? In our dress?</a:t>
            </a:r>
          </a:p>
          <a:p>
            <a:pPr marL="688975" indent="-350838"/>
            <a:r>
              <a:rPr lang="en-US" sz="2600" b="1" dirty="0" smtClean="0">
                <a:latin typeface="Times New Roman"/>
                <a:cs typeface="Times New Roman"/>
              </a:rPr>
              <a:t>There is a move today to diminish the importance of church worship—do we support this by our actions? By our attitudes?</a:t>
            </a: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fade">
                                      <p:cBhvr>
                                        <p:cTn id="7" dur="1000"/>
                                        <p:tgtEl>
                                          <p:spTgt spid="3074">
                                            <p:txEl>
                                              <p:pRg st="1" end="1"/>
                                            </p:txEl>
                                          </p:spTgt>
                                        </p:tgtEl>
                                      </p:cBhvr>
                                    </p:animEffect>
                                    <p:anim calcmode="lin" valueType="num">
                                      <p:cBhvr>
                                        <p:cTn id="8"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2" end="2"/>
                                            </p:txEl>
                                          </p:spTgt>
                                        </p:tgtEl>
                                        <p:attrNameLst>
                                          <p:attrName>style.visibility</p:attrName>
                                        </p:attrNameLst>
                                      </p:cBhvr>
                                      <p:to>
                                        <p:strVal val="visible"/>
                                      </p:to>
                                    </p:set>
                                    <p:animEffect transition="in" filter="fade">
                                      <p:cBhvr>
                                        <p:cTn id="14" dur="1000"/>
                                        <p:tgtEl>
                                          <p:spTgt spid="3074">
                                            <p:txEl>
                                              <p:pRg st="2" end="2"/>
                                            </p:txEl>
                                          </p:spTgt>
                                        </p:tgtEl>
                                      </p:cBhvr>
                                    </p:animEffect>
                                    <p:anim calcmode="lin" valueType="num">
                                      <p:cBhvr>
                                        <p:cTn id="15"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3" end="3"/>
                                            </p:txEl>
                                          </p:spTgt>
                                        </p:tgtEl>
                                        <p:attrNameLst>
                                          <p:attrName>style.visibility</p:attrName>
                                        </p:attrNameLst>
                                      </p:cBhvr>
                                      <p:to>
                                        <p:strVal val="visible"/>
                                      </p:to>
                                    </p:set>
                                    <p:animEffect transition="in" filter="fade">
                                      <p:cBhvr>
                                        <p:cTn id="21" dur="1000"/>
                                        <p:tgtEl>
                                          <p:spTgt spid="3074">
                                            <p:txEl>
                                              <p:pRg st="3" end="3"/>
                                            </p:txEl>
                                          </p:spTgt>
                                        </p:tgtEl>
                                      </p:cBhvr>
                                    </p:animEffect>
                                    <p:anim calcmode="lin" valueType="num">
                                      <p:cBhvr>
                                        <p:cTn id="22"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4">
                                            <p:txEl>
                                              <p:pRg st="4" end="4"/>
                                            </p:txEl>
                                          </p:spTgt>
                                        </p:tgtEl>
                                        <p:attrNameLst>
                                          <p:attrName>style.visibility</p:attrName>
                                        </p:attrNameLst>
                                      </p:cBhvr>
                                      <p:to>
                                        <p:strVal val="visible"/>
                                      </p:to>
                                    </p:set>
                                    <p:animEffect transition="in" filter="fade">
                                      <p:cBhvr>
                                        <p:cTn id="28" dur="1000"/>
                                        <p:tgtEl>
                                          <p:spTgt spid="3074">
                                            <p:txEl>
                                              <p:pRg st="4" end="4"/>
                                            </p:txEl>
                                          </p:spTgt>
                                        </p:tgtEl>
                                      </p:cBhvr>
                                    </p:animEffect>
                                    <p:anim calcmode="lin" valueType="num">
                                      <p:cBhvr>
                                        <p:cTn id="29"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1828800"/>
            <a:ext cx="7467600" cy="4724400"/>
          </a:xfrm>
        </p:spPr>
        <p:txBody>
          <a:bodyPr/>
          <a:lstStyle/>
          <a:p>
            <a:pPr marL="0" indent="0">
              <a:buNone/>
            </a:pPr>
            <a:r>
              <a:rPr lang="en-US" sz="4000" b="1" i="1" dirty="0" smtClean="0">
                <a:latin typeface="Times New Roman"/>
                <a:cs typeface="Times New Roman"/>
              </a:rPr>
              <a:t>What Makes It Holy?</a:t>
            </a:r>
          </a:p>
          <a:p>
            <a:pPr marL="688975" indent="-350838"/>
            <a:r>
              <a:rPr lang="en-US" sz="2600" b="1" dirty="0" smtClean="0">
                <a:latin typeface="Times New Roman"/>
                <a:cs typeface="Times New Roman"/>
              </a:rPr>
              <a:t>God’s presence—What does this mean for us?</a:t>
            </a:r>
          </a:p>
          <a:p>
            <a:pPr marL="688975" indent="-350838"/>
            <a:r>
              <a:rPr lang="en-US" sz="2600" b="1" dirty="0" smtClean="0">
                <a:latin typeface="Times New Roman"/>
                <a:cs typeface="Times New Roman"/>
              </a:rPr>
              <a:t>“Tremble, O earth, at the presence of the Lord, At the presence of the God of Jacob” (Ps. 114:7).</a:t>
            </a:r>
          </a:p>
          <a:p>
            <a:pPr marL="688975" indent="-350838"/>
            <a:r>
              <a:rPr lang="en-US" sz="2600" b="1" dirty="0" smtClean="0">
                <a:latin typeface="Times New Roman"/>
                <a:cs typeface="Times New Roman"/>
              </a:rPr>
              <a:t>“The mountains melt like wax at the presence of the LORD, at the presence of the Lord of the whole earth. The heavens declare His righteousness, And all the peoples see His glory” (Ps. 97:5-6).</a:t>
            </a:r>
          </a:p>
        </p:txBody>
      </p:sp>
      <p:pic>
        <p:nvPicPr>
          <p:cNvPr id="6" name="Picture 17" descr="cooltext472814733">
            <a:hlinkClick r:id="rId2"/>
          </p:cNvPr>
          <p:cNvPicPr>
            <a:picLocks noChangeAspect="1" noChangeArrowheads="1"/>
          </p:cNvPicPr>
          <p:nvPr/>
        </p:nvPicPr>
        <p:blipFill>
          <a:blip r:embed="rId3"/>
          <a:srcRect/>
          <a:stretch>
            <a:fillRect/>
          </a:stretch>
        </p:blipFill>
        <p:spPr bwMode="auto">
          <a:xfrm>
            <a:off x="762000" y="381000"/>
            <a:ext cx="4944233" cy="1295400"/>
          </a:xfrm>
          <a:prstGeom prst="rect">
            <a:avLst/>
          </a:prstGeom>
          <a:noFill/>
          <a:ln w="9525">
            <a:noFill/>
            <a:miter lim="800000"/>
            <a:headEnd/>
            <a:tailEnd/>
          </a:ln>
        </p:spPr>
      </p:pic>
      <p:pic>
        <p:nvPicPr>
          <p:cNvPr id="7" name="Picture 6"/>
          <p:cNvPicPr>
            <a:picLocks noChangeAspect="1"/>
          </p:cNvPicPr>
          <p:nvPr/>
        </p:nvPicPr>
        <p:blipFill>
          <a:blip r:embed="rId4"/>
          <a:srcRect t="38000" b="4000"/>
          <a:stretch>
            <a:fillRect/>
          </a:stretch>
        </p:blipFill>
        <p:spPr>
          <a:xfrm>
            <a:off x="5791200" y="0"/>
            <a:ext cx="2540000" cy="2209800"/>
          </a:xfrm>
          <a:prstGeom prst="rect">
            <a:avLst/>
          </a:prstGeom>
          <a:effectLst>
            <a:softEdge rad="190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p:cTn id="7" dur="1000" fill="hold"/>
                                        <p:tgtEl>
                                          <p:spTgt spid="307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1" end="1"/>
                                            </p:txEl>
                                          </p:spTgt>
                                        </p:tgtEl>
                                        <p:attrNameLst>
                                          <p:attrName>style.visibility</p:attrName>
                                        </p:attrNameLst>
                                      </p:cBhvr>
                                      <p:to>
                                        <p:strVal val="visible"/>
                                      </p:to>
                                    </p:set>
                                    <p:animEffect transition="in" filter="fade">
                                      <p:cBhvr>
                                        <p:cTn id="14" dur="1000"/>
                                        <p:tgtEl>
                                          <p:spTgt spid="3074">
                                            <p:txEl>
                                              <p:pRg st="1" end="1"/>
                                            </p:txEl>
                                          </p:spTgt>
                                        </p:tgtEl>
                                      </p:cBhvr>
                                    </p:animEffect>
                                    <p:anim calcmode="lin" valueType="num">
                                      <p:cBhvr>
                                        <p:cTn id="15"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2" end="2"/>
                                            </p:txEl>
                                          </p:spTgt>
                                        </p:tgtEl>
                                        <p:attrNameLst>
                                          <p:attrName>style.visibility</p:attrName>
                                        </p:attrNameLst>
                                      </p:cBhvr>
                                      <p:to>
                                        <p:strVal val="visible"/>
                                      </p:to>
                                    </p:set>
                                    <p:animEffect transition="in" filter="fade">
                                      <p:cBhvr>
                                        <p:cTn id="21" dur="1000"/>
                                        <p:tgtEl>
                                          <p:spTgt spid="3074">
                                            <p:txEl>
                                              <p:pRg st="2" end="2"/>
                                            </p:txEl>
                                          </p:spTgt>
                                        </p:tgtEl>
                                      </p:cBhvr>
                                    </p:animEffect>
                                    <p:anim calcmode="lin" valueType="num">
                                      <p:cBhvr>
                                        <p:cTn id="22"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4">
                                            <p:txEl>
                                              <p:pRg st="3" end="3"/>
                                            </p:txEl>
                                          </p:spTgt>
                                        </p:tgtEl>
                                        <p:attrNameLst>
                                          <p:attrName>style.visibility</p:attrName>
                                        </p:attrNameLst>
                                      </p:cBhvr>
                                      <p:to>
                                        <p:strVal val="visible"/>
                                      </p:to>
                                    </p:set>
                                    <p:animEffect transition="in" filter="fade">
                                      <p:cBhvr>
                                        <p:cTn id="28" dur="1000"/>
                                        <p:tgtEl>
                                          <p:spTgt spid="3074">
                                            <p:txEl>
                                              <p:pRg st="3" end="3"/>
                                            </p:txEl>
                                          </p:spTgt>
                                        </p:tgtEl>
                                      </p:cBhvr>
                                    </p:animEffect>
                                    <p:anim calcmode="lin" valueType="num">
                                      <p:cBhvr>
                                        <p:cTn id="29"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theme/theme1.xml><?xml version="1.0" encoding="utf-8"?>
<a:theme xmlns:a="http://schemas.openxmlformats.org/drawingml/2006/main" name="Default Design">
  <a:themeElements>
    <a:clrScheme name="Default Design 1">
      <a:dk1>
        <a:srgbClr val="000000"/>
      </a:dk1>
      <a:lt1>
        <a:srgbClr val="ECD4AC"/>
      </a:lt1>
      <a:dk2>
        <a:srgbClr val="000000"/>
      </a:dk2>
      <a:lt2>
        <a:srgbClr val="333333"/>
      </a:lt2>
      <a:accent1>
        <a:srgbClr val="FFCC66"/>
      </a:accent1>
      <a:accent2>
        <a:srgbClr val="808080"/>
      </a:accent2>
      <a:accent3>
        <a:srgbClr val="F4E6D2"/>
      </a:accent3>
      <a:accent4>
        <a:srgbClr val="000000"/>
      </a:accent4>
      <a:accent5>
        <a:srgbClr val="FFE2B8"/>
      </a:accent5>
      <a:accent6>
        <a:srgbClr val="737373"/>
      </a:accent6>
      <a:hlink>
        <a:srgbClr val="FF6600"/>
      </a:hlink>
      <a:folHlink>
        <a:srgbClr val="EAEAEA"/>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Default Design 1">
        <a:dk1>
          <a:srgbClr val="000000"/>
        </a:dk1>
        <a:lt1>
          <a:srgbClr val="ECD4AC"/>
        </a:lt1>
        <a:dk2>
          <a:srgbClr val="000000"/>
        </a:dk2>
        <a:lt2>
          <a:srgbClr val="333333"/>
        </a:lt2>
        <a:accent1>
          <a:srgbClr val="FFCC66"/>
        </a:accent1>
        <a:accent2>
          <a:srgbClr val="808080"/>
        </a:accent2>
        <a:accent3>
          <a:srgbClr val="F4E6D2"/>
        </a:accent3>
        <a:accent4>
          <a:srgbClr val="000000"/>
        </a:accent4>
        <a:accent5>
          <a:srgbClr val="FFE2B8"/>
        </a:accent5>
        <a:accent6>
          <a:srgbClr val="737373"/>
        </a:accent6>
        <a:hlink>
          <a:srgbClr val="FF66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1068</Words>
  <Application>Microsoft Macintosh PowerPoint</Application>
  <PresentationFormat>On-screen Show (4:3)</PresentationFormat>
  <Paragraphs>65</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Blue Worx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Gary Blue</dc:creator>
  <cp:lastModifiedBy>Kyle Pope</cp:lastModifiedBy>
  <cp:revision>66</cp:revision>
  <cp:lastPrinted>2015-01-11T05:56:40Z</cp:lastPrinted>
  <dcterms:created xsi:type="dcterms:W3CDTF">2015-01-11T21:25:57Z</dcterms:created>
  <dcterms:modified xsi:type="dcterms:W3CDTF">2015-01-11T21:28:29Z</dcterms:modified>
</cp:coreProperties>
</file>