
<file path=[Content_Types].xml><?xml version="1.0" encoding="utf-8"?>
<Types xmlns="http://schemas.openxmlformats.org/package/2006/content-types">
  <Override PartName="/ppt/slides/slide3.xml" ContentType="application/vnd.openxmlformats-officedocument.presentationml.slide+xml"/>
  <Default Extension="jpeg" ContentType="image/jpeg"/>
  <Override PartName="/ppt/slideLayouts/slideLayout6.xml" ContentType="application/vnd.openxmlformats-officedocument.presentationml.slideLayout+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ppt/theme/themeOverride3.xml" ContentType="application/vnd.openxmlformats-officedocument.themeOverr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Default Extension="fntdata" ContentType="application/x-fontdata"/>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theme/themeOverride2.xml" ContentType="application/vnd.openxmlformats-officedocument.themeOverride+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saveSubsetFonts="1" autoCompressPictures="0">
  <p:sldMasterIdLst>
    <p:sldMasterId id="2147483649" r:id="rId1"/>
  </p:sldMasterIdLst>
  <p:sldIdLst>
    <p:sldId id="258" r:id="rId2"/>
    <p:sldId id="262" r:id="rId3"/>
    <p:sldId id="263" r:id="rId4"/>
  </p:sldIdLst>
  <p:sldSz cx="9144000" cy="6858000" type="screen4x3"/>
  <p:notesSz cx="6858000" cy="9144000"/>
  <p:embeddedFontLst>
    <p:embeddedFont>
      <p:font typeface="Tahoma"/>
      <p:regular r:id="rId5"/>
      <p:bold r:id="rId6"/>
    </p:embeddedFont>
    <p:embeddedFont>
      <p:font typeface="Optima"/>
      <p:regular r:id="rId7"/>
      <p:bold r:id="rId8"/>
      <p:italic r:id="rId9"/>
      <p:boldItalic r:id="rId10"/>
    </p:embeddedFont>
  </p:embeddedFont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457200" rtl="0" eaLnBrk="1" latinLnBrk="0" hangingPunct="1">
      <a:defRPr kern="1200">
        <a:solidFill>
          <a:schemeClr val="tx1"/>
        </a:solidFill>
        <a:latin typeface="Tahoma" charset="0"/>
        <a:ea typeface="+mn-ea"/>
        <a:cs typeface="+mn-cs"/>
      </a:defRPr>
    </a:lvl6pPr>
    <a:lvl7pPr marL="2743200" algn="l" defTabSz="457200" rtl="0" eaLnBrk="1" latinLnBrk="0" hangingPunct="1">
      <a:defRPr kern="1200">
        <a:solidFill>
          <a:schemeClr val="tx1"/>
        </a:solidFill>
        <a:latin typeface="Tahoma" charset="0"/>
        <a:ea typeface="+mn-ea"/>
        <a:cs typeface="+mn-cs"/>
      </a:defRPr>
    </a:lvl7pPr>
    <a:lvl8pPr marL="3200400" algn="l" defTabSz="457200" rtl="0" eaLnBrk="1" latinLnBrk="0" hangingPunct="1">
      <a:defRPr kern="1200">
        <a:solidFill>
          <a:schemeClr val="tx1"/>
        </a:solidFill>
        <a:latin typeface="Tahoma" charset="0"/>
        <a:ea typeface="+mn-ea"/>
        <a:cs typeface="+mn-cs"/>
      </a:defRPr>
    </a:lvl8pPr>
    <a:lvl9pPr marL="3657600" algn="l" defTabSz="4572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font" Target="fonts/font1.fntdata"/><Relationship Id="rId6" Type="http://schemas.openxmlformats.org/officeDocument/2006/relationships/font" Target="fonts/font2.fntdata"/><Relationship Id="rId7" Type="http://schemas.openxmlformats.org/officeDocument/2006/relationships/font" Target="fonts/font3.fntdata"/><Relationship Id="rId8" Type="http://schemas.openxmlformats.org/officeDocument/2006/relationships/font" Target="fonts/font4.fntdata"/><Relationship Id="rId9" Type="http://schemas.openxmlformats.org/officeDocument/2006/relationships/font" Target="fonts/font5.fntdata"/><Relationship Id="rId10"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458200" cy="5943600"/>
            <a:chOff x="0" y="0"/>
            <a:chExt cx="5328" cy="3744"/>
          </a:xfrm>
        </p:grpSpPr>
        <p:sp>
          <p:nvSpPr>
            <p:cNvPr id="6147"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6148"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grpSp>
      <p:sp>
        <p:nvSpPr>
          <p:cNvPr id="6149" name="Rectangle 5"/>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6150" name="Rectangle 6"/>
          <p:cNvSpPr>
            <a:spLocks noGrp="1" noChangeArrowheads="1"/>
          </p:cNvSpPr>
          <p:nvPr>
            <p:ph type="dt" sz="quarter" idx="2"/>
          </p:nvPr>
        </p:nvSpPr>
        <p:spPr/>
        <p:txBody>
          <a:bodyPr/>
          <a:lstStyle>
            <a:lvl1pPr>
              <a:defRPr/>
            </a:lvl1pPr>
          </a:lstStyle>
          <a:p>
            <a:endParaRPr lang="en-US"/>
          </a:p>
        </p:txBody>
      </p:sp>
      <p:sp>
        <p:nvSpPr>
          <p:cNvPr id="6151" name="Rectangle 7"/>
          <p:cNvSpPr>
            <a:spLocks noGrp="1" noChangeArrowheads="1"/>
          </p:cNvSpPr>
          <p:nvPr>
            <p:ph type="ftr" sz="quarter" idx="3"/>
          </p:nvPr>
        </p:nvSpPr>
        <p:spPr/>
        <p:txBody>
          <a:bodyPr/>
          <a:lstStyle>
            <a:lvl1pPr>
              <a:defRPr/>
            </a:lvl1pPr>
          </a:lstStyle>
          <a:p>
            <a:endParaRPr lang="en-US"/>
          </a:p>
        </p:txBody>
      </p:sp>
      <p:sp>
        <p:nvSpPr>
          <p:cNvPr id="6152" name="Rectangle 8"/>
          <p:cNvSpPr>
            <a:spLocks noGrp="1" noChangeArrowheads="1"/>
          </p:cNvSpPr>
          <p:nvPr>
            <p:ph type="sldNum" sz="quarter" idx="4"/>
          </p:nvPr>
        </p:nvSpPr>
        <p:spPr/>
        <p:txBody>
          <a:bodyPr/>
          <a:lstStyle>
            <a:lvl1pPr>
              <a:defRPr/>
            </a:lvl1pPr>
          </a:lstStyle>
          <a:p>
            <a:fld id="{98F439DC-71CE-044F-BAC4-09C7334BC151}" type="slidenum">
              <a:rPr lang="en-US"/>
              <a:pPr/>
              <a:t>‹#›</a:t>
            </a:fld>
            <a:endParaRPr lang="en-US"/>
          </a:p>
        </p:txBody>
      </p:sp>
      <p:sp>
        <p:nvSpPr>
          <p:cNvPr id="615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24F10F8-5D8B-AB48-BC36-80334591727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2687EA6-F574-3B4D-923E-64204AD6D72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5357F42-5421-3D47-BBE2-720E96C98A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7935974-E2E5-754D-BC3D-30C8EDC46B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39271AA-B4C3-A647-875E-9EFEC688D6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FEA019C6-00A5-FB4A-80ED-B8EFAC2BA4E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52115276-FE68-9448-A9B6-3682567546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2D83F85-A40F-314C-85FF-703CC49A3F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1389E54-E5DB-3840-A36D-D46445AFBDA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9DEC50D-CF43-DD49-9EBA-3ACD84D230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7242175" cy="1981200"/>
            <a:chOff x="0" y="0"/>
            <a:chExt cx="4562" cy="1248"/>
          </a:xfrm>
        </p:grpSpPr>
        <p:sp>
          <p:nvSpPr>
            <p:cNvPr id="5123"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prstTxWarp prst="textNoShape">
                <a:avLst/>
              </a:prstTxWarp>
            </a:bodyPr>
            <a:lstStyle/>
            <a:p>
              <a:endParaRPr lang="en-US"/>
            </a:p>
          </p:txBody>
        </p:sp>
        <p:sp>
          <p:nvSpPr>
            <p:cNvPr id="5124"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prstTxWarp prst="textNoShape">
                <a:avLst/>
              </a:prstTxWarp>
            </a:bodyPr>
            <a:lstStyle/>
            <a:p>
              <a:endParaRPr lang="en-US"/>
            </a:p>
          </p:txBody>
        </p:sp>
      </p:grpSp>
      <p:sp>
        <p:nvSpPr>
          <p:cNvPr id="512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6"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7"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12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12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FF4D964E-D383-C64D-9CDE-B3726D3D1A6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fontAlgn="base">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fontAlgn="base">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6000" b="1" dirty="0" smtClean="0">
                <a:solidFill>
                  <a:schemeClr val="tx1"/>
                </a:solidFill>
                <a:latin typeface="Optima"/>
                <a:cs typeface="Optima"/>
              </a:rPr>
              <a:t>Hebrews 2:1-4</a:t>
            </a:r>
            <a:endParaRPr lang="en-US" sz="6000" b="1" dirty="0">
              <a:solidFill>
                <a:schemeClr val="tx1"/>
              </a:solidFill>
              <a:latin typeface="Optima"/>
              <a:cs typeface="Optima"/>
            </a:endParaRPr>
          </a:p>
        </p:txBody>
      </p:sp>
      <p:sp>
        <p:nvSpPr>
          <p:cNvPr id="7171" name="Rectangle 3"/>
          <p:cNvSpPr>
            <a:spLocks noGrp="1" noChangeArrowheads="1"/>
          </p:cNvSpPr>
          <p:nvPr>
            <p:ph type="body" idx="1"/>
          </p:nvPr>
        </p:nvSpPr>
        <p:spPr>
          <a:xfrm>
            <a:off x="457200" y="1981200"/>
            <a:ext cx="8229600" cy="4267200"/>
          </a:xfrm>
        </p:spPr>
        <p:txBody>
          <a:bodyPr/>
          <a:lstStyle/>
          <a:p>
            <a:pPr marL="0" indent="0">
              <a:buClr>
                <a:schemeClr val="tx1"/>
              </a:buClr>
              <a:buNone/>
            </a:pPr>
            <a:r>
              <a:rPr lang="en-US" sz="2600" b="1" dirty="0" smtClean="0">
                <a:latin typeface="Optima"/>
                <a:cs typeface="Optima"/>
              </a:rPr>
              <a:t>“Therefore we must give the more earnest heed to the things we have heard, lest we drift away. For if the word spoken through angels proved steadfast, and every transgression and disobedience received a just reward, how shall we escape if we neglect so great a salvation, which at the first began to be spoken by the Lord, and was confirmed to us by those who heard Him, God also bearing witness both with signs and wonders, with various miracles, and gifts of the Holy Spirit, according to His own will?” (NKJV).</a:t>
            </a:r>
            <a:endParaRPr lang="en-US" sz="2600" b="1" dirty="0">
              <a:latin typeface="Optima"/>
              <a:cs typeface="Optima"/>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1000"/>
                                        <p:tgtEl>
                                          <p:spTgt spid="7171">
                                            <p:txEl>
                                              <p:pRg st="0" end="0"/>
                                            </p:txEl>
                                          </p:spTgt>
                                        </p:tgtEl>
                                      </p:cBhvr>
                                    </p:animEffect>
                                    <p:anim calcmode="lin" valueType="num">
                                      <p:cBhvr>
                                        <p:cTn id="13"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5500" b="1" dirty="0" smtClean="0">
                <a:solidFill>
                  <a:schemeClr val="tx1"/>
                </a:solidFill>
                <a:latin typeface="Optima"/>
                <a:cs typeface="Optima"/>
              </a:rPr>
              <a:t>How to </a:t>
            </a:r>
            <a:r>
              <a:rPr lang="en-US" sz="5500" b="1" dirty="0">
                <a:solidFill>
                  <a:schemeClr val="tx1"/>
                </a:solidFill>
                <a:latin typeface="Optima"/>
                <a:cs typeface="Optima"/>
              </a:rPr>
              <a:t>Miss </a:t>
            </a:r>
            <a:r>
              <a:rPr lang="en-US" sz="5500" b="1" dirty="0" smtClean="0">
                <a:solidFill>
                  <a:schemeClr val="tx1"/>
                </a:solidFill>
                <a:latin typeface="Optima"/>
                <a:cs typeface="Optima"/>
              </a:rPr>
              <a:t>Heaven</a:t>
            </a:r>
            <a:endParaRPr lang="en-US" sz="5500" b="1" dirty="0">
              <a:solidFill>
                <a:schemeClr val="tx1"/>
              </a:solidFill>
              <a:latin typeface="Optima"/>
              <a:cs typeface="Optima"/>
            </a:endParaRPr>
          </a:p>
        </p:txBody>
      </p:sp>
      <p:sp>
        <p:nvSpPr>
          <p:cNvPr id="7171" name="Rectangle 3"/>
          <p:cNvSpPr>
            <a:spLocks noGrp="1" noChangeArrowheads="1"/>
          </p:cNvSpPr>
          <p:nvPr>
            <p:ph type="body" idx="1"/>
          </p:nvPr>
        </p:nvSpPr>
        <p:spPr>
          <a:xfrm>
            <a:off x="457200" y="1981200"/>
            <a:ext cx="8229600" cy="4495800"/>
          </a:xfrm>
        </p:spPr>
        <p:txBody>
          <a:bodyPr/>
          <a:lstStyle/>
          <a:p>
            <a:pPr marL="609600" indent="-609600">
              <a:buClr>
                <a:schemeClr val="tx1"/>
              </a:buClr>
              <a:buFont typeface="Wingdings" charset="2"/>
              <a:buAutoNum type="arabicPeriod"/>
            </a:pPr>
            <a:r>
              <a:rPr lang="en-US" sz="3600" b="1" dirty="0" smtClean="0">
                <a:latin typeface="Optima"/>
                <a:cs typeface="Optima"/>
              </a:rPr>
              <a:t>Neglect </a:t>
            </a:r>
            <a:r>
              <a:rPr lang="en-US" sz="3000" b="1" dirty="0" smtClean="0">
                <a:latin typeface="Optima"/>
                <a:cs typeface="Optima"/>
              </a:rPr>
              <a:t>(Heb. 2:1-4; Matt. 23:23-24).</a:t>
            </a:r>
          </a:p>
          <a:p>
            <a:pPr marL="609600" indent="-609600">
              <a:buClr>
                <a:schemeClr val="tx1"/>
              </a:buClr>
              <a:buFont typeface="Wingdings" charset="2"/>
              <a:buAutoNum type="arabicPeriod"/>
            </a:pPr>
            <a:r>
              <a:rPr lang="en-US" sz="3600" b="1" dirty="0">
                <a:latin typeface="Optima"/>
                <a:cs typeface="Optima"/>
              </a:rPr>
              <a:t>Love of the </a:t>
            </a:r>
            <a:r>
              <a:rPr lang="en-US" sz="3600" b="1" dirty="0" smtClean="0">
                <a:latin typeface="Optima"/>
                <a:cs typeface="Optima"/>
              </a:rPr>
              <a:t>World </a:t>
            </a:r>
            <a:r>
              <a:rPr lang="en-US" sz="3000" b="1" dirty="0" smtClean="0">
                <a:latin typeface="Optima"/>
                <a:cs typeface="Optima"/>
              </a:rPr>
              <a:t>(1 John 2:15-17).</a:t>
            </a:r>
          </a:p>
          <a:p>
            <a:pPr marL="609600" indent="-609600">
              <a:buClr>
                <a:schemeClr val="tx1"/>
              </a:buClr>
              <a:buFont typeface="Wingdings" charset="2"/>
              <a:buAutoNum type="arabicPeriod"/>
            </a:pPr>
            <a:r>
              <a:rPr lang="en-US" sz="3600" b="1" dirty="0">
                <a:latin typeface="Optima"/>
                <a:cs typeface="Optima"/>
              </a:rPr>
              <a:t>Love of </a:t>
            </a:r>
            <a:r>
              <a:rPr lang="en-US" sz="3600" b="1" dirty="0" smtClean="0">
                <a:latin typeface="Optima"/>
                <a:cs typeface="Optima"/>
              </a:rPr>
              <a:t>Man </a:t>
            </a:r>
            <a:r>
              <a:rPr lang="en-US" sz="3000" b="1" dirty="0" smtClean="0">
                <a:latin typeface="Optima"/>
                <a:cs typeface="Optima"/>
              </a:rPr>
              <a:t>(Matt. 10:37-39).</a:t>
            </a:r>
            <a:endParaRPr lang="en-US" sz="3600" b="1" dirty="0" smtClean="0">
              <a:latin typeface="Optima"/>
              <a:cs typeface="Optima"/>
            </a:endParaRPr>
          </a:p>
          <a:p>
            <a:pPr marL="609600" indent="-609600">
              <a:buClr>
                <a:schemeClr val="tx1"/>
              </a:buClr>
              <a:buFont typeface="Wingdings" charset="2"/>
              <a:buAutoNum type="arabicPeriod"/>
            </a:pPr>
            <a:r>
              <a:rPr lang="en-US" sz="3600" b="1" dirty="0">
                <a:latin typeface="Optima"/>
                <a:cs typeface="Optima"/>
              </a:rPr>
              <a:t>Fear of </a:t>
            </a:r>
            <a:r>
              <a:rPr lang="en-US" sz="3600" b="1" dirty="0" smtClean="0">
                <a:latin typeface="Optima"/>
                <a:cs typeface="Optima"/>
              </a:rPr>
              <a:t>Man </a:t>
            </a:r>
            <a:r>
              <a:rPr lang="en-US" sz="3000" b="1" dirty="0" smtClean="0">
                <a:latin typeface="Optima"/>
                <a:cs typeface="Optima"/>
              </a:rPr>
              <a:t>(Matt. 10:27-28).</a:t>
            </a:r>
            <a:endParaRPr lang="en-US" sz="3600" b="1" dirty="0" smtClean="0">
              <a:latin typeface="Optima"/>
              <a:cs typeface="Optima"/>
            </a:endParaRPr>
          </a:p>
          <a:p>
            <a:pPr marL="609600" indent="-609600">
              <a:buClr>
                <a:schemeClr val="tx1"/>
              </a:buClr>
              <a:buFont typeface="Wingdings" charset="2"/>
              <a:buAutoNum type="arabicPeriod"/>
            </a:pPr>
            <a:r>
              <a:rPr lang="en-US" sz="3600" b="1" dirty="0">
                <a:latin typeface="Optima"/>
                <a:cs typeface="Optima"/>
              </a:rPr>
              <a:t>Following the Commandments of </a:t>
            </a:r>
            <a:r>
              <a:rPr lang="en-US" sz="3600" b="1" dirty="0" smtClean="0">
                <a:latin typeface="Optima"/>
                <a:cs typeface="Optima"/>
              </a:rPr>
              <a:t>Men </a:t>
            </a:r>
            <a:r>
              <a:rPr lang="en-US" sz="3000" b="1" dirty="0" smtClean="0">
                <a:latin typeface="Optima"/>
                <a:cs typeface="Optima"/>
              </a:rPr>
              <a:t>(Matt. 15:7-9).</a:t>
            </a:r>
            <a:endParaRPr lang="en-US" sz="3600" b="1" dirty="0" smtClean="0">
              <a:latin typeface="Optima"/>
              <a:cs typeface="Optima"/>
            </a:endParaRPr>
          </a:p>
          <a:p>
            <a:pPr marL="609600" indent="-609600">
              <a:buClr>
                <a:schemeClr val="tx1"/>
              </a:buClr>
              <a:buFont typeface="Wingdings" charset="2"/>
              <a:buAutoNum type="arabicPeriod"/>
            </a:pPr>
            <a:r>
              <a:rPr lang="en-US" sz="3600" b="1" dirty="0" smtClean="0">
                <a:latin typeface="Optima"/>
                <a:cs typeface="Optima"/>
              </a:rPr>
              <a:t>Procrastination </a:t>
            </a:r>
            <a:r>
              <a:rPr lang="en-US" sz="3000" b="1" dirty="0" smtClean="0">
                <a:latin typeface="Optima"/>
                <a:cs typeface="Optima"/>
              </a:rPr>
              <a:t>(Acts 24:24-25).</a:t>
            </a:r>
            <a:endParaRPr lang="en-US" sz="3600" b="1" dirty="0">
              <a:latin typeface="Optima"/>
              <a:cs typeface="Optima"/>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1000"/>
                                        <p:tgtEl>
                                          <p:spTgt spid="7171">
                                            <p:txEl>
                                              <p:pRg st="1" end="1"/>
                                            </p:txEl>
                                          </p:spTgt>
                                        </p:tgtEl>
                                      </p:cBhvr>
                                    </p:animEffect>
                                    <p:anim calcmode="lin" valueType="num">
                                      <p:cBhvr>
                                        <p:cTn id="22"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1000"/>
                                        <p:tgtEl>
                                          <p:spTgt spid="7171">
                                            <p:txEl>
                                              <p:pRg st="2" end="2"/>
                                            </p:txEl>
                                          </p:spTgt>
                                        </p:tgtEl>
                                      </p:cBhvr>
                                    </p:animEffect>
                                    <p:anim calcmode="lin" valueType="num">
                                      <p:cBhvr>
                                        <p:cTn id="29"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3" end="3"/>
                                            </p:txEl>
                                          </p:spTgt>
                                        </p:tgtEl>
                                        <p:attrNameLst>
                                          <p:attrName>style.visibility</p:attrName>
                                        </p:attrNameLst>
                                      </p:cBhvr>
                                      <p:to>
                                        <p:strVal val="visible"/>
                                      </p:to>
                                    </p:set>
                                    <p:animEffect transition="in" filter="fade">
                                      <p:cBhvr>
                                        <p:cTn id="35" dur="1000"/>
                                        <p:tgtEl>
                                          <p:spTgt spid="7171">
                                            <p:txEl>
                                              <p:pRg st="3" end="3"/>
                                            </p:txEl>
                                          </p:spTgt>
                                        </p:tgtEl>
                                      </p:cBhvr>
                                    </p:animEffect>
                                    <p:anim calcmode="lin" valueType="num">
                                      <p:cBhvr>
                                        <p:cTn id="36"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4" end="4"/>
                                            </p:txEl>
                                          </p:spTgt>
                                        </p:tgtEl>
                                        <p:attrNameLst>
                                          <p:attrName>style.visibility</p:attrName>
                                        </p:attrNameLst>
                                      </p:cBhvr>
                                      <p:to>
                                        <p:strVal val="visible"/>
                                      </p:to>
                                    </p:set>
                                    <p:animEffect transition="in" filter="fade">
                                      <p:cBhvr>
                                        <p:cTn id="42" dur="1000"/>
                                        <p:tgtEl>
                                          <p:spTgt spid="7171">
                                            <p:txEl>
                                              <p:pRg st="4" end="4"/>
                                            </p:txEl>
                                          </p:spTgt>
                                        </p:tgtEl>
                                      </p:cBhvr>
                                    </p:animEffect>
                                    <p:anim calcmode="lin" valueType="num">
                                      <p:cBhvr>
                                        <p:cTn id="43"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171">
                                            <p:txEl>
                                              <p:pRg st="5" end="5"/>
                                            </p:txEl>
                                          </p:spTgt>
                                        </p:tgtEl>
                                        <p:attrNameLst>
                                          <p:attrName>style.visibility</p:attrName>
                                        </p:attrNameLst>
                                      </p:cBhvr>
                                      <p:to>
                                        <p:strVal val="visible"/>
                                      </p:to>
                                    </p:set>
                                    <p:animEffect transition="in" filter="fade">
                                      <p:cBhvr>
                                        <p:cTn id="49" dur="1000"/>
                                        <p:tgtEl>
                                          <p:spTgt spid="7171">
                                            <p:txEl>
                                              <p:pRg st="5" end="5"/>
                                            </p:txEl>
                                          </p:spTgt>
                                        </p:tgtEl>
                                      </p:cBhvr>
                                    </p:animEffect>
                                    <p:anim calcmode="lin" valueType="num">
                                      <p:cBhvr>
                                        <p:cTn id="50"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152400"/>
            <a:ext cx="8229600" cy="1524000"/>
          </a:xfrm>
        </p:spPr>
        <p:txBody>
          <a:bodyPr/>
          <a:lstStyle/>
          <a:p>
            <a:pPr>
              <a:lnSpc>
                <a:spcPct val="80000"/>
              </a:lnSpc>
            </a:pPr>
            <a:r>
              <a:rPr lang="en-US" sz="5000" b="1" dirty="0">
                <a:latin typeface="Optima"/>
                <a:cs typeface="Optima"/>
              </a:rPr>
              <a:t>How</a:t>
            </a:r>
            <a:r>
              <a:rPr lang="en-US" sz="5000" b="1" dirty="0" smtClean="0">
                <a:latin typeface="Optima"/>
                <a:cs typeface="Optima"/>
              </a:rPr>
              <a:t> To </a:t>
            </a:r>
            <a:r>
              <a:rPr lang="en-US" sz="5000" b="1" dirty="0">
                <a:latin typeface="Optima"/>
                <a:cs typeface="Optima"/>
              </a:rPr>
              <a:t>Make</a:t>
            </a:r>
            <a:r>
              <a:rPr lang="en-US" sz="5000" b="1" dirty="0" smtClean="0">
                <a:latin typeface="Optima"/>
                <a:cs typeface="Optima"/>
              </a:rPr>
              <a:t> An Eternal Home in Heaven</a:t>
            </a:r>
            <a:endParaRPr lang="en-US" sz="5000" b="1" dirty="0">
              <a:latin typeface="Optima"/>
              <a:cs typeface="Optima"/>
            </a:endParaRPr>
          </a:p>
        </p:txBody>
      </p:sp>
      <p:sp>
        <p:nvSpPr>
          <p:cNvPr id="7" name="Rectangle 3"/>
          <p:cNvSpPr txBox="1">
            <a:spLocks noChangeArrowheads="1"/>
          </p:cNvSpPr>
          <p:nvPr/>
        </p:nvSpPr>
        <p:spPr bwMode="auto">
          <a:xfrm>
            <a:off x="457200" y="1905000"/>
            <a:ext cx="8229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Pct val="80000"/>
              <a:buFontTx/>
              <a:buChar char="•"/>
              <a:tabLst/>
              <a:defRPr/>
            </a:pPr>
            <a:r>
              <a:rPr kumimoji="0" lang="en-US" sz="3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Believe in Jesus</a:t>
            </a:r>
            <a:r>
              <a:rPr kumimoji="0" lang="en-US" sz="32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 as the Son of God     </a:t>
            </a:r>
            <a:r>
              <a:rPr kumimoji="0" lang="en-US" sz="30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(John 8:23-24).</a:t>
            </a:r>
          </a:p>
          <a:p>
            <a:pPr marL="342900" marR="0" lvl="0" indent="-342900" algn="l" defTabSz="914400" rtl="0" eaLnBrk="1" fontAlgn="base" latinLnBrk="0" hangingPunct="1">
              <a:lnSpc>
                <a:spcPct val="100000"/>
              </a:lnSpc>
              <a:spcBef>
                <a:spcPct val="20000"/>
              </a:spcBef>
              <a:spcAft>
                <a:spcPct val="0"/>
              </a:spcAft>
              <a:buClr>
                <a:schemeClr val="tx1"/>
              </a:buClr>
              <a:buSzPct val="80000"/>
              <a:buFontTx/>
              <a:buChar char="•"/>
              <a:tabLst/>
              <a:defRPr/>
            </a:pPr>
            <a:r>
              <a:rPr kumimoji="0" lang="en-US" sz="3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Repent of your sins</a:t>
            </a:r>
            <a:r>
              <a:rPr kumimoji="0" lang="en-US" sz="32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 </a:t>
            </a:r>
            <a:r>
              <a:rPr kumimoji="0" lang="en-US" sz="30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(Luke 13:1-3).</a:t>
            </a:r>
          </a:p>
          <a:p>
            <a:pPr marL="342900" marR="0" lvl="0" indent="-342900" algn="l" defTabSz="914400" rtl="0" eaLnBrk="1" fontAlgn="base" latinLnBrk="0" hangingPunct="1">
              <a:lnSpc>
                <a:spcPct val="100000"/>
              </a:lnSpc>
              <a:spcBef>
                <a:spcPct val="20000"/>
              </a:spcBef>
              <a:spcAft>
                <a:spcPct val="0"/>
              </a:spcAft>
              <a:buClr>
                <a:schemeClr val="tx1"/>
              </a:buClr>
              <a:buSzPct val="80000"/>
              <a:buFontTx/>
              <a:buChar char="•"/>
              <a:tabLst/>
              <a:defRPr/>
            </a:pPr>
            <a:r>
              <a:rPr kumimoji="0" lang="en-US" sz="3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Confess faith in Christ</a:t>
            </a:r>
            <a:r>
              <a:rPr kumimoji="0" lang="en-US" sz="30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 (Rom. 10:8-10).</a:t>
            </a:r>
          </a:p>
          <a:p>
            <a:pPr marL="342900" marR="0" lvl="0" indent="-342900" algn="l" defTabSz="914400" rtl="0" eaLnBrk="1" fontAlgn="base" latinLnBrk="0" hangingPunct="1">
              <a:lnSpc>
                <a:spcPct val="100000"/>
              </a:lnSpc>
              <a:spcBef>
                <a:spcPct val="20000"/>
              </a:spcBef>
              <a:spcAft>
                <a:spcPct val="0"/>
              </a:spcAft>
              <a:buClr>
                <a:schemeClr val="tx1"/>
              </a:buClr>
              <a:buSzPct val="80000"/>
              <a:buFontTx/>
              <a:buChar char="•"/>
              <a:tabLst/>
              <a:defRPr/>
            </a:pPr>
            <a:r>
              <a:rPr kumimoji="0" lang="en-US" sz="3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Be Baptized</a:t>
            </a:r>
            <a:r>
              <a:rPr kumimoji="0" lang="en-US" sz="32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 for the remission of sins </a:t>
            </a:r>
            <a:r>
              <a:rPr kumimoji="0" lang="en-US" sz="30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(Mark 16:15-16).</a:t>
            </a:r>
          </a:p>
          <a:p>
            <a:pPr marL="342900" marR="0" lvl="0" indent="-342900" algn="l" defTabSz="914400" rtl="0" eaLnBrk="1" fontAlgn="base" latinLnBrk="0" hangingPunct="1">
              <a:lnSpc>
                <a:spcPct val="100000"/>
              </a:lnSpc>
              <a:spcBef>
                <a:spcPct val="20000"/>
              </a:spcBef>
              <a:spcAft>
                <a:spcPct val="0"/>
              </a:spcAft>
              <a:buClr>
                <a:schemeClr val="tx1"/>
              </a:buClr>
              <a:buSzPct val="80000"/>
              <a:buFontTx/>
              <a:buChar char="•"/>
              <a:tabLst/>
              <a:defRPr/>
            </a:pPr>
            <a:r>
              <a:rPr kumimoji="0" lang="en-US" sz="36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Remain Faithful to God</a:t>
            </a:r>
            <a:r>
              <a:rPr kumimoji="0" lang="en-US" sz="32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 </a:t>
            </a:r>
            <a:r>
              <a:rPr kumimoji="0" lang="en-US" sz="30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Optima"/>
                <a:ea typeface="+mn-ea"/>
                <a:cs typeface="Optima"/>
              </a:rPr>
              <a:t>(Rev. 2:10).</a:t>
            </a:r>
            <a:endParaRPr kumimoji="0" lang="en-US" sz="3000" b="1" i="0" u="none" strike="noStrike" kern="0" cap="none" spc="0" normalizeH="0" baseline="0" noProof="0" dirty="0">
              <a:ln>
                <a:noFill/>
              </a:ln>
              <a:solidFill>
                <a:schemeClr val="tx1"/>
              </a:solidFill>
              <a:effectLst>
                <a:outerShdw blurRad="38100" dist="38100" dir="2700000" algn="tl">
                  <a:srgbClr val="000000"/>
                </a:outerShdw>
              </a:effectLst>
              <a:uLnTx/>
              <a:uFillTx/>
              <a:latin typeface="Optima"/>
              <a:ea typeface="+mn-ea"/>
              <a:cs typeface="Optima"/>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2.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3.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docProps/app.xml><?xml version="1.0" encoding="utf-8"?>
<Properties xmlns="http://schemas.openxmlformats.org/officeDocument/2006/extended-properties" xmlns:vt="http://schemas.openxmlformats.org/officeDocument/2006/docPropsVTypes">
  <Template>Slit</Template>
  <TotalTime>46</TotalTime>
  <Words>282</Words>
  <Application>Microsoft Macintosh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vt:i4>
      </vt:variant>
    </vt:vector>
  </HeadingPairs>
  <TitlesOfParts>
    <vt:vector size="6" baseType="lpstr">
      <vt:lpstr>Tahoma</vt:lpstr>
      <vt:lpstr>Optima</vt:lpstr>
      <vt:lpstr>Slit</vt:lpstr>
      <vt:lpstr>Hebrews 2:1-4</vt:lpstr>
      <vt:lpstr>How to Miss Heaven</vt:lpstr>
      <vt:lpstr>How To Make An Eternal Home in Heaven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How To Miss It</dc:title>
  <dc:creator>adminstrator</dc:creator>
  <cp:lastModifiedBy>Kyle Pope</cp:lastModifiedBy>
  <cp:revision>9</cp:revision>
  <dcterms:created xsi:type="dcterms:W3CDTF">2015-08-09T23:33:53Z</dcterms:created>
  <dcterms:modified xsi:type="dcterms:W3CDTF">2015-08-09T23:34:22Z</dcterms:modified>
</cp:coreProperties>
</file>