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Default Extension="fntdata" ContentType="application/x-fontdata"/>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embedTrueTypeFonts="1" saveSubsetFonts="1">
  <p:sldMasterIdLst>
    <p:sldMasterId id="2147483756" r:id="rId1"/>
  </p:sldMasterIdLst>
  <p:sldIdLst>
    <p:sldId id="269" r:id="rId2"/>
    <p:sldId id="258" r:id="rId3"/>
    <p:sldId id="259" r:id="rId4"/>
    <p:sldId id="256" r:id="rId5"/>
    <p:sldId id="257" r:id="rId6"/>
    <p:sldId id="260" r:id="rId7"/>
    <p:sldId id="274" r:id="rId8"/>
    <p:sldId id="275" r:id="rId9"/>
    <p:sldId id="277" r:id="rId10"/>
    <p:sldId id="265" r:id="rId11"/>
    <p:sldId id="270" r:id="rId12"/>
  </p:sldIdLst>
  <p:sldSz cx="9144000" cy="6858000" type="screen4x3"/>
  <p:notesSz cx="6858000" cy="9144000"/>
  <p:embeddedFontLst>
    <p:embeddedFont>
      <p:font typeface="Calibri"/>
      <p:regular r:id="rId13"/>
      <p:bold r:id="rId14"/>
      <p:italic r:id="rId15"/>
      <p:boldItalic r:id="rId16"/>
    </p:embeddedFont>
    <p:embeddedFont>
      <p:font typeface="Baskerville Old Face"/>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276" autoAdjust="0"/>
    <p:restoredTop sz="94660"/>
  </p:normalViewPr>
  <p:slideViewPr>
    <p:cSldViewPr>
      <p:cViewPr varScale="1">
        <p:scale>
          <a:sx n="105" d="100"/>
          <a:sy n="105" d="100"/>
        </p:scale>
        <p:origin x="-352"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font" Target="fonts/font1.fntdata"/><Relationship Id="rId14" Type="http://schemas.openxmlformats.org/officeDocument/2006/relationships/font" Target="fonts/font2.fntdata"/><Relationship Id="rId15" Type="http://schemas.openxmlformats.org/officeDocument/2006/relationships/font" Target="fonts/font3.fntdata"/><Relationship Id="rId16" Type="http://schemas.openxmlformats.org/officeDocument/2006/relationships/font" Target="fonts/font4.fntdata"/><Relationship Id="rId17" Type="http://schemas.openxmlformats.org/officeDocument/2006/relationships/font" Target="fonts/font5.fntdata"/><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F516A4-76AE-47C6-80AB-1E01A70DF535}"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097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516A4-76AE-47C6-80AB-1E01A70DF535}"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876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516A4-76AE-47C6-80AB-1E01A70DF535}"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991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516A4-76AE-47C6-80AB-1E01A70DF535}"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848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F516A4-76AE-47C6-80AB-1E01A70DF535}"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695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F516A4-76AE-47C6-80AB-1E01A70DF535}"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8798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F516A4-76AE-47C6-80AB-1E01A70DF535}" type="datetimeFigureOut">
              <a:rPr lang="en-US" smtClean="0"/>
              <a:pPr/>
              <a:t>9/21/15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554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F516A4-76AE-47C6-80AB-1E01A70DF535}" type="datetimeFigureOut">
              <a:rPr lang="en-US" smtClean="0"/>
              <a:pPr/>
              <a:t>9/21/15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390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516A4-76AE-47C6-80AB-1E01A70DF535}" type="datetimeFigureOut">
              <a:rPr lang="en-US" smtClean="0"/>
              <a:pPr/>
              <a:t>9/21/15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578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F516A4-76AE-47C6-80AB-1E01A70DF535}"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280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F516A4-76AE-47C6-80AB-1E01A70DF535}"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5000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F516A4-76AE-47C6-80AB-1E01A70DF535}" type="datetimeFigureOut">
              <a:rPr lang="en-US" smtClean="0"/>
              <a:pPr/>
              <a:t>9/21/15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D3282-F862-4322-8DAD-59B8EEFB6E9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957971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3" name="Content Placeholder 2"/>
          <p:cNvSpPr>
            <a:spLocks noGrp="1"/>
          </p:cNvSpPr>
          <p:nvPr>
            <p:ph idx="1"/>
          </p:nvPr>
        </p:nvSpPr>
        <p:spPr>
          <a:xfrm>
            <a:off x="304800" y="0"/>
            <a:ext cx="8382000" cy="4724400"/>
          </a:xfrm>
        </p:spPr>
        <p:txBody>
          <a:bodyPr>
            <a:normAutofit fontScale="92500"/>
          </a:bodyPr>
          <a:lstStyle/>
          <a:p>
            <a:pPr marL="457200" lvl="1" indent="0" algn="ctr">
              <a:buNone/>
            </a:pPr>
            <a:endParaRPr lang="en-US" sz="3600" dirty="0" smtClean="0"/>
          </a:p>
          <a:p>
            <a:pPr marL="457200" lvl="1" indent="0" algn="ctr">
              <a:buNone/>
            </a:pPr>
            <a:r>
              <a:rPr lang="en-US" sz="3800" b="1" dirty="0" smtClean="0"/>
              <a:t>“If then you were raised with Christ, seek those things which are above, where Christ is, sitting at the right hand of God. Set your mind on things above, not on things on the earth. For you died, and your life is hidden with Christ in God.”</a:t>
            </a:r>
          </a:p>
          <a:p>
            <a:pPr marL="457200" lvl="1" indent="0" algn="ctr">
              <a:buNone/>
            </a:pPr>
            <a:r>
              <a:rPr lang="en-US" sz="3600" b="1" dirty="0" smtClean="0"/>
              <a:t>- Colossians 3:1-3</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65170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rmAutofit/>
          </a:bodyPr>
          <a:lstStyle/>
          <a:p>
            <a:r>
              <a:rPr lang="en-US" sz="6300" b="1" dirty="0" smtClean="0">
                <a:effectLst>
                  <a:outerShdw blurRad="38100" dist="38100" dir="2700000" algn="tl">
                    <a:srgbClr val="000000">
                      <a:alpha val="43137"/>
                    </a:srgbClr>
                  </a:outerShdw>
                </a:effectLst>
                <a:latin typeface="Baskerville Old Face" pitchFamily="18" charset="0"/>
              </a:rPr>
              <a:t>Focus is Necessary </a:t>
            </a:r>
            <a:endParaRPr lang="en-US" sz="6300" b="1"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a:xfrm>
            <a:off x="457200" y="1676400"/>
            <a:ext cx="8458200" cy="4449763"/>
          </a:xfrm>
        </p:spPr>
        <p:txBody>
          <a:bodyPr>
            <a:normAutofit/>
          </a:bodyPr>
          <a:lstStyle/>
          <a:p>
            <a:r>
              <a:rPr lang="en-US" b="1" dirty="0" smtClean="0"/>
              <a:t>God must always be the most important thing </a:t>
            </a:r>
            <a:r>
              <a:rPr lang="en-US" dirty="0" smtClean="0"/>
              <a:t>(</a:t>
            </a:r>
            <a:r>
              <a:rPr lang="en-US" sz="3000" dirty="0" smtClean="0"/>
              <a:t>Luke 12:16-21).</a:t>
            </a:r>
          </a:p>
          <a:p>
            <a:r>
              <a:rPr lang="en-US" sz="3000" b="1" dirty="0" smtClean="0"/>
              <a:t>Without focus we will not bear fruit and mature.</a:t>
            </a:r>
          </a:p>
          <a:p>
            <a:pPr lvl="1">
              <a:buFont typeface="Arial" pitchFamily="34" charset="0"/>
              <a:buChar char="•"/>
            </a:pPr>
            <a:r>
              <a:rPr lang="en-US" sz="3000" dirty="0" smtClean="0"/>
              <a:t>Distractions can choke our zeal (Luke 8:14)</a:t>
            </a:r>
          </a:p>
          <a:p>
            <a:pPr lvl="1">
              <a:buFont typeface="Arial" pitchFamily="34" charset="0"/>
              <a:buChar char="•"/>
            </a:pPr>
            <a:r>
              <a:rPr lang="en-US" sz="3000" dirty="0" smtClean="0"/>
              <a:t>A mind set on earthly things is anxious and worried (Matthew 6:31-33).</a:t>
            </a:r>
          </a:p>
          <a:p>
            <a:r>
              <a:rPr lang="en-US" b="1" dirty="0" smtClean="0"/>
              <a:t>Focus keeps us ready for Judgment                    </a:t>
            </a:r>
            <a:r>
              <a:rPr lang="en-US" sz="3000" dirty="0" smtClean="0"/>
              <a:t>(1 Thessalonians 5:4-6).</a:t>
            </a:r>
            <a:endParaRPr lang="en-US" sz="3000" b="1" dirty="0" smtClean="0"/>
          </a:p>
          <a:p>
            <a:pPr>
              <a:buNone/>
            </a:pPr>
            <a:endParaRPr lang="en-US" sz="3000" dirty="0" smtClean="0"/>
          </a:p>
          <a:p>
            <a:pPr lvl="1">
              <a:buFont typeface="Arial" pitchFamily="34" charset="0"/>
              <a:buChar char="•"/>
            </a:pPr>
            <a:endParaRPr lang="en-US" sz="2600" b="1"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40855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0" name="Group 9"/>
          <p:cNvGrpSpPr/>
          <p:nvPr/>
        </p:nvGrpSpPr>
        <p:grpSpPr>
          <a:xfrm>
            <a:off x="990600" y="0"/>
            <a:ext cx="8001000" cy="4563171"/>
            <a:chOff x="685800" y="652552"/>
            <a:chExt cx="8001000" cy="4563171"/>
          </a:xfrm>
        </p:grpSpPr>
        <p:pic>
          <p:nvPicPr>
            <p:cNvPr id="1026"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2286000" y="1871752"/>
              <a:ext cx="5266466" cy="334397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6" name="TextBox 5"/>
            <p:cNvSpPr txBox="1"/>
            <p:nvPr/>
          </p:nvSpPr>
          <p:spPr>
            <a:xfrm>
              <a:off x="1290638" y="652552"/>
              <a:ext cx="6324601" cy="1631216"/>
            </a:xfrm>
            <a:prstGeom prst="rect">
              <a:avLst/>
            </a:prstGeom>
            <a:noFill/>
          </p:spPr>
          <p:txBody>
            <a:bodyPr wrap="square" rtlCol="0">
              <a:spAutoFit/>
            </a:bodyPr>
            <a:lstStyle/>
            <a:p>
              <a:pPr algn="ctr"/>
              <a:r>
                <a:rPr lang="en-US" sz="10000" b="1" dirty="0">
                  <a:solidFill>
                    <a:prstClr val="black"/>
                  </a:solidFill>
                  <a:effectLst>
                    <a:outerShdw blurRad="38100" dist="38100" dir="2700000" algn="tl">
                      <a:srgbClr val="000000">
                        <a:alpha val="43137"/>
                      </a:srgbClr>
                    </a:outerShdw>
                  </a:effectLst>
                  <a:latin typeface="Baskerville Old Face" pitchFamily="18" charset="0"/>
                </a:rPr>
                <a:t>STAY</a:t>
              </a:r>
            </a:p>
          </p:txBody>
        </p:sp>
        <p:sp>
          <p:nvSpPr>
            <p:cNvPr id="7" name="TextBox 6"/>
            <p:cNvSpPr txBox="1"/>
            <p:nvPr/>
          </p:nvSpPr>
          <p:spPr>
            <a:xfrm>
              <a:off x="685800" y="2176552"/>
              <a:ext cx="8001000" cy="1631216"/>
            </a:xfrm>
            <a:prstGeom prst="rect">
              <a:avLst/>
            </a:prstGeom>
            <a:noFill/>
          </p:spPr>
          <p:txBody>
            <a:bodyPr wrap="square" rtlCol="0">
              <a:spAutoFit/>
            </a:bodyPr>
            <a:lstStyle/>
            <a:p>
              <a:r>
                <a:rPr lang="en-US" sz="10000" b="1" dirty="0" smtClean="0">
                  <a:solidFill>
                    <a:prstClr val="black"/>
                  </a:solidFill>
                  <a:effectLst>
                    <a:outerShdw blurRad="38100" dist="38100" dir="2700000" algn="tl">
                      <a:srgbClr val="000000">
                        <a:alpha val="43137"/>
                      </a:srgbClr>
                    </a:outerShdw>
                  </a:effectLst>
                  <a:latin typeface="Baskerville Old Face" pitchFamily="18" charset="0"/>
                </a:rPr>
                <a:t>FOCUS       </a:t>
              </a:r>
              <a:r>
                <a:rPr lang="en-US" sz="10000" b="1" dirty="0">
                  <a:solidFill>
                    <a:prstClr val="black"/>
                  </a:solidFill>
                  <a:effectLst>
                    <a:outerShdw blurRad="38100" dist="38100" dir="2700000" algn="tl">
                      <a:srgbClr val="000000">
                        <a:alpha val="43137"/>
                      </a:srgbClr>
                    </a:outerShdw>
                  </a:effectLst>
                  <a:latin typeface="Baskerville Old Face" pitchFamily="18" charset="0"/>
                </a:rPr>
                <a:t>! </a:t>
              </a:r>
            </a:p>
          </p:txBody>
        </p:sp>
        <p:sp>
          <p:nvSpPr>
            <p:cNvPr id="9" name="TextBox 8"/>
            <p:cNvSpPr txBox="1"/>
            <p:nvPr/>
          </p:nvSpPr>
          <p:spPr>
            <a:xfrm>
              <a:off x="5052181" y="1973352"/>
              <a:ext cx="3276599" cy="1938992"/>
            </a:xfrm>
            <a:prstGeom prst="rect">
              <a:avLst/>
            </a:prstGeom>
            <a:noFill/>
          </p:spPr>
          <p:txBody>
            <a:bodyPr wrap="square" rtlCol="0">
              <a:spAutoFit/>
            </a:bodyPr>
            <a:lstStyle/>
            <a:p>
              <a:r>
                <a:rPr lang="en-US" sz="12000" b="1" dirty="0">
                  <a:solidFill>
                    <a:prstClr val="black"/>
                  </a:solidFill>
                  <a:effectLst>
                    <a:outerShdw blurRad="38100" dist="38100" dir="2700000" algn="tl">
                      <a:srgbClr val="000000">
                        <a:alpha val="43137"/>
                      </a:srgbClr>
                    </a:outerShdw>
                  </a:effectLst>
                  <a:latin typeface="Baskerville Old Face" pitchFamily="18" charset="0"/>
                </a:rPr>
                <a:t>ED</a:t>
              </a:r>
              <a:endParaRPr lang="en-US" sz="12000" dirty="0">
                <a:solidFill>
                  <a:prstClr val="black"/>
                </a:solidFill>
              </a:endParaRPr>
            </a:p>
          </p:txBody>
        </p:sp>
      </p:grpSp>
      <p:sp>
        <p:nvSpPr>
          <p:cNvPr id="11" name="TextBox 10"/>
          <p:cNvSpPr txBox="1"/>
          <p:nvPr/>
        </p:nvSpPr>
        <p:spPr>
          <a:xfrm>
            <a:off x="685800" y="4343400"/>
            <a:ext cx="7848600" cy="2246769"/>
          </a:xfrm>
          <a:prstGeom prst="rect">
            <a:avLst/>
          </a:prstGeom>
          <a:noFill/>
        </p:spPr>
        <p:txBody>
          <a:bodyPr wrap="square" rtlCol="0">
            <a:spAutoFit/>
          </a:bodyPr>
          <a:lstStyle/>
          <a:p>
            <a:pPr algn="ctr"/>
            <a:r>
              <a:rPr lang="en-US" sz="3500" b="1" dirty="0" smtClean="0"/>
              <a:t>Develop godly habits to help you grow </a:t>
            </a:r>
          </a:p>
          <a:p>
            <a:pPr algn="ctr"/>
            <a:r>
              <a:rPr lang="en-US" sz="3500" b="1" dirty="0" smtClean="0"/>
              <a:t>Assemble and worship regularly </a:t>
            </a:r>
          </a:p>
          <a:p>
            <a:pPr algn="ctr"/>
            <a:r>
              <a:rPr lang="en-US" sz="3500" b="1" dirty="0" smtClean="0"/>
              <a:t>Cut out distractions </a:t>
            </a:r>
          </a:p>
          <a:p>
            <a:pPr algn="ctr"/>
            <a:r>
              <a:rPr lang="en-US" sz="3500" b="1" dirty="0" smtClean="0"/>
              <a:t>Repent and Refocus</a:t>
            </a:r>
            <a:endParaRPr lang="en-US" sz="35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328777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p:cTn id="14" dur="10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 calcmode="lin" valueType="num">
                                      <p:cBhvr>
                                        <p:cTn id="21"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 calcmode="lin" valueType="num">
                                      <p:cBhvr>
                                        <p:cTn id="28" dur="10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 calcmode="lin" valueType="num">
                                      <p:cBhvr>
                                        <p:cTn id="35" dur="10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1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5059363"/>
          </a:xfrm>
        </p:spPr>
        <p:txBody>
          <a:bodyPr>
            <a:normAutofit/>
          </a:bodyPr>
          <a:lstStyle/>
          <a:p>
            <a:pPr marL="0" indent="0" algn="ctr">
              <a:buNone/>
            </a:pPr>
            <a:endParaRPr lang="en-US" sz="3600" dirty="0"/>
          </a:p>
          <a:p>
            <a:pPr marL="0" indent="0" algn="ctr">
              <a:buNone/>
            </a:pPr>
            <a:r>
              <a:rPr lang="en-US" sz="3600" b="1" dirty="0" smtClean="0"/>
              <a:t>“What is important is seldom urgent, </a:t>
            </a:r>
          </a:p>
          <a:p>
            <a:pPr marL="0" indent="0" algn="ctr">
              <a:buNone/>
            </a:pPr>
            <a:r>
              <a:rPr lang="en-US" sz="3600" b="1" dirty="0"/>
              <a:t>a</a:t>
            </a:r>
            <a:r>
              <a:rPr lang="en-US" sz="3600" b="1" dirty="0" smtClean="0"/>
              <a:t>nd what is urgent is seldom important.”</a:t>
            </a:r>
          </a:p>
          <a:p>
            <a:pPr marL="0" indent="0" algn="ctr">
              <a:buNone/>
            </a:pPr>
            <a:r>
              <a:rPr lang="en-US" sz="3600" b="1" dirty="0" smtClean="0"/>
              <a:t>- Dwight D. Eisenhower</a:t>
            </a:r>
            <a:endParaRPr lang="en-US" sz="3600" b="1" dirty="0"/>
          </a:p>
        </p:txBody>
      </p:sp>
      <p:pic>
        <p:nvPicPr>
          <p:cNvPr id="6"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45054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2" end="2"/>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rmAutofit/>
          </a:bodyPr>
          <a:lstStyle/>
          <a:p>
            <a:r>
              <a:rPr lang="en-US" sz="6500" b="1" dirty="0" smtClean="0">
                <a:effectLst>
                  <a:outerShdw blurRad="38100" dist="38100" dir="2700000" algn="tl">
                    <a:srgbClr val="000000">
                      <a:alpha val="43137"/>
                    </a:srgbClr>
                  </a:outerShdw>
                </a:effectLst>
                <a:latin typeface="Baskerville Old Face" pitchFamily="18" charset="0"/>
              </a:rPr>
              <a:t>Focus</a:t>
            </a:r>
            <a:endParaRPr lang="en-US" sz="6500" b="1"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p:txBody>
          <a:bodyPr>
            <a:normAutofit/>
          </a:bodyPr>
          <a:lstStyle/>
          <a:p>
            <a:pPr>
              <a:spcBef>
                <a:spcPts val="0"/>
              </a:spcBef>
              <a:spcAft>
                <a:spcPts val="3000"/>
              </a:spcAft>
            </a:pPr>
            <a:r>
              <a:rPr lang="en-US" sz="3300" b="1" dirty="0" smtClean="0"/>
              <a:t>(Noun) directed and concentrated attention or effort </a:t>
            </a:r>
            <a:r>
              <a:rPr lang="en-US" sz="3300" dirty="0" smtClean="0"/>
              <a:t>(Webster’s Dictionary).</a:t>
            </a:r>
            <a:endParaRPr lang="en-US" sz="3300" b="1" dirty="0" smtClean="0"/>
          </a:p>
          <a:p>
            <a:pPr marL="0" indent="0" algn="ctr">
              <a:spcBef>
                <a:spcPts val="0"/>
              </a:spcBef>
              <a:buNone/>
            </a:pPr>
            <a:r>
              <a:rPr lang="en-US" sz="3500" b="1" dirty="0" smtClean="0"/>
              <a:t>All “the things on earth” (whether good, bad, or neutral) must be subordinate to “the things above”</a:t>
            </a:r>
            <a:r>
              <a:rPr lang="en-US" sz="3300" b="1" dirty="0" smtClean="0"/>
              <a:t> </a:t>
            </a:r>
          </a:p>
          <a:p>
            <a:endParaRPr lang="en-US" sz="33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45882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2667000" y="1679160"/>
            <a:ext cx="5876066" cy="3731040"/>
          </a:xfrm>
          <a:prstGeom prst="rect">
            <a:avLst/>
          </a:prstGeom>
          <a:noFill/>
          <a:effectLst>
            <a:softEdge rad="31750"/>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6" name="TextBox 5"/>
          <p:cNvSpPr txBox="1"/>
          <p:nvPr/>
        </p:nvSpPr>
        <p:spPr>
          <a:xfrm>
            <a:off x="1290637" y="652552"/>
            <a:ext cx="6324600" cy="1862048"/>
          </a:xfrm>
          <a:prstGeom prst="rect">
            <a:avLst/>
          </a:prstGeom>
          <a:noFill/>
        </p:spPr>
        <p:txBody>
          <a:bodyPr wrap="square" rtlCol="0">
            <a:spAutoFit/>
          </a:bodyPr>
          <a:lstStyle/>
          <a:p>
            <a:pPr lvl="0" algn="ctr"/>
            <a:r>
              <a:rPr lang="en-US" sz="11500" b="1" dirty="0">
                <a:solidFill>
                  <a:prstClr val="black"/>
                </a:solidFill>
                <a:effectLst>
                  <a:outerShdw blurRad="38100" dist="38100" dir="2700000" algn="tl">
                    <a:srgbClr val="000000">
                      <a:alpha val="43137"/>
                    </a:srgbClr>
                  </a:outerShdw>
                </a:effectLst>
                <a:latin typeface="Baskerville Old Face" pitchFamily="18" charset="0"/>
              </a:rPr>
              <a:t>STAY</a:t>
            </a:r>
          </a:p>
        </p:txBody>
      </p:sp>
      <p:sp>
        <p:nvSpPr>
          <p:cNvPr id="7" name="TextBox 6"/>
          <p:cNvSpPr txBox="1"/>
          <p:nvPr/>
        </p:nvSpPr>
        <p:spPr>
          <a:xfrm>
            <a:off x="685800" y="2176552"/>
            <a:ext cx="8001000" cy="1862048"/>
          </a:xfrm>
          <a:prstGeom prst="rect">
            <a:avLst/>
          </a:prstGeom>
          <a:noFill/>
        </p:spPr>
        <p:txBody>
          <a:bodyPr wrap="square" rtlCol="0">
            <a:spAutoFit/>
          </a:bodyPr>
          <a:lstStyle/>
          <a:p>
            <a:pPr lvl="0"/>
            <a:r>
              <a:rPr lang="en-US" sz="11500" b="1" dirty="0" smtClean="0">
                <a:solidFill>
                  <a:prstClr val="black"/>
                </a:solidFill>
                <a:effectLst>
                  <a:outerShdw blurRad="38100" dist="38100" dir="2700000" algn="tl">
                    <a:srgbClr val="000000">
                      <a:alpha val="43137"/>
                    </a:srgbClr>
                  </a:outerShdw>
                </a:effectLst>
                <a:latin typeface="Baskerville Old Face" pitchFamily="18" charset="0"/>
              </a:rPr>
              <a:t>FOCUS       ! </a:t>
            </a:r>
            <a:endParaRPr lang="en-US" sz="11500" b="1" dirty="0">
              <a:solidFill>
                <a:prstClr val="black"/>
              </a:solidFill>
              <a:effectLst>
                <a:outerShdw blurRad="38100" dist="38100" dir="2700000" algn="tl">
                  <a:srgbClr val="000000">
                    <a:alpha val="43137"/>
                  </a:srgbClr>
                </a:outerShdw>
              </a:effectLst>
              <a:latin typeface="Baskerville Old Face" pitchFamily="18" charset="0"/>
            </a:endParaRPr>
          </a:p>
        </p:txBody>
      </p:sp>
      <p:sp>
        <p:nvSpPr>
          <p:cNvPr id="3" name="Subtitle 2"/>
          <p:cNvSpPr>
            <a:spLocks noGrp="1"/>
          </p:cNvSpPr>
          <p:nvPr>
            <p:ph type="subTitle" idx="1"/>
          </p:nvPr>
        </p:nvSpPr>
        <p:spPr>
          <a:xfrm>
            <a:off x="990600" y="5334000"/>
            <a:ext cx="7239000" cy="685800"/>
          </a:xfrm>
          <a:effectLst>
            <a:softEdge rad="635000"/>
          </a:effectLst>
        </p:spPr>
        <p:txBody>
          <a:bodyPr/>
          <a:lstStyle/>
          <a:p>
            <a:r>
              <a:rPr lang="en-US" b="1" dirty="0" smtClean="0">
                <a:solidFill>
                  <a:schemeClr val="tx1"/>
                </a:solidFill>
                <a:effectLst>
                  <a:outerShdw blurRad="38100" dist="38100" dir="2700000" algn="tl">
                    <a:srgbClr val="000000">
                      <a:alpha val="43137"/>
                    </a:srgbClr>
                  </a:outerShdw>
                </a:effectLst>
              </a:rPr>
              <a:t>Prioritizing the things that really matter</a:t>
            </a:r>
            <a:endParaRPr lang="en-US" b="1" dirty="0">
              <a:solidFill>
                <a:schemeClr val="tx1"/>
              </a:solidFill>
              <a:effectLst>
                <a:outerShdw blurRad="38100" dist="38100" dir="2700000" algn="tl">
                  <a:srgbClr val="000000">
                    <a:alpha val="43137"/>
                  </a:srgbClr>
                </a:outerShdw>
              </a:effectLst>
            </a:endParaRPr>
          </a:p>
        </p:txBody>
      </p:sp>
      <p:sp>
        <p:nvSpPr>
          <p:cNvPr id="9" name="TextBox 8"/>
          <p:cNvSpPr txBox="1"/>
          <p:nvPr/>
        </p:nvSpPr>
        <p:spPr>
          <a:xfrm>
            <a:off x="5638800" y="1943487"/>
            <a:ext cx="3276600" cy="2323713"/>
          </a:xfrm>
          <a:prstGeom prst="rect">
            <a:avLst/>
          </a:prstGeom>
          <a:noFill/>
        </p:spPr>
        <p:txBody>
          <a:bodyPr wrap="square" rtlCol="0">
            <a:spAutoFit/>
          </a:bodyPr>
          <a:lstStyle/>
          <a:p>
            <a:r>
              <a:rPr lang="en-US" sz="14500" b="1" dirty="0" smtClean="0">
                <a:solidFill>
                  <a:prstClr val="black"/>
                </a:solidFill>
                <a:effectLst>
                  <a:outerShdw blurRad="38100" dist="38100" dir="2700000" algn="tl">
                    <a:srgbClr val="000000">
                      <a:alpha val="43137"/>
                    </a:srgbClr>
                  </a:outerShdw>
                </a:effectLst>
                <a:latin typeface="Baskerville Old Face" pitchFamily="18" charset="0"/>
              </a:rPr>
              <a:t>ED</a:t>
            </a:r>
            <a:endParaRPr lang="en-US" sz="14500" dirty="0"/>
          </a:p>
        </p:txBody>
      </p:sp>
      <p:sp>
        <p:nvSpPr>
          <p:cNvPr id="8" name="TextBox 7"/>
          <p:cNvSpPr txBox="1"/>
          <p:nvPr/>
        </p:nvSpPr>
        <p:spPr>
          <a:xfrm rot="20760000">
            <a:off x="1033908" y="1086796"/>
            <a:ext cx="2209800" cy="1259319"/>
          </a:xfrm>
          <a:prstGeom prst="rect">
            <a:avLst/>
          </a:prstGeom>
          <a:noFill/>
        </p:spPr>
        <p:txBody>
          <a:bodyPr wrap="square" rtlCol="0">
            <a:spAutoFit/>
          </a:bodyPr>
          <a:lstStyle/>
          <a:p>
            <a:pPr>
              <a:lnSpc>
                <a:spcPct val="50000"/>
              </a:lnSpc>
            </a:pPr>
            <a:r>
              <a:rPr lang="en-US" sz="7000" dirty="0" smtClean="0">
                <a:latin typeface="Brush Script MT Italic"/>
                <a:cs typeface="Brush Script MT Italic"/>
              </a:rPr>
              <a:t>How</a:t>
            </a:r>
          </a:p>
          <a:p>
            <a:pPr>
              <a:lnSpc>
                <a:spcPct val="50000"/>
              </a:lnSpc>
            </a:pPr>
            <a:r>
              <a:rPr lang="en-US" sz="7000" dirty="0" smtClean="0">
                <a:latin typeface="Brush Script MT Italic"/>
                <a:cs typeface="Brush Script MT Italic"/>
              </a:rPr>
              <a:t>   to</a:t>
            </a:r>
            <a:endParaRPr lang="en-US" sz="7000" dirty="0">
              <a:latin typeface="Brush Script MT Italic"/>
              <a:cs typeface="Brush Script MT Italic"/>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393091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1000" fill="hold"/>
                                        <p:tgtEl>
                                          <p:spTgt spid="6"/>
                                        </p:tgtEl>
                                        <p:attrNameLst>
                                          <p:attrName>ppt_x</p:attrName>
                                        </p:attrNameLst>
                                      </p:cBhvr>
                                      <p:tavLst>
                                        <p:tav tm="0">
                                          <p:val>
                                            <p:strVal val="#ppt_x-.2"/>
                                          </p:val>
                                        </p:tav>
                                        <p:tav tm="100000">
                                          <p:val>
                                            <p:strVal val="#ppt_x"/>
                                          </p:val>
                                        </p:tav>
                                      </p:tavLst>
                                    </p:anim>
                                    <p:anim calcmode="lin" valueType="num">
                                      <p:cBhvr>
                                        <p:cTn id="1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2" dur="1000"/>
                                        <p:tgtEl>
                                          <p:spTgt spid="6"/>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ppt_x</p:attrName>
                                        </p:attrNameLst>
                                      </p:cBhvr>
                                      <p:tavLst>
                                        <p:tav tm="0">
                                          <p:val>
                                            <p:strVal val="#ppt_x-.2"/>
                                          </p:val>
                                        </p:tav>
                                        <p:tav tm="100000">
                                          <p:val>
                                            <p:strVal val="#ppt_x"/>
                                          </p:val>
                                        </p:tav>
                                      </p:tavLst>
                                    </p:anim>
                                    <p:anim calcmode="lin" valueType="num">
                                      <p:cBhvr>
                                        <p:cTn id="16"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7" dur="1000"/>
                                        <p:tgtEl>
                                          <p:spTgt spid="7"/>
                                        </p:tgtEl>
                                      </p:cBhvr>
                                    </p:animEffect>
                                  </p:childTnLst>
                                </p:cTn>
                              </p:par>
                              <p:par>
                                <p:cTn id="18" presetID="29"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ppt_x</p:attrName>
                                        </p:attrNameLst>
                                      </p:cBhvr>
                                      <p:tavLst>
                                        <p:tav tm="0">
                                          <p:val>
                                            <p:strVal val="#ppt_x-.2"/>
                                          </p:val>
                                        </p:tav>
                                        <p:tav tm="100000">
                                          <p:val>
                                            <p:strVal val="#ppt_x"/>
                                          </p:val>
                                        </p:tav>
                                      </p:tavLst>
                                    </p:anim>
                                    <p:anim calcmode="lin" valueType="num">
                                      <p:cBhvr>
                                        <p:cTn id="21"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2000"/>
                                        <p:tgtEl>
                                          <p:spTgt spid="1026"/>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3" grpId="0" build="p"/>
      <p:bldP spid="9" grpId="0"/>
      <p:bldP spid="8"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Autofit/>
          </a:bodyPr>
          <a:lstStyle/>
          <a:p>
            <a:r>
              <a:rPr lang="en-US" sz="5800" b="1" dirty="0" smtClean="0">
                <a:effectLst>
                  <a:outerShdw blurRad="38100" dist="38100" dir="2700000" algn="tl">
                    <a:srgbClr val="000000">
                      <a:alpha val="43137"/>
                    </a:srgbClr>
                  </a:outerShdw>
                </a:effectLst>
                <a:latin typeface="Baskerville Old Face" pitchFamily="18" charset="0"/>
              </a:rPr>
              <a:t>Biblical Priority Statements</a:t>
            </a:r>
            <a:endParaRPr lang="en-US" sz="5800" b="1"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a:xfrm>
            <a:off x="457200" y="1828800"/>
            <a:ext cx="8229600" cy="4297363"/>
          </a:xfrm>
        </p:spPr>
        <p:txBody>
          <a:bodyPr>
            <a:normAutofit/>
          </a:bodyPr>
          <a:lstStyle/>
          <a:p>
            <a:pPr marL="0" indent="0" algn="ctr">
              <a:buNone/>
            </a:pPr>
            <a:r>
              <a:rPr lang="en-US" sz="4200" b="1" dirty="0" smtClean="0"/>
              <a:t>Joshua 24:15</a:t>
            </a:r>
          </a:p>
          <a:p>
            <a:pPr marL="0" indent="0" algn="ctr">
              <a:buNone/>
            </a:pPr>
            <a:r>
              <a:rPr lang="en-US" sz="4200" b="1" dirty="0" smtClean="0"/>
              <a:t>Matthew 6:24</a:t>
            </a:r>
          </a:p>
          <a:p>
            <a:pPr marL="0" indent="0" algn="ctr">
              <a:buNone/>
            </a:pPr>
            <a:r>
              <a:rPr lang="en-US" sz="4200" b="1" dirty="0" smtClean="0"/>
              <a:t>Matthew 6:33</a:t>
            </a:r>
          </a:p>
          <a:p>
            <a:pPr marL="0" indent="0" algn="ctr">
              <a:buNone/>
            </a:pPr>
            <a:r>
              <a:rPr lang="en-US" sz="4200" b="1" dirty="0" smtClean="0"/>
              <a:t>John 6:27</a:t>
            </a:r>
            <a:endParaRPr lang="en-US" sz="42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98491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rmAutofit/>
          </a:bodyPr>
          <a:lstStyle/>
          <a:p>
            <a:r>
              <a:rPr lang="en-US" sz="6500" b="1" dirty="0" smtClean="0">
                <a:effectLst>
                  <a:outerShdw blurRad="38100" dist="38100" dir="2700000" algn="tl">
                    <a:srgbClr val="000000">
                      <a:alpha val="43137"/>
                    </a:srgbClr>
                  </a:outerShdw>
                </a:effectLst>
                <a:latin typeface="Baskerville Old Face" pitchFamily="18" charset="0"/>
              </a:rPr>
              <a:t>A Focused Christian</a:t>
            </a:r>
            <a:endParaRPr lang="en-US" sz="6500" b="1"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p:txBody>
          <a:bodyPr>
            <a:normAutofit/>
          </a:bodyPr>
          <a:lstStyle/>
          <a:p>
            <a:pPr>
              <a:spcAft>
                <a:spcPts val="1200"/>
              </a:spcAft>
            </a:pPr>
            <a:r>
              <a:rPr lang="en-US" sz="3400" b="1" dirty="0" smtClean="0"/>
              <a:t>Makes a deliberate decision to serve God </a:t>
            </a:r>
            <a:r>
              <a:rPr lang="en-US" sz="3400" dirty="0" smtClean="0"/>
              <a:t>(Joshua 24:15).</a:t>
            </a:r>
          </a:p>
          <a:p>
            <a:pPr>
              <a:spcAft>
                <a:spcPts val="1200"/>
              </a:spcAft>
            </a:pPr>
            <a:r>
              <a:rPr lang="en-US" sz="3400" b="1" dirty="0" smtClean="0"/>
              <a:t>Makes time to pray </a:t>
            </a:r>
            <a:r>
              <a:rPr lang="en-US" sz="3400" dirty="0" smtClean="0"/>
              <a:t>(Mark 1:35).</a:t>
            </a:r>
          </a:p>
          <a:p>
            <a:pPr>
              <a:spcAft>
                <a:spcPts val="1200"/>
              </a:spcAft>
            </a:pPr>
            <a:r>
              <a:rPr lang="en-US" sz="3400" b="1" dirty="0" smtClean="0"/>
              <a:t>Listens to God’s word even when other things need doing </a:t>
            </a:r>
            <a:r>
              <a:rPr lang="en-US" sz="3400" dirty="0" smtClean="0"/>
              <a:t>(Luke 10:38-42).</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67200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rmAutofit/>
          </a:bodyPr>
          <a:lstStyle/>
          <a:p>
            <a:r>
              <a:rPr lang="en-US" sz="6500" b="1" dirty="0" smtClean="0">
                <a:effectLst>
                  <a:outerShdw blurRad="38100" dist="38100" dir="2700000" algn="tl">
                    <a:srgbClr val="000000">
                      <a:alpha val="43137"/>
                    </a:srgbClr>
                  </a:outerShdw>
                </a:effectLst>
                <a:latin typeface="Baskerville Old Face" pitchFamily="18" charset="0"/>
              </a:rPr>
              <a:t>A Focused Christian</a:t>
            </a:r>
            <a:endParaRPr lang="en-US" sz="6500" b="1"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p:txBody>
          <a:bodyPr>
            <a:normAutofit/>
          </a:bodyPr>
          <a:lstStyle/>
          <a:p>
            <a:pPr>
              <a:spcAft>
                <a:spcPts val="1200"/>
              </a:spcAft>
            </a:pPr>
            <a:r>
              <a:rPr lang="en-US" b="1" dirty="0" smtClean="0"/>
              <a:t>Does not compromise his convictions </a:t>
            </a:r>
            <a:r>
              <a:rPr lang="en-US" dirty="0" smtClean="0"/>
              <a:t>(Daniel 1:8).</a:t>
            </a:r>
          </a:p>
          <a:p>
            <a:pPr>
              <a:spcAft>
                <a:spcPts val="1200"/>
              </a:spcAft>
            </a:pPr>
            <a:r>
              <a:rPr lang="en-US" b="1" dirty="0" smtClean="0"/>
              <a:t>Does not let Satan have a foot in the door </a:t>
            </a:r>
            <a:r>
              <a:rPr lang="en-US" dirty="0" smtClean="0"/>
              <a:t>(Matthew 16:21-23).</a:t>
            </a:r>
          </a:p>
          <a:p>
            <a:pPr>
              <a:spcAft>
                <a:spcPts val="1200"/>
              </a:spcAft>
            </a:pPr>
            <a:r>
              <a:rPr lang="en-US" b="1" dirty="0" smtClean="0"/>
              <a:t>Presses through difficulties                                </a:t>
            </a:r>
            <a:r>
              <a:rPr lang="en-US" dirty="0" smtClean="0"/>
              <a:t>(2 Corinthians 4:16-18).</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67200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rmAutofit/>
          </a:bodyPr>
          <a:lstStyle/>
          <a:p>
            <a:r>
              <a:rPr lang="en-US" sz="6500" b="1" dirty="0" smtClean="0">
                <a:effectLst>
                  <a:outerShdw blurRad="38100" dist="38100" dir="2700000" algn="tl">
                    <a:srgbClr val="000000">
                      <a:alpha val="43137"/>
                    </a:srgbClr>
                  </a:outerShdw>
                </a:effectLst>
                <a:latin typeface="Baskerville Old Face" pitchFamily="18" charset="0"/>
              </a:rPr>
              <a:t>A Focused Christian</a:t>
            </a:r>
            <a:endParaRPr lang="en-US" sz="6500" b="1"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p:txBody>
          <a:bodyPr>
            <a:normAutofit/>
          </a:bodyPr>
          <a:lstStyle/>
          <a:p>
            <a:r>
              <a:rPr lang="en-US" sz="3000" b="1" dirty="0" smtClean="0"/>
              <a:t>Am I focused when I have other responsibilities such as work, school, or family?</a:t>
            </a:r>
          </a:p>
          <a:p>
            <a:pPr lvl="1">
              <a:buFont typeface="Arial" pitchFamily="34" charset="0"/>
              <a:buChar char="•"/>
            </a:pPr>
            <a:r>
              <a:rPr lang="en-US" sz="3000" dirty="0" smtClean="0"/>
              <a:t>Do I use these opportunities to serve the Lord? </a:t>
            </a:r>
          </a:p>
          <a:p>
            <a:pPr lvl="1">
              <a:buFont typeface="Arial" pitchFamily="34" charset="0"/>
              <a:buChar char="•"/>
            </a:pPr>
            <a:r>
              <a:rPr lang="en-US" sz="3000" dirty="0" smtClean="0"/>
              <a:t>Do I still have time and energy left for the Lord? </a:t>
            </a:r>
          </a:p>
          <a:p>
            <a:r>
              <a:rPr lang="en-US" sz="3000" b="1" dirty="0" smtClean="0"/>
              <a:t>Even when engaged in “non-religious”                         activities our hearts must be set on                                           the things above.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67200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2" descr="http://www.cthra.com/assets/images/magnifying-glass.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flipH="1">
            <a:off x="5257800" y="4410489"/>
            <a:ext cx="3886200" cy="24675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rmAutofit/>
          </a:bodyPr>
          <a:lstStyle/>
          <a:p>
            <a:r>
              <a:rPr lang="en-US" sz="6500" b="1" dirty="0" smtClean="0">
                <a:effectLst>
                  <a:outerShdw blurRad="38100" dist="38100" dir="2700000" algn="tl">
                    <a:srgbClr val="000000">
                      <a:alpha val="43137"/>
                    </a:srgbClr>
                  </a:outerShdw>
                </a:effectLst>
                <a:latin typeface="Baskerville Old Face" pitchFamily="18" charset="0"/>
              </a:rPr>
              <a:t>A Focused Christian</a:t>
            </a:r>
            <a:endParaRPr lang="en-US" sz="6500" b="1"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p:txBody>
          <a:bodyPr>
            <a:normAutofit/>
          </a:bodyPr>
          <a:lstStyle/>
          <a:p>
            <a:r>
              <a:rPr lang="en-US" sz="3000" b="1" dirty="0" smtClean="0"/>
              <a:t>Has focused PURPOSE                                                                            </a:t>
            </a:r>
          </a:p>
          <a:p>
            <a:pPr>
              <a:spcBef>
                <a:spcPts val="0"/>
              </a:spcBef>
              <a:buNone/>
            </a:pPr>
            <a:r>
              <a:rPr lang="en-US" sz="3000" b="1" dirty="0" smtClean="0"/>
              <a:t>	</a:t>
            </a:r>
            <a:r>
              <a:rPr lang="en-US" sz="3000" dirty="0" smtClean="0"/>
              <a:t>(“I will serve God”).</a:t>
            </a:r>
          </a:p>
          <a:p>
            <a:endParaRPr lang="en-US" sz="800" b="1" dirty="0" smtClean="0"/>
          </a:p>
          <a:p>
            <a:r>
              <a:rPr lang="en-US" sz="3000" b="1" dirty="0" smtClean="0"/>
              <a:t>Has focused MOTIVATION                                                       </a:t>
            </a:r>
          </a:p>
          <a:p>
            <a:pPr>
              <a:spcBef>
                <a:spcPts val="0"/>
              </a:spcBef>
              <a:buNone/>
            </a:pPr>
            <a:r>
              <a:rPr lang="en-US" sz="3000" b="1" dirty="0" smtClean="0"/>
              <a:t>	</a:t>
            </a:r>
            <a:r>
              <a:rPr lang="en-US" sz="3000" dirty="0" smtClean="0"/>
              <a:t>(“Nothing will stop me from serving God”).</a:t>
            </a:r>
          </a:p>
          <a:p>
            <a:endParaRPr lang="en-US" sz="800" b="1" dirty="0" smtClean="0"/>
          </a:p>
          <a:p>
            <a:r>
              <a:rPr lang="en-US" sz="3000" b="1" dirty="0" smtClean="0"/>
              <a:t>Has focused ACTION                                                                             </a:t>
            </a:r>
          </a:p>
          <a:p>
            <a:pPr>
              <a:spcBef>
                <a:spcPts val="0"/>
              </a:spcBef>
              <a:buNone/>
            </a:pPr>
            <a:r>
              <a:rPr lang="en-US" sz="3000" b="1" dirty="0" smtClean="0"/>
              <a:t>	</a:t>
            </a:r>
            <a:r>
              <a:rPr lang="en-US" sz="3000" dirty="0" smtClean="0"/>
              <a:t>(“I will do everything I can to serve God”).</a:t>
            </a:r>
            <a:endParaRPr lang="en-US" sz="3000" b="1"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67200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4" end="4"/>
                                            </p:txEl>
                                          </p:spTgt>
                                        </p:tgtEl>
                                      </p:cBhvr>
                                    </p:animEffect>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p:cTn id="38"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TotalTime>
  <Words>461</Words>
  <Application>Microsoft Macintosh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11</vt:i4>
      </vt:variant>
    </vt:vector>
  </HeadingPairs>
  <TitlesOfParts>
    <vt:vector size="15" baseType="lpstr">
      <vt:lpstr>Brush Script MT Italic</vt:lpstr>
      <vt:lpstr>Calibri</vt:lpstr>
      <vt:lpstr>Baskerville Old Face</vt:lpstr>
      <vt:lpstr>Office Theme</vt:lpstr>
      <vt:lpstr>Slide 1</vt:lpstr>
      <vt:lpstr>Slide 2</vt:lpstr>
      <vt:lpstr>Focus</vt:lpstr>
      <vt:lpstr>Slide 4</vt:lpstr>
      <vt:lpstr>Biblical Priority Statements</vt:lpstr>
      <vt:lpstr>A Focused Christian</vt:lpstr>
      <vt:lpstr>A Focused Christian</vt:lpstr>
      <vt:lpstr>A Focused Christian</vt:lpstr>
      <vt:lpstr>A Focused Christian</vt:lpstr>
      <vt:lpstr>Focus is Necessary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Emerson</dc:creator>
  <cp:lastModifiedBy>Kyle Pope</cp:lastModifiedBy>
  <cp:revision>17</cp:revision>
  <dcterms:created xsi:type="dcterms:W3CDTF">2015-09-22T02:57:34Z</dcterms:created>
  <dcterms:modified xsi:type="dcterms:W3CDTF">2015-09-22T02:57:46Z</dcterms:modified>
</cp:coreProperties>
</file>