
<file path=[Content_Types].xml><?xml version="1.0" encoding="utf-8"?>
<Types xmlns="http://schemas.openxmlformats.org/package/2006/content-types">
  <Default Extension="rels" ContentType="application/vnd.openxmlformats-package.relationships+xml"/>
  <Override PartName="/ppt/slideLayouts/slideLayout1.xml" ContentType="application/vnd.openxmlformats-officedocument.presentationml.slideLayout+xml"/>
  <Default Extension="png" ContentType="image/png"/>
  <Override PartName="/ppt/slides/slide11.xml" ContentType="application/vnd.openxmlformats-officedocument.presentationml.slide+xml"/>
  <Default Extension="xml" ContentType="application/xml"/>
  <Override PartName="/ppt/slides/slide9.xml" ContentType="application/vnd.openxmlformats-officedocument.presentationml.slide+xml"/>
  <Default Extension="jpeg" ContentType="image/jpeg"/>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slides/slide18.xml" ContentType="application/vnd.openxmlformats-officedocument.presentationml.slide+xml"/>
  <Override PartName="/ppt/slides/slide23.xml" ContentType="application/vnd.openxmlformats-officedocument.presentationml.slide+xml"/>
  <Override PartName="/ppt/slideLayouts/slideLayout6.xml" ContentType="application/vnd.openxmlformats-officedocument.presentationml.slideLayout+xml"/>
  <Override PartName="/ppt/slides/slide5.xml" ContentType="application/vnd.openxmlformats-officedocument.presentationml.slide+xml"/>
  <Override PartName="/ppt/slides/slide16.xml" ContentType="application/vnd.openxmlformats-officedocument.presentationml.slide+xml"/>
  <Override PartName="/ppt/slides/slide21.xml" ContentType="application/vnd.openxmlformats-officedocument.presentationml.slid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ppt/slides/slide14.xml" ContentType="application/vnd.openxmlformats-officedocument.presentationml.slide+xml"/>
  <Override PartName="/docProps/core.xml" ContentType="application/vnd.openxmlformats-package.core-properties+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Override PartName="/ppt/slides/slide12.xml" ContentType="application/vnd.openxmlformats-officedocument.presentationml.slide+xml"/>
  <Default Extension="bin" ContentType="application/vnd.openxmlformats-officedocument.presentationml.printerSettings"/>
  <Override PartName="/ppt/slides/slide10.xml" ContentType="application/vnd.openxmlformats-officedocument.presentationml.slide+xml"/>
  <Override PartName="/ppt/viewProps.xml" ContentType="application/vnd.openxmlformats-officedocument.presentationml.viewProps+xml"/>
  <Override PartName="/ppt/slides/slide8.xml" ContentType="application/vnd.openxmlformats-officedocument.presentationml.slide+xml"/>
  <Override PartName="/ppt/presentation.xml" ContentType="application/vnd.openxmlformats-officedocument.presentationml.presentation.main+xml"/>
  <Override PartName="/ppt/slides/slide19.xml" ContentType="application/vnd.openxmlformats-officedocument.presentationml.slide+xml"/>
  <Override PartName="/ppt/slideLayouts/slideLayout9.xml" ContentType="application/vnd.openxmlformats-officedocument.presentationml.slideLayout+xml"/>
  <Override PartName="/ppt/slideLayouts/slideLayout7.xml" ContentType="application/vnd.openxmlformats-officedocument.presentationml.slideLayout+xml"/>
  <Override PartName="/ppt/slides/slide6.xml" ContentType="application/vnd.openxmlformats-officedocument.presentationml.slide+xml"/>
  <Override PartName="/ppt/slides/slide17.xml" ContentType="application/vnd.openxmlformats-officedocument.presentationml.slide+xml"/>
  <Override PartName="/ppt/slides/slide22.xml" ContentType="application/vnd.openxmlformats-officedocument.presentationml.slide+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slides/slide15.xml" ContentType="application/vnd.openxmlformats-officedocument.presentationml.slide+xml"/>
  <Override PartName="/ppt/theme/theme1.xml" ContentType="application/vnd.openxmlformats-officedocument.theme+xml"/>
  <Override PartName="/ppt/presProps.xml" ContentType="application/vnd.openxmlformats-officedocument.presentationml.presProps+xml"/>
  <Override PartName="/ppt/slides/slide20.xml" ContentType="application/vnd.openxmlformats-officedocument.presentationml.slide+xml"/>
  <Override PartName="/ppt/slideLayouts/slideLayout3.xml" ContentType="application/vnd.openxmlformats-officedocument.presentationml.slideLayout+xml"/>
  <Override PartName="/ppt/slides/slide2.xml" ContentType="application/vnd.openxmlformats-officedocument.presentationml.slide+xml"/>
  <Override PartName="/ppt/slides/slide13.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5" r:id="rId18"/>
    <p:sldId id="276" r:id="rId19"/>
    <p:sldId id="277" r:id="rId20"/>
    <p:sldId id="278" r:id="rId21"/>
    <p:sldId id="279" r:id="rId22"/>
    <p:sldId id="280" r:id="rId23"/>
    <p:sldId id="281"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horzBarState="maximized">
    <p:restoredLeft sz="15620"/>
    <p:restoredTop sz="94660"/>
  </p:normalViewPr>
  <p:slideViewPr>
    <p:cSldViewPr snapToGrid="0" snapToObjects="1">
      <p:cViewPr varScale="1">
        <p:scale>
          <a:sx n="105" d="100"/>
          <a:sy n="105" d="100"/>
        </p:scale>
        <p:origin x="-336" y="-10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printerSettings" Target="printerSettings/printerSettings1.bin"/><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202B039-C021-B14F-A783-F8EDD70CDFC0}" type="datetimeFigureOut">
              <a:rPr lang="en-US" smtClean="0"/>
              <a:pPr/>
              <a:t>11/14/15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83D2B2E-CBAB-BA48-97B3-26B91442015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202B039-C021-B14F-A783-F8EDD70CDFC0}" type="datetimeFigureOut">
              <a:rPr lang="en-US" smtClean="0"/>
              <a:pPr/>
              <a:t>11/14/15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83D2B2E-CBAB-BA48-97B3-26B91442015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202B039-C021-B14F-A783-F8EDD70CDFC0}" type="datetimeFigureOut">
              <a:rPr lang="en-US" smtClean="0"/>
              <a:pPr/>
              <a:t>11/14/15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83D2B2E-CBAB-BA48-97B3-26B91442015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202B039-C021-B14F-A783-F8EDD70CDFC0}" type="datetimeFigureOut">
              <a:rPr lang="en-US" smtClean="0"/>
              <a:pPr/>
              <a:t>11/14/15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83D2B2E-CBAB-BA48-97B3-26B91442015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202B039-C021-B14F-A783-F8EDD70CDFC0}" type="datetimeFigureOut">
              <a:rPr lang="en-US" smtClean="0"/>
              <a:pPr/>
              <a:t>11/14/15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83D2B2E-CBAB-BA48-97B3-26B91442015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202B039-C021-B14F-A783-F8EDD70CDFC0}" type="datetimeFigureOut">
              <a:rPr lang="en-US" smtClean="0"/>
              <a:pPr/>
              <a:t>11/14/15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83D2B2E-CBAB-BA48-97B3-26B91442015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8202B039-C021-B14F-A783-F8EDD70CDFC0}" type="datetimeFigureOut">
              <a:rPr lang="en-US" smtClean="0"/>
              <a:pPr/>
              <a:t>11/14/15</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583D2B2E-CBAB-BA48-97B3-26B91442015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8202B039-C021-B14F-A783-F8EDD70CDFC0}" type="datetimeFigureOut">
              <a:rPr lang="en-US" smtClean="0"/>
              <a:pPr/>
              <a:t>11/14/15</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583D2B2E-CBAB-BA48-97B3-26B91442015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8202B039-C021-B14F-A783-F8EDD70CDFC0}" type="datetimeFigureOut">
              <a:rPr lang="en-US" smtClean="0"/>
              <a:pPr/>
              <a:t>11/14/15</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583D2B2E-CBAB-BA48-97B3-26B91442015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202B039-C021-B14F-A783-F8EDD70CDFC0}" type="datetimeFigureOut">
              <a:rPr lang="en-US" smtClean="0"/>
              <a:pPr/>
              <a:t>11/14/15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83D2B2E-CBAB-BA48-97B3-26B91442015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202B039-C021-B14F-A783-F8EDD70CDFC0}" type="datetimeFigureOut">
              <a:rPr lang="en-US" smtClean="0"/>
              <a:pPr/>
              <a:t>11/14/15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83D2B2E-CBAB-BA48-97B3-26B91442015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3">
            <a:lum bright="-5000" contrast="-5000"/>
          </a:blip>
          <a:srcRect r="23035" b="7641"/>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6501635" cy="131286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816100"/>
            <a:ext cx="7084778" cy="47625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b="1" kern="1200">
          <a:solidFill>
            <a:srgbClr val="FFFFFF"/>
          </a:solidFill>
          <a:effectLst>
            <a:outerShdw blurRad="50800" dist="38100" dir="2700000">
              <a:srgbClr val="000000">
                <a:alpha val="43000"/>
              </a:srgbClr>
            </a:outerShdw>
          </a:effectLst>
          <a:latin typeface="Cambria"/>
          <a:ea typeface="+mj-ea"/>
          <a:cs typeface="Cambria"/>
        </a:defRPr>
      </a:lvl1pPr>
    </p:titleStyle>
    <p:bodyStyle>
      <a:lvl1pPr marL="342900" indent="-342900" algn="l" defTabSz="457200" rtl="0" eaLnBrk="1" latinLnBrk="0" hangingPunct="1">
        <a:spcBef>
          <a:spcPct val="20000"/>
        </a:spcBef>
        <a:buFont typeface="Arial"/>
        <a:buChar char="•"/>
        <a:defRPr sz="3200" kern="1200">
          <a:solidFill>
            <a:srgbClr val="FFFFFF"/>
          </a:solidFill>
          <a:effectLst>
            <a:outerShdw blurRad="50800" dist="38100" dir="2700000">
              <a:srgbClr val="000000">
                <a:alpha val="43000"/>
              </a:srgbClr>
            </a:outerShdw>
          </a:effectLst>
          <a:latin typeface="Cambria"/>
          <a:ea typeface="+mn-ea"/>
          <a:cs typeface="Cambria"/>
        </a:defRPr>
      </a:lvl1pPr>
      <a:lvl2pPr marL="742950" indent="-285750" algn="l" defTabSz="457200" rtl="0" eaLnBrk="1" latinLnBrk="0" hangingPunct="1">
        <a:spcBef>
          <a:spcPct val="20000"/>
        </a:spcBef>
        <a:buFont typeface="Arial"/>
        <a:buChar char="–"/>
        <a:defRPr sz="2800" kern="1200">
          <a:solidFill>
            <a:srgbClr val="FFFFFF"/>
          </a:solidFill>
          <a:effectLst>
            <a:outerShdw blurRad="50800" dist="38100" dir="2700000">
              <a:srgbClr val="000000">
                <a:alpha val="43000"/>
              </a:srgbClr>
            </a:outerShdw>
          </a:effectLst>
          <a:latin typeface="Cambria"/>
          <a:ea typeface="+mn-ea"/>
          <a:cs typeface="Cambria"/>
        </a:defRPr>
      </a:lvl2pPr>
      <a:lvl3pPr marL="1143000" indent="-228600" algn="l" defTabSz="457200" rtl="0" eaLnBrk="1" latinLnBrk="0" hangingPunct="1">
        <a:spcBef>
          <a:spcPct val="20000"/>
        </a:spcBef>
        <a:buFont typeface="Arial"/>
        <a:buChar char="•"/>
        <a:defRPr sz="2400" kern="1200">
          <a:solidFill>
            <a:srgbClr val="FFFFFF"/>
          </a:solidFill>
          <a:effectLst>
            <a:outerShdw blurRad="50800" dist="38100" dir="2700000">
              <a:srgbClr val="000000">
                <a:alpha val="43000"/>
              </a:srgbClr>
            </a:outerShdw>
          </a:effectLst>
          <a:latin typeface="Cambria"/>
          <a:ea typeface="+mn-ea"/>
          <a:cs typeface="Cambria"/>
        </a:defRPr>
      </a:lvl3pPr>
      <a:lvl4pPr marL="1600200" indent="-228600" algn="l" defTabSz="457200" rtl="0" eaLnBrk="1" latinLnBrk="0" hangingPunct="1">
        <a:spcBef>
          <a:spcPct val="20000"/>
        </a:spcBef>
        <a:buFont typeface="Arial"/>
        <a:buChar char="–"/>
        <a:defRPr sz="2000" kern="1200">
          <a:solidFill>
            <a:srgbClr val="FFFFFF"/>
          </a:solidFill>
          <a:effectLst>
            <a:outerShdw blurRad="50800" dist="38100" dir="2700000">
              <a:srgbClr val="000000">
                <a:alpha val="43000"/>
              </a:srgbClr>
            </a:outerShdw>
          </a:effectLst>
          <a:latin typeface="Cambria"/>
          <a:ea typeface="+mn-ea"/>
          <a:cs typeface="Cambria"/>
        </a:defRPr>
      </a:lvl4pPr>
      <a:lvl5pPr marL="2057400" indent="-228600" algn="l" defTabSz="457200" rtl="0" eaLnBrk="1" latinLnBrk="0" hangingPunct="1">
        <a:spcBef>
          <a:spcPct val="20000"/>
        </a:spcBef>
        <a:buFont typeface="Arial"/>
        <a:buChar char="»"/>
        <a:defRPr sz="2000" kern="1200">
          <a:solidFill>
            <a:srgbClr val="FFFFFF"/>
          </a:solidFill>
          <a:effectLst>
            <a:outerShdw blurRad="50800" dist="38100" dir="2700000">
              <a:srgbClr val="000000">
                <a:alpha val="43000"/>
              </a:srgbClr>
            </a:outerShdw>
          </a:effectLst>
          <a:latin typeface="Cambria"/>
          <a:ea typeface="+mn-ea"/>
          <a:cs typeface="Cambr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Should We Worship God with Instrumental Music?</a:t>
            </a:r>
            <a:endParaRPr lang="en-US" dirty="0"/>
          </a:p>
        </p:txBody>
      </p:sp>
      <p:sp>
        <p:nvSpPr>
          <p:cNvPr id="3" name="Content Placeholder 2"/>
          <p:cNvSpPr>
            <a:spLocks noGrp="1"/>
          </p:cNvSpPr>
          <p:nvPr>
            <p:ph idx="1"/>
          </p:nvPr>
        </p:nvSpPr>
        <p:spPr>
          <a:xfrm>
            <a:off x="457200" y="2068286"/>
            <a:ext cx="7291626" cy="4510314"/>
          </a:xfrm>
        </p:spPr>
        <p:txBody>
          <a:bodyPr>
            <a:normAutofit/>
          </a:bodyPr>
          <a:lstStyle/>
          <a:p>
            <a:pPr algn="ctr">
              <a:buNone/>
            </a:pPr>
            <a:r>
              <a:rPr lang="en-US" sz="4000" b="1" dirty="0" smtClean="0"/>
              <a:t>As some see it…</a:t>
            </a:r>
          </a:p>
          <a:p>
            <a:pPr>
              <a:buNone/>
            </a:pPr>
            <a:r>
              <a:rPr lang="en-US" sz="2900" b="1" i="1" dirty="0" smtClean="0"/>
              <a:t>•	“Instrumental music is much more moving.”</a:t>
            </a:r>
          </a:p>
          <a:p>
            <a:pPr>
              <a:buNone/>
            </a:pPr>
            <a:r>
              <a:rPr lang="en-US" sz="2900" b="1" i="1" dirty="0" smtClean="0"/>
              <a:t>•	“Many enjoy it more than singing alone.” </a:t>
            </a:r>
          </a:p>
          <a:p>
            <a:pPr>
              <a:buNone/>
            </a:pPr>
            <a:r>
              <a:rPr lang="en-US" sz="2900" b="1" i="1" dirty="0" smtClean="0"/>
              <a:t>•	“It is a mark of growing progressive modern churches.”</a:t>
            </a:r>
          </a:p>
          <a:p>
            <a:pPr>
              <a:buNone/>
            </a:pPr>
            <a:r>
              <a:rPr lang="en-US" sz="2900" b="1" i="1" dirty="0" smtClean="0"/>
              <a:t>•	“The Bible doesn’t say you can’t use instruments.”</a:t>
            </a:r>
          </a:p>
          <a:p>
            <a:pPr>
              <a:buNone/>
            </a:pPr>
            <a:endParaRPr lang="en-US" b="1"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Should We Worship God with Instrumental Music?</a:t>
            </a:r>
            <a:endParaRPr lang="en-US" dirty="0"/>
          </a:p>
        </p:txBody>
      </p:sp>
      <p:sp>
        <p:nvSpPr>
          <p:cNvPr id="3" name="Content Placeholder 2"/>
          <p:cNvSpPr>
            <a:spLocks noGrp="1"/>
          </p:cNvSpPr>
          <p:nvPr>
            <p:ph idx="1"/>
          </p:nvPr>
        </p:nvSpPr>
        <p:spPr>
          <a:xfrm>
            <a:off x="457200" y="2078085"/>
            <a:ext cx="7291626" cy="4500514"/>
          </a:xfrm>
        </p:spPr>
        <p:txBody>
          <a:bodyPr>
            <a:noAutofit/>
          </a:bodyPr>
          <a:lstStyle/>
          <a:p>
            <a:pPr marL="512763" indent="-512763">
              <a:spcBef>
                <a:spcPts val="0"/>
              </a:spcBef>
              <a:buNone/>
            </a:pPr>
            <a:r>
              <a:rPr lang="en-US" b="1" spc="-100" dirty="0" smtClean="0"/>
              <a:t>II. Instrumental Music in Church History.</a:t>
            </a:r>
          </a:p>
          <a:p>
            <a:pPr marL="911225" lvl="1" indent="-454025">
              <a:spcBef>
                <a:spcPts val="0"/>
              </a:spcBef>
              <a:buNone/>
            </a:pPr>
            <a:r>
              <a:rPr lang="en-US" sz="2600" b="1" dirty="0" smtClean="0"/>
              <a:t>A.  Early church writers opposed instrumental music.</a:t>
            </a:r>
          </a:p>
          <a:p>
            <a:pPr marL="1257300" lvl="2" indent="-342900">
              <a:spcBef>
                <a:spcPts val="0"/>
              </a:spcBef>
              <a:buNone/>
            </a:pPr>
            <a:r>
              <a:rPr lang="en-US" b="1" dirty="0" smtClean="0"/>
              <a:t>1. It was gradually introduced into Roman Catholic practice. </a:t>
            </a:r>
          </a:p>
          <a:p>
            <a:pPr marL="1885950" lvl="3" indent="-514350">
              <a:spcBef>
                <a:spcPts val="0"/>
              </a:spcBef>
              <a:buNone/>
            </a:pPr>
            <a:r>
              <a:rPr lang="en-US" sz="2400" b="1" dirty="0" smtClean="0"/>
              <a:t> </a:t>
            </a:r>
            <a:r>
              <a:rPr lang="en-US" sz="2400" b="1" dirty="0" err="1" smtClean="0"/>
              <a:t>b</a:t>
            </a:r>
            <a:r>
              <a:rPr lang="en-US" sz="2400" b="1" dirty="0" smtClean="0"/>
              <a:t>.   </a:t>
            </a:r>
            <a:r>
              <a:rPr lang="en-US" sz="2200" b="1" dirty="0" smtClean="0"/>
              <a:t>According to the </a:t>
            </a:r>
            <a:r>
              <a:rPr lang="en-US" sz="2200" b="1" i="1" dirty="0" smtClean="0"/>
              <a:t>Catholic Encyclopedia,</a:t>
            </a:r>
            <a:r>
              <a:rPr lang="en-US" sz="2200" b="1" dirty="0" smtClean="0"/>
              <a:t> “a strong objection to the organ in church service remained pretty general down to the twelfth century... But from the twelfth century on, the organ became the privileged church instrument…” (“Organ”). </a:t>
            </a:r>
          </a:p>
          <a:p>
            <a:pPr marL="1770063" lvl="3" indent="-398463">
              <a:spcBef>
                <a:spcPts val="0"/>
              </a:spcBef>
              <a:buNone/>
            </a:pPr>
            <a:endParaRPr lang="en-US" sz="2800" b="1" dirty="0" smtClean="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Should We Worship God with Instrumental Music?</a:t>
            </a:r>
            <a:endParaRPr lang="en-US" dirty="0"/>
          </a:p>
        </p:txBody>
      </p:sp>
      <p:sp>
        <p:nvSpPr>
          <p:cNvPr id="3" name="Content Placeholder 2"/>
          <p:cNvSpPr>
            <a:spLocks noGrp="1"/>
          </p:cNvSpPr>
          <p:nvPr>
            <p:ph idx="1"/>
          </p:nvPr>
        </p:nvSpPr>
        <p:spPr>
          <a:xfrm>
            <a:off x="457200" y="2078085"/>
            <a:ext cx="7291626" cy="4500514"/>
          </a:xfrm>
        </p:spPr>
        <p:txBody>
          <a:bodyPr>
            <a:noAutofit/>
          </a:bodyPr>
          <a:lstStyle/>
          <a:p>
            <a:pPr marL="512763" indent="-512763">
              <a:spcBef>
                <a:spcPts val="0"/>
              </a:spcBef>
              <a:buNone/>
            </a:pPr>
            <a:r>
              <a:rPr lang="en-US" b="1" spc="-100" dirty="0" smtClean="0"/>
              <a:t>II. Instrumental Music in Church History.</a:t>
            </a:r>
          </a:p>
          <a:p>
            <a:pPr marL="911225" lvl="1" indent="-454025">
              <a:spcBef>
                <a:spcPts val="0"/>
              </a:spcBef>
              <a:buNone/>
            </a:pPr>
            <a:r>
              <a:rPr lang="en-US" sz="2600" b="1" dirty="0" smtClean="0"/>
              <a:t>A.  Early church writers opposed instrumental music.</a:t>
            </a:r>
          </a:p>
          <a:p>
            <a:pPr marL="1257300" lvl="2" indent="-342900">
              <a:spcBef>
                <a:spcPts val="0"/>
              </a:spcBef>
              <a:buNone/>
            </a:pPr>
            <a:r>
              <a:rPr lang="en-US" b="1" dirty="0" smtClean="0"/>
              <a:t>1. It was gradually introduced into Roman Catholic practice. </a:t>
            </a:r>
          </a:p>
          <a:p>
            <a:pPr marL="1885950" lvl="3" indent="-514350">
              <a:spcBef>
                <a:spcPts val="0"/>
              </a:spcBef>
              <a:buNone/>
            </a:pPr>
            <a:r>
              <a:rPr lang="en-US" sz="2400" b="1" dirty="0" err="1" smtClean="0"/>
              <a:t>c</a:t>
            </a:r>
            <a:r>
              <a:rPr lang="en-US" sz="2400" b="1" dirty="0" smtClean="0"/>
              <a:t>.   “But our Church does not make use of musical instruments such as harps and psalteries, in  the divine praises, for fear of seeming to  </a:t>
            </a:r>
            <a:r>
              <a:rPr lang="en-US" sz="2400" b="1" dirty="0" err="1" smtClean="0"/>
              <a:t>Judaize</a:t>
            </a:r>
            <a:r>
              <a:rPr lang="en-US" sz="2400" b="1" dirty="0" smtClean="0"/>
              <a:t>.... As the Philosopher says (</a:t>
            </a:r>
            <a:r>
              <a:rPr lang="en-US" sz="2400" b="1" i="1" dirty="0" smtClean="0"/>
              <a:t>Polit</a:t>
            </a:r>
            <a:r>
              <a:rPr lang="en-US" sz="2400" b="1" dirty="0" smtClean="0"/>
              <a:t>. viii,  6).</a:t>
            </a:r>
            <a:endParaRPr lang="en-US" sz="2800" b="1" dirty="0" smtClean="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Should We Worship God with Instrumental Music?</a:t>
            </a:r>
            <a:endParaRPr lang="en-US" dirty="0"/>
          </a:p>
        </p:txBody>
      </p:sp>
      <p:sp>
        <p:nvSpPr>
          <p:cNvPr id="3" name="Content Placeholder 2"/>
          <p:cNvSpPr>
            <a:spLocks noGrp="1"/>
          </p:cNvSpPr>
          <p:nvPr>
            <p:ph idx="1"/>
          </p:nvPr>
        </p:nvSpPr>
        <p:spPr>
          <a:xfrm>
            <a:off x="457200" y="2078085"/>
            <a:ext cx="7291626" cy="4500514"/>
          </a:xfrm>
        </p:spPr>
        <p:txBody>
          <a:bodyPr>
            <a:noAutofit/>
          </a:bodyPr>
          <a:lstStyle/>
          <a:p>
            <a:pPr marL="512763" indent="-512763">
              <a:spcBef>
                <a:spcPts val="0"/>
              </a:spcBef>
              <a:buNone/>
            </a:pPr>
            <a:r>
              <a:rPr lang="en-US" b="1" spc="-100" dirty="0" smtClean="0"/>
              <a:t>II. Instrumental Music in Church History.</a:t>
            </a:r>
          </a:p>
          <a:p>
            <a:pPr marL="911225" lvl="1" indent="-454025">
              <a:spcBef>
                <a:spcPts val="0"/>
              </a:spcBef>
              <a:buNone/>
            </a:pPr>
            <a:r>
              <a:rPr lang="en-US" sz="2600" b="1" dirty="0" smtClean="0"/>
              <a:t>A.  Early church writers opposed instrumental music.</a:t>
            </a:r>
          </a:p>
          <a:p>
            <a:pPr marL="1257300" lvl="2" indent="-342900">
              <a:spcBef>
                <a:spcPts val="0"/>
              </a:spcBef>
              <a:buNone/>
            </a:pPr>
            <a:r>
              <a:rPr lang="en-US" b="1" dirty="0" smtClean="0"/>
              <a:t>1. It was gradually introduced into Roman Catholic practice. </a:t>
            </a:r>
          </a:p>
          <a:p>
            <a:pPr marL="1885950" lvl="3" indent="-514350">
              <a:spcBef>
                <a:spcPts val="0"/>
              </a:spcBef>
              <a:buNone/>
            </a:pPr>
            <a:r>
              <a:rPr lang="en-US" sz="2400" b="1" dirty="0" err="1" smtClean="0"/>
              <a:t>c</a:t>
            </a:r>
            <a:r>
              <a:rPr lang="en-US" sz="2400" b="1" dirty="0" smtClean="0"/>
              <a:t>.  </a:t>
            </a:r>
            <a:r>
              <a:rPr lang="en-US" sz="2250" b="1" dirty="0" smtClean="0"/>
              <a:t> “Teaching should not be accompanied with  a flute or any artificial instrument such as the  harp or anything else of this kind: but only with  such things as make good hearers.”  — Thomas Aquinas,  </a:t>
            </a:r>
            <a:r>
              <a:rPr lang="en-US" sz="2250" b="1" i="1" dirty="0" smtClean="0"/>
              <a:t>Summa </a:t>
            </a:r>
            <a:r>
              <a:rPr lang="en-US" sz="2250" b="1" i="1" dirty="0" err="1" smtClean="0"/>
              <a:t>Theologica</a:t>
            </a:r>
            <a:r>
              <a:rPr lang="en-US" sz="2250" b="1" dirty="0" smtClean="0"/>
              <a:t> (1200s).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Should We Worship God with Instrumental Music?</a:t>
            </a:r>
            <a:endParaRPr lang="en-US" dirty="0"/>
          </a:p>
        </p:txBody>
      </p:sp>
      <p:sp>
        <p:nvSpPr>
          <p:cNvPr id="3" name="Content Placeholder 2"/>
          <p:cNvSpPr>
            <a:spLocks noGrp="1"/>
          </p:cNvSpPr>
          <p:nvPr>
            <p:ph idx="1"/>
          </p:nvPr>
        </p:nvSpPr>
        <p:spPr>
          <a:xfrm>
            <a:off x="457200" y="2078085"/>
            <a:ext cx="7291626" cy="4500514"/>
          </a:xfrm>
        </p:spPr>
        <p:txBody>
          <a:bodyPr>
            <a:noAutofit/>
          </a:bodyPr>
          <a:lstStyle/>
          <a:p>
            <a:pPr marL="512763" indent="-512763">
              <a:spcBef>
                <a:spcPts val="0"/>
              </a:spcBef>
              <a:buNone/>
            </a:pPr>
            <a:r>
              <a:rPr lang="en-US" b="1" spc="-100" dirty="0" smtClean="0"/>
              <a:t>II. Instrumental Music in Church History.</a:t>
            </a:r>
          </a:p>
          <a:p>
            <a:pPr marL="911225" lvl="1" indent="-454025">
              <a:spcBef>
                <a:spcPts val="0"/>
              </a:spcBef>
              <a:buNone/>
            </a:pPr>
            <a:r>
              <a:rPr lang="en-US" sz="2600" b="1" dirty="0" smtClean="0"/>
              <a:t>A.  Early church writers opposed instrumental music.</a:t>
            </a:r>
          </a:p>
          <a:p>
            <a:pPr marL="1257300" lvl="2" indent="-342900">
              <a:spcBef>
                <a:spcPts val="0"/>
              </a:spcBef>
              <a:buNone/>
            </a:pPr>
            <a:r>
              <a:rPr lang="en-US" b="1" dirty="0" smtClean="0"/>
              <a:t>1. It was gradually introduced into Roman Catholic practice. </a:t>
            </a:r>
          </a:p>
          <a:p>
            <a:pPr marL="1257300" lvl="2" indent="-342900">
              <a:spcBef>
                <a:spcPts val="0"/>
              </a:spcBef>
              <a:buNone/>
            </a:pPr>
            <a:r>
              <a:rPr lang="en-US" b="1" dirty="0" smtClean="0"/>
              <a:t>2. Greek Orthodox churches have generally opposed its use.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Should We Worship God with Instrumental Music?</a:t>
            </a:r>
            <a:endParaRPr lang="en-US" dirty="0"/>
          </a:p>
        </p:txBody>
      </p:sp>
      <p:sp>
        <p:nvSpPr>
          <p:cNvPr id="3" name="Content Placeholder 2"/>
          <p:cNvSpPr>
            <a:spLocks noGrp="1"/>
          </p:cNvSpPr>
          <p:nvPr>
            <p:ph idx="1"/>
          </p:nvPr>
        </p:nvSpPr>
        <p:spPr>
          <a:xfrm>
            <a:off x="457200" y="2078085"/>
            <a:ext cx="7291626" cy="4500514"/>
          </a:xfrm>
        </p:spPr>
        <p:txBody>
          <a:bodyPr>
            <a:noAutofit/>
          </a:bodyPr>
          <a:lstStyle/>
          <a:p>
            <a:pPr marL="512763" indent="-512763">
              <a:spcBef>
                <a:spcPts val="0"/>
              </a:spcBef>
              <a:buNone/>
            </a:pPr>
            <a:r>
              <a:rPr lang="en-US" b="1" spc="-100" dirty="0" smtClean="0"/>
              <a:t>II. Instrumental Music in Church History.</a:t>
            </a:r>
          </a:p>
          <a:p>
            <a:pPr marL="911225" lvl="1" indent="-454025">
              <a:spcBef>
                <a:spcPts val="0"/>
              </a:spcBef>
              <a:buNone/>
            </a:pPr>
            <a:r>
              <a:rPr lang="en-US" sz="2600" b="1" dirty="0" smtClean="0"/>
              <a:t>B.  During the time of the Protestant Reformation instrumental music was again opposed.</a:t>
            </a:r>
          </a:p>
          <a:p>
            <a:pPr lvl="2">
              <a:spcBef>
                <a:spcPts val="0"/>
              </a:spcBef>
              <a:buNone/>
            </a:pPr>
            <a:r>
              <a:rPr lang="en-US" sz="2000" b="1" dirty="0" smtClean="0"/>
              <a:t>•	“We have brought into our churches a certain </a:t>
            </a:r>
            <a:r>
              <a:rPr lang="en-US" sz="2000" b="1" dirty="0" err="1" smtClean="0"/>
              <a:t>operose</a:t>
            </a:r>
            <a:r>
              <a:rPr lang="en-US" sz="2000" b="1" dirty="0" smtClean="0"/>
              <a:t> and theatrical music...as I hardly think was ever heard in any of the Grecian or Roman theatres.  The church rings with the noise of trumpets, pipes  and dulcimers; and human voices strive to bear their  part with them.... Men run to church as to a theatre, to  have their ears tickled.”  — Erasmus  (classical scholar and humanist),  In </a:t>
            </a:r>
            <a:r>
              <a:rPr lang="en-US" sz="2000" b="1" i="1" dirty="0" err="1" smtClean="0"/>
              <a:t>Novum</a:t>
            </a:r>
            <a:r>
              <a:rPr lang="en-US" sz="2000" b="1" i="1" dirty="0" smtClean="0"/>
              <a:t> </a:t>
            </a:r>
            <a:r>
              <a:rPr lang="en-US" sz="2000" b="1" i="1" dirty="0" err="1" smtClean="0"/>
              <a:t>Testamentum</a:t>
            </a:r>
            <a:r>
              <a:rPr lang="en-US" sz="2000" b="1" i="1" dirty="0" smtClean="0"/>
              <a:t>... </a:t>
            </a:r>
            <a:r>
              <a:rPr lang="en-US" sz="2000" b="1" i="1" dirty="0" err="1" smtClean="0"/>
              <a:t>Annotationes</a:t>
            </a:r>
            <a:r>
              <a:rPr lang="en-US" sz="2000" b="1" dirty="0" smtClean="0"/>
              <a:t>  (1522).</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Should We Worship God with Instrumental Music?</a:t>
            </a:r>
            <a:endParaRPr lang="en-US" dirty="0"/>
          </a:p>
        </p:txBody>
      </p:sp>
      <p:sp>
        <p:nvSpPr>
          <p:cNvPr id="3" name="Content Placeholder 2"/>
          <p:cNvSpPr>
            <a:spLocks noGrp="1"/>
          </p:cNvSpPr>
          <p:nvPr>
            <p:ph idx="1"/>
          </p:nvPr>
        </p:nvSpPr>
        <p:spPr>
          <a:xfrm>
            <a:off x="457200" y="2078085"/>
            <a:ext cx="7291626" cy="4500514"/>
          </a:xfrm>
        </p:spPr>
        <p:txBody>
          <a:bodyPr>
            <a:noAutofit/>
          </a:bodyPr>
          <a:lstStyle/>
          <a:p>
            <a:pPr marL="512763" indent="-512763">
              <a:spcBef>
                <a:spcPts val="0"/>
              </a:spcBef>
              <a:buNone/>
            </a:pPr>
            <a:r>
              <a:rPr lang="en-US" b="1" spc="-100" dirty="0" smtClean="0"/>
              <a:t>II. Instrumental Music in Church History.</a:t>
            </a:r>
          </a:p>
          <a:p>
            <a:pPr marL="911225" lvl="1" indent="-454025">
              <a:spcBef>
                <a:spcPts val="0"/>
              </a:spcBef>
              <a:buNone/>
            </a:pPr>
            <a:r>
              <a:rPr lang="en-US" sz="2600" b="1" dirty="0" smtClean="0"/>
              <a:t>B.  During the time of the Protestant Reformation instrumental music was again opposed.</a:t>
            </a:r>
          </a:p>
          <a:p>
            <a:pPr lvl="2">
              <a:spcBef>
                <a:spcPts val="0"/>
              </a:spcBef>
              <a:buNone/>
            </a:pPr>
            <a:r>
              <a:rPr lang="en-US" sz="1800" b="1" dirty="0" smtClean="0"/>
              <a:t>•	“When we are told that David sang with a musical instrument, let us carefully remember that we are not to make a rule of it. Rather, we are to </a:t>
            </a:r>
            <a:r>
              <a:rPr lang="en-US" sz="1800" b="1" dirty="0" err="1" smtClean="0"/>
              <a:t>recognise</a:t>
            </a:r>
            <a:r>
              <a:rPr lang="en-US" sz="1800" b="1" dirty="0" smtClean="0"/>
              <a:t> today that we must sing the praises of God in simplicity, since the shadows of the  Law are past, and since in our Lord Jesus Christ we have the truth and embodiment of all  these things which were given to the ancient  fathers in the time of their ignorance or  smallness of faith.” — John Calvin  (Reformer,  Geneva), </a:t>
            </a:r>
            <a:r>
              <a:rPr lang="en-US" sz="1800" b="1" i="1" dirty="0" smtClean="0"/>
              <a:t>Sermons on Second Samuel</a:t>
            </a:r>
            <a:r>
              <a:rPr lang="en-US" sz="1800" b="1" dirty="0" smtClean="0"/>
              <a:t> (1562).</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Should We Worship God with Instrumental Music?</a:t>
            </a:r>
            <a:endParaRPr lang="en-US" dirty="0"/>
          </a:p>
        </p:txBody>
      </p:sp>
      <p:sp>
        <p:nvSpPr>
          <p:cNvPr id="3" name="Content Placeholder 2"/>
          <p:cNvSpPr>
            <a:spLocks noGrp="1"/>
          </p:cNvSpPr>
          <p:nvPr>
            <p:ph idx="1"/>
          </p:nvPr>
        </p:nvSpPr>
        <p:spPr>
          <a:xfrm>
            <a:off x="457200" y="2078085"/>
            <a:ext cx="7291626" cy="4500514"/>
          </a:xfrm>
        </p:spPr>
        <p:txBody>
          <a:bodyPr>
            <a:noAutofit/>
          </a:bodyPr>
          <a:lstStyle/>
          <a:p>
            <a:pPr marL="512763" indent="-512763">
              <a:spcBef>
                <a:spcPts val="0"/>
              </a:spcBef>
              <a:buNone/>
            </a:pPr>
            <a:r>
              <a:rPr lang="en-US" b="1" spc="-100" dirty="0" smtClean="0"/>
              <a:t>II. Instrumental Music in Church History.</a:t>
            </a:r>
          </a:p>
          <a:p>
            <a:pPr marL="911225" lvl="1" indent="-454025">
              <a:spcBef>
                <a:spcPts val="0"/>
              </a:spcBef>
              <a:buNone/>
            </a:pPr>
            <a:r>
              <a:rPr lang="en-US" sz="2600" b="1" dirty="0" smtClean="0"/>
              <a:t>B.  During the time of the Protestant Reformation instrumental music was again opposed.</a:t>
            </a:r>
          </a:p>
          <a:p>
            <a:pPr marL="1257300" lvl="2" indent="-342900">
              <a:spcBef>
                <a:spcPts val="0"/>
              </a:spcBef>
              <a:buNone/>
            </a:pPr>
            <a:r>
              <a:rPr lang="en-US" b="1" dirty="0" smtClean="0"/>
              <a:t>1. It was gradually introduced into most Protestant churches. </a:t>
            </a:r>
          </a:p>
          <a:p>
            <a:pPr marL="1257300" lvl="2" indent="-342900">
              <a:spcBef>
                <a:spcPts val="0"/>
              </a:spcBef>
              <a:buNone/>
            </a:pPr>
            <a:r>
              <a:rPr lang="en-US" b="1" dirty="0" smtClean="0"/>
              <a:t>2. Some still opposed its use.</a:t>
            </a:r>
          </a:p>
          <a:p>
            <a:pPr marL="1714500" lvl="3" indent="-342900">
              <a:spcBef>
                <a:spcPts val="0"/>
              </a:spcBef>
              <a:buNone/>
            </a:pPr>
            <a:r>
              <a:rPr lang="en-US" sz="2200" b="1" dirty="0" smtClean="0"/>
              <a:t>a.  1888, John L. Girardeau a Presbyterian seminary professor -  </a:t>
            </a:r>
            <a:r>
              <a:rPr lang="en-US" sz="2200" b="1" i="1" dirty="0" smtClean="0"/>
              <a:t>Instrumental Music in the Public Worship</a:t>
            </a:r>
            <a:r>
              <a:rPr lang="en-US" sz="2200" b="1" dirty="0" smtClean="0"/>
              <a:t> – a return to Roman Catholic practice.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Should We Worship God with Instrumental Music?</a:t>
            </a:r>
            <a:endParaRPr lang="en-US" dirty="0"/>
          </a:p>
        </p:txBody>
      </p:sp>
      <p:sp>
        <p:nvSpPr>
          <p:cNvPr id="3" name="Content Placeholder 2"/>
          <p:cNvSpPr>
            <a:spLocks noGrp="1"/>
          </p:cNvSpPr>
          <p:nvPr>
            <p:ph idx="1"/>
          </p:nvPr>
        </p:nvSpPr>
        <p:spPr>
          <a:xfrm>
            <a:off x="457200" y="2078085"/>
            <a:ext cx="7291626" cy="4500514"/>
          </a:xfrm>
        </p:spPr>
        <p:txBody>
          <a:bodyPr>
            <a:noAutofit/>
          </a:bodyPr>
          <a:lstStyle/>
          <a:p>
            <a:pPr marL="512763" indent="-512763">
              <a:spcBef>
                <a:spcPts val="0"/>
              </a:spcBef>
              <a:buNone/>
            </a:pPr>
            <a:r>
              <a:rPr lang="en-US" b="1" spc="-100" dirty="0" smtClean="0"/>
              <a:t>II. Instrumental Music in Church History.</a:t>
            </a:r>
          </a:p>
          <a:p>
            <a:pPr marL="971550" lvl="1" indent="-514350">
              <a:spcBef>
                <a:spcPts val="0"/>
              </a:spcBef>
              <a:buAutoNum type="alphaUcPeriod" startAt="3"/>
            </a:pPr>
            <a:r>
              <a:rPr lang="en-US" sz="2600" b="1" dirty="0" smtClean="0"/>
              <a:t>This issue divided the Restoration Movement in the late 19</a:t>
            </a:r>
            <a:r>
              <a:rPr lang="en-US" sz="2600" b="1" baseline="30000" dirty="0" smtClean="0"/>
              <a:t>th</a:t>
            </a:r>
            <a:r>
              <a:rPr lang="en-US" sz="2600" b="1" dirty="0" smtClean="0"/>
              <a:t> Century.</a:t>
            </a:r>
          </a:p>
          <a:p>
            <a:pPr marL="1196975" lvl="2" indent="-282575">
              <a:spcBef>
                <a:spcPts val="0"/>
              </a:spcBef>
              <a:buNone/>
            </a:pPr>
            <a:r>
              <a:rPr lang="en-US" b="1" dirty="0" smtClean="0"/>
              <a:t>•  Midway, KY in 1859  L.L. Pinkerton introduced a melodeon into worship.</a:t>
            </a:r>
          </a:p>
          <a:p>
            <a:pPr marL="1257300" lvl="2" indent="-342900">
              <a:spcBef>
                <a:spcPts val="0"/>
              </a:spcBef>
              <a:buNone/>
            </a:pPr>
            <a:r>
              <a:rPr lang="en-US" b="1" dirty="0" smtClean="0"/>
              <a:t>1. Those who became the Christian Church (Disciples of Christ) accepted this.  </a:t>
            </a:r>
          </a:p>
          <a:p>
            <a:pPr marL="1257300" lvl="2" indent="-342900">
              <a:spcBef>
                <a:spcPts val="0"/>
              </a:spcBef>
              <a:buNone/>
            </a:pPr>
            <a:r>
              <a:rPr lang="en-US" b="1" dirty="0" smtClean="0"/>
              <a:t>2. Those who sought to be simply churches of Christ opposed this.</a:t>
            </a:r>
          </a:p>
          <a:p>
            <a:pPr marL="1714500" lvl="3" indent="-342900">
              <a:spcBef>
                <a:spcPts val="0"/>
              </a:spcBef>
              <a:buNone/>
            </a:pPr>
            <a:r>
              <a:rPr lang="en-US" sz="2200" b="1" dirty="0" smtClean="0"/>
              <a:t>a.  This is not “progressive” but an old digression.</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Should We Worship God with Instrumental Music?</a:t>
            </a:r>
            <a:endParaRPr lang="en-US" dirty="0"/>
          </a:p>
        </p:txBody>
      </p:sp>
      <p:sp>
        <p:nvSpPr>
          <p:cNvPr id="3" name="Content Placeholder 2"/>
          <p:cNvSpPr>
            <a:spLocks noGrp="1"/>
          </p:cNvSpPr>
          <p:nvPr>
            <p:ph idx="1"/>
          </p:nvPr>
        </p:nvSpPr>
        <p:spPr>
          <a:xfrm>
            <a:off x="457200" y="2078085"/>
            <a:ext cx="7291626" cy="4500514"/>
          </a:xfrm>
        </p:spPr>
        <p:txBody>
          <a:bodyPr>
            <a:noAutofit/>
          </a:bodyPr>
          <a:lstStyle/>
          <a:p>
            <a:pPr>
              <a:spcBef>
                <a:spcPts val="0"/>
              </a:spcBef>
              <a:buNone/>
            </a:pPr>
            <a:r>
              <a:rPr lang="en-US" sz="3300" b="1" dirty="0" smtClean="0"/>
              <a:t>III. Answering a Few Objections.</a:t>
            </a:r>
          </a:p>
          <a:p>
            <a:pPr marL="858838" lvl="1" indent="-401638">
              <a:spcBef>
                <a:spcPts val="0"/>
              </a:spcBef>
              <a:buNone/>
            </a:pPr>
            <a:r>
              <a:rPr lang="en-US" sz="2600" b="1" dirty="0" smtClean="0"/>
              <a:t>A. “This is just an argument from silence!”</a:t>
            </a:r>
          </a:p>
          <a:p>
            <a:pPr marL="858838" lvl="1" indent="-401638">
              <a:spcBef>
                <a:spcPts val="0"/>
              </a:spcBef>
              <a:buNone/>
            </a:pPr>
            <a:r>
              <a:rPr lang="en-US" sz="2600" b="1" dirty="0" smtClean="0"/>
              <a:t>B. “But, the Bible doesn’t say you can’t!”</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Should We Worship God with Instrumental Music?</a:t>
            </a:r>
            <a:endParaRPr lang="en-US" dirty="0"/>
          </a:p>
        </p:txBody>
      </p:sp>
      <p:sp>
        <p:nvSpPr>
          <p:cNvPr id="3" name="Content Placeholder 2"/>
          <p:cNvSpPr>
            <a:spLocks noGrp="1"/>
          </p:cNvSpPr>
          <p:nvPr>
            <p:ph idx="1"/>
          </p:nvPr>
        </p:nvSpPr>
        <p:spPr>
          <a:xfrm>
            <a:off x="457200" y="2078085"/>
            <a:ext cx="7291626" cy="4500514"/>
          </a:xfrm>
        </p:spPr>
        <p:txBody>
          <a:bodyPr>
            <a:noAutofit/>
          </a:bodyPr>
          <a:lstStyle/>
          <a:p>
            <a:pPr>
              <a:spcBef>
                <a:spcPts val="0"/>
              </a:spcBef>
              <a:buNone/>
            </a:pPr>
            <a:r>
              <a:rPr lang="en-US" sz="3300" b="1" dirty="0" smtClean="0"/>
              <a:t>III. Answering a Few Objections.</a:t>
            </a:r>
          </a:p>
          <a:p>
            <a:pPr marL="858838" lvl="1" indent="-401638">
              <a:spcBef>
                <a:spcPts val="0"/>
              </a:spcBef>
              <a:buNone/>
            </a:pPr>
            <a:r>
              <a:rPr lang="en-US" sz="2600" b="1" dirty="0" smtClean="0"/>
              <a:t>C.  “Doesn’t the word </a:t>
            </a:r>
            <a:r>
              <a:rPr lang="en-US" sz="2600" b="1" i="1" dirty="0" err="1" smtClean="0"/>
              <a:t>psallō</a:t>
            </a:r>
            <a:r>
              <a:rPr lang="en-US" sz="2600" b="1" i="1" dirty="0" smtClean="0"/>
              <a:t> </a:t>
            </a:r>
            <a:r>
              <a:rPr lang="en-US" sz="2600" b="1" dirty="0" smtClean="0"/>
              <a:t>mean ‘to pluck’?—Doesn’t that show it’s ok?”</a:t>
            </a:r>
          </a:p>
          <a:p>
            <a:pPr marL="1257300" lvl="2" indent="-342900">
              <a:spcBef>
                <a:spcPts val="0"/>
              </a:spcBef>
              <a:buNone/>
            </a:pPr>
            <a:r>
              <a:rPr lang="en-US" b="1" dirty="0" smtClean="0"/>
              <a:t>1.   A word used five times in the NT. </a:t>
            </a:r>
          </a:p>
          <a:p>
            <a:pPr marL="1825625" lvl="3" indent="-454025">
              <a:spcBef>
                <a:spcPts val="0"/>
              </a:spcBef>
              <a:buNone/>
            </a:pPr>
            <a:r>
              <a:rPr lang="en-US" sz="2400" b="1" dirty="0" smtClean="0"/>
              <a:t>a.	In Ephesians 5:19 it is translated, “singing and MAKING MELODY in your heart to the Lord.”</a:t>
            </a:r>
          </a:p>
          <a:p>
            <a:pPr marL="1825625" lvl="3" indent="-454025">
              <a:spcBef>
                <a:spcPts val="0"/>
              </a:spcBef>
              <a:buNone/>
            </a:pPr>
            <a:r>
              <a:rPr lang="en-US" sz="2400" b="1" dirty="0" err="1" smtClean="0"/>
              <a:t>b</a:t>
            </a:r>
            <a:r>
              <a:rPr lang="en-US" sz="2400" b="1" dirty="0" smtClean="0"/>
              <a:t>.	In James 5:13 it is translated, “Is any merry? let him SING PSALMS.”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charRg st="313" end="313"/>
                                            </p:txEl>
                                          </p:spTgt>
                                        </p:tgtEl>
                                        <p:attrNameLst>
                                          <p:attrName>style.visibility</p:attrName>
                                        </p:attrNameLst>
                                      </p:cBhvr>
                                      <p:to>
                                        <p:strVal val="visible"/>
                                      </p:to>
                                    </p:set>
                                    <p:animEffect transition="in" filter="fade">
                                      <p:cBhvr>
                                        <p:cTn id="35" dur="1000"/>
                                        <p:tgtEl>
                                          <p:spTgt spid="3">
                                            <p:txEl>
                                              <p:charRg st="313" end="313"/>
                                            </p:txEl>
                                          </p:spTgt>
                                        </p:tgtEl>
                                      </p:cBhvr>
                                    </p:animEffect>
                                    <p:anim calcmode="lin" valueType="num">
                                      <p:cBhvr>
                                        <p:cTn id="36" dur="1000" fill="hold"/>
                                        <p:tgtEl>
                                          <p:spTgt spid="3">
                                            <p:txEl>
                                              <p:charRg st="313" end="31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charRg st="313" end="3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Should We Worship God with Instrumental Music?</a:t>
            </a:r>
            <a:endParaRPr lang="en-US" dirty="0"/>
          </a:p>
        </p:txBody>
      </p:sp>
      <p:sp>
        <p:nvSpPr>
          <p:cNvPr id="3" name="Content Placeholder 2"/>
          <p:cNvSpPr>
            <a:spLocks noGrp="1"/>
          </p:cNvSpPr>
          <p:nvPr>
            <p:ph idx="1"/>
          </p:nvPr>
        </p:nvSpPr>
        <p:spPr>
          <a:xfrm>
            <a:off x="457200" y="3040161"/>
            <a:ext cx="7291626" cy="3538438"/>
          </a:xfrm>
        </p:spPr>
        <p:txBody>
          <a:bodyPr>
            <a:normAutofit/>
          </a:bodyPr>
          <a:lstStyle/>
          <a:p>
            <a:pPr algn="ctr">
              <a:spcAft>
                <a:spcPts val="2400"/>
              </a:spcAft>
              <a:buNone/>
            </a:pPr>
            <a:r>
              <a:rPr lang="en-US" sz="3600" b="1" i="1" dirty="0" smtClean="0"/>
              <a:t>What does the Bible teach on this? </a:t>
            </a:r>
          </a:p>
          <a:p>
            <a:pPr algn="ctr">
              <a:spcAft>
                <a:spcPts val="2400"/>
              </a:spcAft>
              <a:buNone/>
            </a:pPr>
            <a:r>
              <a:rPr lang="en-US" sz="3600" b="1" i="1" dirty="0" smtClean="0"/>
              <a:t>What should our position be on this subject?</a:t>
            </a:r>
            <a:endParaRPr lang="en-US" sz="3600" b="1" i="1"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Should We Worship God with Instrumental Music?</a:t>
            </a:r>
            <a:endParaRPr lang="en-US" dirty="0"/>
          </a:p>
        </p:txBody>
      </p:sp>
      <p:sp>
        <p:nvSpPr>
          <p:cNvPr id="3" name="Content Placeholder 2"/>
          <p:cNvSpPr>
            <a:spLocks noGrp="1"/>
          </p:cNvSpPr>
          <p:nvPr>
            <p:ph idx="1"/>
          </p:nvPr>
        </p:nvSpPr>
        <p:spPr>
          <a:xfrm>
            <a:off x="457200" y="2078085"/>
            <a:ext cx="7291626" cy="4500514"/>
          </a:xfrm>
        </p:spPr>
        <p:txBody>
          <a:bodyPr>
            <a:noAutofit/>
          </a:bodyPr>
          <a:lstStyle/>
          <a:p>
            <a:pPr>
              <a:spcBef>
                <a:spcPts val="0"/>
              </a:spcBef>
              <a:buNone/>
            </a:pPr>
            <a:r>
              <a:rPr lang="en-US" sz="3300" b="1" dirty="0" smtClean="0"/>
              <a:t>III. Answering a Few Objections.</a:t>
            </a:r>
          </a:p>
          <a:p>
            <a:pPr marL="858838" lvl="1" indent="-401638">
              <a:spcBef>
                <a:spcPts val="0"/>
              </a:spcBef>
              <a:buNone/>
            </a:pPr>
            <a:r>
              <a:rPr lang="en-US" sz="2600" b="1" dirty="0" smtClean="0"/>
              <a:t>C.  “Doesn’t the word </a:t>
            </a:r>
            <a:r>
              <a:rPr lang="en-US" sz="2600" b="1" i="1" dirty="0" err="1" smtClean="0"/>
              <a:t>psallō</a:t>
            </a:r>
            <a:r>
              <a:rPr lang="en-US" sz="2600" b="1" i="1" dirty="0" smtClean="0"/>
              <a:t> </a:t>
            </a:r>
            <a:r>
              <a:rPr lang="en-US" sz="2600" b="1" dirty="0" smtClean="0"/>
              <a:t>mean ‘to pluck’?—Doesn’t that show it’s ok?”</a:t>
            </a:r>
          </a:p>
          <a:p>
            <a:pPr marL="1257300" lvl="2" indent="-342900">
              <a:spcBef>
                <a:spcPts val="0"/>
              </a:spcBef>
              <a:buNone/>
            </a:pPr>
            <a:r>
              <a:rPr lang="en-US" b="1" dirty="0" smtClean="0"/>
              <a:t>1.   A word used five times in the NT. </a:t>
            </a:r>
          </a:p>
          <a:p>
            <a:pPr marL="1825625" lvl="3" indent="-454025">
              <a:spcBef>
                <a:spcPts val="0"/>
              </a:spcBef>
              <a:buNone/>
            </a:pPr>
            <a:r>
              <a:rPr lang="en-US" sz="2400" b="1" dirty="0" err="1" smtClean="0"/>
              <a:t>c</a:t>
            </a:r>
            <a:r>
              <a:rPr lang="en-US" sz="2400" b="1" dirty="0" smtClean="0"/>
              <a:t>.	In 1 Corinthians 14:15 it is translated, “I WILL SING with the spirit, and I WILL SING with the understanding also.”</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Should We Worship God with Instrumental Music?</a:t>
            </a:r>
            <a:endParaRPr lang="en-US" dirty="0"/>
          </a:p>
        </p:txBody>
      </p:sp>
      <p:sp>
        <p:nvSpPr>
          <p:cNvPr id="3" name="Content Placeholder 2"/>
          <p:cNvSpPr>
            <a:spLocks noGrp="1"/>
          </p:cNvSpPr>
          <p:nvPr>
            <p:ph idx="1"/>
          </p:nvPr>
        </p:nvSpPr>
        <p:spPr>
          <a:xfrm>
            <a:off x="457200" y="2078085"/>
            <a:ext cx="7291626" cy="4500514"/>
          </a:xfrm>
        </p:spPr>
        <p:txBody>
          <a:bodyPr>
            <a:noAutofit/>
          </a:bodyPr>
          <a:lstStyle/>
          <a:p>
            <a:pPr>
              <a:spcBef>
                <a:spcPts val="0"/>
              </a:spcBef>
              <a:buNone/>
            </a:pPr>
            <a:r>
              <a:rPr lang="en-US" sz="3300" b="1" dirty="0" smtClean="0"/>
              <a:t>III. Answering a Few Objections.</a:t>
            </a:r>
          </a:p>
          <a:p>
            <a:pPr marL="858838" lvl="1" indent="-401638">
              <a:spcBef>
                <a:spcPts val="0"/>
              </a:spcBef>
              <a:buNone/>
            </a:pPr>
            <a:r>
              <a:rPr lang="en-US" sz="2600" b="1" dirty="0" smtClean="0"/>
              <a:t>C.  “Doesn’t the word </a:t>
            </a:r>
            <a:r>
              <a:rPr lang="en-US" sz="2600" b="1" i="1" dirty="0" err="1" smtClean="0"/>
              <a:t>psallō</a:t>
            </a:r>
            <a:r>
              <a:rPr lang="en-US" sz="2600" b="1" i="1" dirty="0" smtClean="0"/>
              <a:t> </a:t>
            </a:r>
            <a:r>
              <a:rPr lang="en-US" sz="2600" b="1" dirty="0" smtClean="0"/>
              <a:t>mean ‘to pluck’?—Doesn’t that show it’s ok?”</a:t>
            </a:r>
          </a:p>
          <a:p>
            <a:pPr marL="1257300" lvl="2" indent="-342900">
              <a:spcBef>
                <a:spcPts val="0"/>
              </a:spcBef>
              <a:buNone/>
            </a:pPr>
            <a:r>
              <a:rPr lang="en-US" b="1" dirty="0" smtClean="0"/>
              <a:t>1.   A word used five times in the NT. </a:t>
            </a:r>
          </a:p>
          <a:p>
            <a:pPr marL="1825625" lvl="3" indent="-454025">
              <a:spcBef>
                <a:spcPts val="0"/>
              </a:spcBef>
              <a:buNone/>
            </a:pPr>
            <a:r>
              <a:rPr lang="en-US" sz="2400" b="1" dirty="0" err="1" smtClean="0"/>
              <a:t>d</a:t>
            </a:r>
            <a:r>
              <a:rPr lang="en-US" sz="2400" b="1" dirty="0" smtClean="0"/>
              <a:t>.	In Romans 15:9 it is translated, “I will confess to thee among the Gentiles, and SING unto thy name.” This is a quote from 2 Sam. 22:50.</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Should We Worship God with Instrumental Music?</a:t>
            </a:r>
            <a:endParaRPr lang="en-US" dirty="0"/>
          </a:p>
        </p:txBody>
      </p:sp>
      <p:sp>
        <p:nvSpPr>
          <p:cNvPr id="3" name="Content Placeholder 2"/>
          <p:cNvSpPr>
            <a:spLocks noGrp="1"/>
          </p:cNvSpPr>
          <p:nvPr>
            <p:ph idx="1"/>
          </p:nvPr>
        </p:nvSpPr>
        <p:spPr>
          <a:xfrm>
            <a:off x="457200" y="2078085"/>
            <a:ext cx="7291626" cy="4500514"/>
          </a:xfrm>
        </p:spPr>
        <p:txBody>
          <a:bodyPr>
            <a:noAutofit/>
          </a:bodyPr>
          <a:lstStyle/>
          <a:p>
            <a:pPr>
              <a:spcBef>
                <a:spcPts val="0"/>
              </a:spcBef>
              <a:buNone/>
            </a:pPr>
            <a:r>
              <a:rPr lang="en-US" sz="3300" b="1" dirty="0" smtClean="0"/>
              <a:t>III. Answering a Few Objections.</a:t>
            </a:r>
          </a:p>
          <a:p>
            <a:pPr marL="858838" lvl="1" indent="-401638">
              <a:spcBef>
                <a:spcPts val="0"/>
              </a:spcBef>
              <a:buNone/>
            </a:pPr>
            <a:r>
              <a:rPr lang="en-US" sz="2600" b="1" dirty="0" smtClean="0"/>
              <a:t>C.  “Doesn’t the word </a:t>
            </a:r>
            <a:r>
              <a:rPr lang="en-US" sz="2600" b="1" i="1" dirty="0" err="1" smtClean="0"/>
              <a:t>psallō</a:t>
            </a:r>
            <a:r>
              <a:rPr lang="en-US" sz="2600" b="1" i="1" dirty="0" smtClean="0"/>
              <a:t> </a:t>
            </a:r>
            <a:r>
              <a:rPr lang="en-US" sz="2600" b="1" dirty="0" smtClean="0"/>
              <a:t>mean ‘to pluck’?—Doesn’t that show it’s ok?”</a:t>
            </a:r>
          </a:p>
          <a:p>
            <a:pPr marL="1257300" lvl="2" indent="-342900">
              <a:spcBef>
                <a:spcPts val="0"/>
              </a:spcBef>
              <a:buNone/>
            </a:pPr>
            <a:r>
              <a:rPr lang="en-US" b="1" dirty="0" smtClean="0"/>
              <a:t>2.   </a:t>
            </a:r>
            <a:r>
              <a:rPr lang="en-US" b="1" i="1" dirty="0" err="1" smtClean="0"/>
              <a:t>Psallō</a:t>
            </a:r>
            <a:r>
              <a:rPr lang="en-US" b="1" dirty="0" smtClean="0"/>
              <a:t> is defined to mean... </a:t>
            </a:r>
          </a:p>
          <a:p>
            <a:pPr marL="1657350" lvl="3" indent="-285750">
              <a:spcBef>
                <a:spcPts val="0"/>
              </a:spcBef>
              <a:buNone/>
            </a:pPr>
            <a:r>
              <a:rPr lang="en-US" sz="2400" b="1" dirty="0" smtClean="0"/>
              <a:t>•  </a:t>
            </a:r>
            <a:r>
              <a:rPr lang="en-US" sz="2050" b="1" dirty="0" smtClean="0"/>
              <a:t>“1) to pluck off, pull out; 2) to cause to vibrate by touching, to twang; 2a) to touch or strike the chord, to twang the strings of a musical instrument so that they gently vibrate; 2b) to play on a stringed instrument, to play, the harp, etc; 2c) to sing to the music of the harp; 2d) in the NT to sing a hymn, to celebrate the praises of God in song” (Thayer).</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Should We Worship God with Instrumental Music?</a:t>
            </a:r>
            <a:endParaRPr lang="en-US" dirty="0"/>
          </a:p>
        </p:txBody>
      </p:sp>
      <p:sp>
        <p:nvSpPr>
          <p:cNvPr id="3" name="Content Placeholder 2"/>
          <p:cNvSpPr>
            <a:spLocks noGrp="1"/>
          </p:cNvSpPr>
          <p:nvPr>
            <p:ph idx="1"/>
          </p:nvPr>
        </p:nvSpPr>
        <p:spPr>
          <a:xfrm>
            <a:off x="457200" y="2078085"/>
            <a:ext cx="7291626" cy="4500514"/>
          </a:xfrm>
        </p:spPr>
        <p:txBody>
          <a:bodyPr>
            <a:noAutofit/>
          </a:bodyPr>
          <a:lstStyle/>
          <a:p>
            <a:pPr>
              <a:spcBef>
                <a:spcPts val="0"/>
              </a:spcBef>
              <a:buNone/>
            </a:pPr>
            <a:r>
              <a:rPr lang="en-US" sz="3300" b="1" dirty="0" smtClean="0"/>
              <a:t>III. Answering a Few Objections.</a:t>
            </a:r>
          </a:p>
          <a:p>
            <a:pPr marL="858838" lvl="1" indent="-401638">
              <a:spcBef>
                <a:spcPts val="0"/>
              </a:spcBef>
              <a:buNone/>
            </a:pPr>
            <a:r>
              <a:rPr lang="en-US" sz="2600" b="1" dirty="0" smtClean="0"/>
              <a:t>C.  “Doesn’t the word </a:t>
            </a:r>
            <a:r>
              <a:rPr lang="en-US" sz="2600" b="1" i="1" dirty="0" err="1" smtClean="0"/>
              <a:t>psallō</a:t>
            </a:r>
            <a:r>
              <a:rPr lang="en-US" sz="2600" b="1" i="1" dirty="0" smtClean="0"/>
              <a:t> </a:t>
            </a:r>
            <a:r>
              <a:rPr lang="en-US" sz="2600" b="1" dirty="0" smtClean="0"/>
              <a:t>mean ‘to pluck’?—Doesn’t that show it’s ok?”</a:t>
            </a:r>
          </a:p>
          <a:p>
            <a:pPr marL="1257300" lvl="2" indent="-342900">
              <a:spcBef>
                <a:spcPts val="0"/>
              </a:spcBef>
              <a:buNone/>
            </a:pPr>
            <a:r>
              <a:rPr lang="en-US" b="1" dirty="0" smtClean="0"/>
              <a:t>3. Evidence shows change in meaning over time: “play” &gt; “sing with accompaniment” &gt; “sing.” </a:t>
            </a:r>
          </a:p>
          <a:p>
            <a:pPr marL="1657350" lvl="3" indent="-285750">
              <a:spcBef>
                <a:spcPts val="0"/>
              </a:spcBef>
              <a:buNone/>
            </a:pPr>
            <a:r>
              <a:rPr lang="en-US" sz="2400" b="1" dirty="0" smtClean="0"/>
              <a:t>•  If it means “play” why hasn’t it been translated that way?</a:t>
            </a:r>
          </a:p>
          <a:p>
            <a:pPr marL="1657350" lvl="3" indent="-285750">
              <a:spcBef>
                <a:spcPts val="0"/>
              </a:spcBef>
              <a:buNone/>
            </a:pPr>
            <a:r>
              <a:rPr lang="en-US" sz="2400" b="1" dirty="0" smtClean="0"/>
              <a:t>•  If it means “play” what instrument is to be played? (Eph. 5:19; 1 Cor. 14:15).</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Should We Worship God with Instrumental Music?</a:t>
            </a:r>
            <a:endParaRPr lang="en-US" dirty="0"/>
          </a:p>
        </p:txBody>
      </p:sp>
      <p:sp>
        <p:nvSpPr>
          <p:cNvPr id="3" name="Content Placeholder 2"/>
          <p:cNvSpPr>
            <a:spLocks noGrp="1"/>
          </p:cNvSpPr>
          <p:nvPr>
            <p:ph idx="1"/>
          </p:nvPr>
        </p:nvSpPr>
        <p:spPr>
          <a:xfrm>
            <a:off x="457200" y="2078085"/>
            <a:ext cx="7291626" cy="4500514"/>
          </a:xfrm>
        </p:spPr>
        <p:txBody>
          <a:bodyPr>
            <a:noAutofit/>
          </a:bodyPr>
          <a:lstStyle/>
          <a:p>
            <a:pPr>
              <a:spcBef>
                <a:spcPts val="0"/>
              </a:spcBef>
              <a:buNone/>
            </a:pPr>
            <a:r>
              <a:rPr lang="en-US" sz="3300" b="1" dirty="0" smtClean="0"/>
              <a:t>I. Instruments of Music in the Bible.</a:t>
            </a:r>
          </a:p>
          <a:p>
            <a:pPr marL="858838" lvl="1" indent="-401638">
              <a:spcBef>
                <a:spcPts val="0"/>
              </a:spcBef>
              <a:buNone/>
            </a:pPr>
            <a:r>
              <a:rPr lang="en-US" sz="2600" b="1" dirty="0" smtClean="0"/>
              <a:t>A. Instrumental music was authorized during the Old Testament period in temple worship (2 Chron. 29:25).</a:t>
            </a:r>
          </a:p>
          <a:p>
            <a:pPr marL="1257300" lvl="2" indent="-342900">
              <a:spcBef>
                <a:spcPts val="0"/>
              </a:spcBef>
              <a:buNone/>
            </a:pPr>
            <a:r>
              <a:rPr lang="en-US" b="1" dirty="0" smtClean="0"/>
              <a:t>1.  According to the </a:t>
            </a:r>
            <a:r>
              <a:rPr lang="en-US" b="1" i="1" dirty="0" smtClean="0"/>
              <a:t>Jewish Encyclopedia</a:t>
            </a:r>
            <a:r>
              <a:rPr lang="en-US" b="1" dirty="0" smtClean="0"/>
              <a:t> instrumental music is “a modern feature in </a:t>
            </a:r>
            <a:r>
              <a:rPr lang="en-US" b="1" dirty="0" err="1" smtClean="0"/>
              <a:t>synagogal</a:t>
            </a:r>
            <a:r>
              <a:rPr lang="en-US" b="1" dirty="0" smtClean="0"/>
              <a:t> worship” (“</a:t>
            </a:r>
            <a:r>
              <a:rPr lang="en-US" b="1" dirty="0" err="1" smtClean="0"/>
              <a:t>Synagogal</a:t>
            </a:r>
            <a:r>
              <a:rPr lang="en-US" b="1" dirty="0" smtClean="0"/>
              <a:t> Music”). </a:t>
            </a:r>
          </a:p>
          <a:p>
            <a:pPr marL="1257300" lvl="2" indent="-342900">
              <a:spcBef>
                <a:spcPts val="0"/>
              </a:spcBef>
              <a:buNone/>
            </a:pPr>
            <a:r>
              <a:rPr lang="en-US" b="1" dirty="0" smtClean="0"/>
              <a:t>2.  The first organ was introduced in Berlin June 14, 1815 by Israel Jacobson causing great indignation and division (“Organ”).</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Should We Worship God with Instrumental Music?</a:t>
            </a:r>
            <a:endParaRPr lang="en-US" dirty="0"/>
          </a:p>
        </p:txBody>
      </p:sp>
      <p:sp>
        <p:nvSpPr>
          <p:cNvPr id="3" name="Content Placeholder 2"/>
          <p:cNvSpPr>
            <a:spLocks noGrp="1"/>
          </p:cNvSpPr>
          <p:nvPr>
            <p:ph idx="1"/>
          </p:nvPr>
        </p:nvSpPr>
        <p:spPr>
          <a:xfrm>
            <a:off x="457200" y="2078085"/>
            <a:ext cx="7291626" cy="4500514"/>
          </a:xfrm>
        </p:spPr>
        <p:txBody>
          <a:bodyPr>
            <a:noAutofit/>
          </a:bodyPr>
          <a:lstStyle/>
          <a:p>
            <a:pPr>
              <a:spcBef>
                <a:spcPts val="0"/>
              </a:spcBef>
              <a:buNone/>
            </a:pPr>
            <a:r>
              <a:rPr lang="en-US" sz="3300" b="1" dirty="0" smtClean="0"/>
              <a:t>I. Instruments of Music in the Bible.</a:t>
            </a:r>
          </a:p>
          <a:p>
            <a:pPr marL="858838" lvl="1" indent="-401638">
              <a:spcBef>
                <a:spcPts val="0"/>
              </a:spcBef>
              <a:buNone/>
            </a:pPr>
            <a:r>
              <a:rPr lang="en-US" sz="2600" b="1" dirty="0" smtClean="0"/>
              <a:t>B. Singing is commanded under the Law of Christ (Col. 3:16; Eph. 5:18-19; James 5:13).</a:t>
            </a:r>
          </a:p>
          <a:p>
            <a:pPr marL="1257300" lvl="2" indent="-342900">
              <a:spcBef>
                <a:spcPts val="0"/>
              </a:spcBef>
              <a:buNone/>
            </a:pPr>
            <a:r>
              <a:rPr lang="en-US" b="1" dirty="0" smtClean="0"/>
              <a:t>1. New Testament examples of music in worship are all singing alone. </a:t>
            </a:r>
          </a:p>
          <a:p>
            <a:pPr lvl="3">
              <a:spcBef>
                <a:spcPts val="0"/>
              </a:spcBef>
              <a:buNone/>
            </a:pPr>
            <a:r>
              <a:rPr lang="en-US" sz="2400" b="1" dirty="0" smtClean="0"/>
              <a:t>•	Jesus and the disciples sang a hymn (Mark 14:26).</a:t>
            </a:r>
          </a:p>
          <a:p>
            <a:pPr lvl="3">
              <a:spcBef>
                <a:spcPts val="0"/>
              </a:spcBef>
              <a:buNone/>
            </a:pPr>
            <a:r>
              <a:rPr lang="en-US" sz="2400" b="1" dirty="0" smtClean="0"/>
              <a:t>•	Paul and Silas (Acts 16:25).</a:t>
            </a:r>
          </a:p>
          <a:p>
            <a:pPr lvl="3">
              <a:spcBef>
                <a:spcPts val="0"/>
              </a:spcBef>
              <a:buNone/>
            </a:pPr>
            <a:r>
              <a:rPr lang="en-US" sz="2400" b="1" dirty="0" smtClean="0"/>
              <a:t>•	Church assembly (1 Cor. 14:26).</a:t>
            </a:r>
            <a:endParaRPr lang="en-US" sz="2800" b="1" dirty="0" smtClean="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Should We Worship God with Instrumental Music?</a:t>
            </a:r>
            <a:endParaRPr lang="en-US" dirty="0"/>
          </a:p>
        </p:txBody>
      </p:sp>
      <p:sp>
        <p:nvSpPr>
          <p:cNvPr id="3" name="Content Placeholder 2"/>
          <p:cNvSpPr>
            <a:spLocks noGrp="1"/>
          </p:cNvSpPr>
          <p:nvPr>
            <p:ph idx="1"/>
          </p:nvPr>
        </p:nvSpPr>
        <p:spPr>
          <a:xfrm>
            <a:off x="457200" y="2078085"/>
            <a:ext cx="7291626" cy="4500514"/>
          </a:xfrm>
        </p:spPr>
        <p:txBody>
          <a:bodyPr>
            <a:noAutofit/>
          </a:bodyPr>
          <a:lstStyle/>
          <a:p>
            <a:pPr>
              <a:spcBef>
                <a:spcPts val="0"/>
              </a:spcBef>
              <a:buNone/>
            </a:pPr>
            <a:r>
              <a:rPr lang="en-US" sz="3300" b="1" dirty="0" smtClean="0"/>
              <a:t>I. Instruments of Music in the Bible.</a:t>
            </a:r>
          </a:p>
          <a:p>
            <a:pPr marL="858838" lvl="1" indent="-401638">
              <a:spcBef>
                <a:spcPts val="0"/>
              </a:spcBef>
              <a:buNone/>
            </a:pPr>
            <a:r>
              <a:rPr lang="en-US" sz="2600" b="1" dirty="0" smtClean="0"/>
              <a:t>B. Singing is commanded under the Law of Christ (Col. 3:16; Eph. 5:18-19l James 5:13).</a:t>
            </a:r>
          </a:p>
          <a:p>
            <a:pPr marL="1257300" lvl="2" indent="-342900">
              <a:spcBef>
                <a:spcPts val="0"/>
              </a:spcBef>
              <a:buNone/>
            </a:pPr>
            <a:r>
              <a:rPr lang="en-US" b="1" dirty="0" smtClean="0"/>
              <a:t>1. New Testament examples of music in worship are all singing alone. </a:t>
            </a:r>
          </a:p>
          <a:p>
            <a:pPr marL="1257300" lvl="2" indent="-342900">
              <a:spcBef>
                <a:spcPts val="0"/>
              </a:spcBef>
              <a:buNone/>
            </a:pPr>
            <a:r>
              <a:rPr lang="en-US" b="1" dirty="0" smtClean="0"/>
              <a:t>2. New Testament references to instrumental music in worship describe conditions in heaven (Rev. 5:8; 14:2; 15:2).</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Should We Worship God with Instrumental Music?</a:t>
            </a:r>
            <a:endParaRPr lang="en-US" dirty="0"/>
          </a:p>
        </p:txBody>
      </p:sp>
      <p:sp>
        <p:nvSpPr>
          <p:cNvPr id="3" name="Content Placeholder 2"/>
          <p:cNvSpPr>
            <a:spLocks noGrp="1"/>
          </p:cNvSpPr>
          <p:nvPr>
            <p:ph idx="1"/>
          </p:nvPr>
        </p:nvSpPr>
        <p:spPr>
          <a:xfrm>
            <a:off x="457200" y="2078085"/>
            <a:ext cx="7291626" cy="4500514"/>
          </a:xfrm>
        </p:spPr>
        <p:txBody>
          <a:bodyPr>
            <a:noAutofit/>
          </a:bodyPr>
          <a:lstStyle/>
          <a:p>
            <a:pPr marL="512763" indent="-512763">
              <a:spcBef>
                <a:spcPts val="0"/>
              </a:spcBef>
              <a:buNone/>
            </a:pPr>
            <a:r>
              <a:rPr lang="en-US" b="1" spc="-100" dirty="0" smtClean="0"/>
              <a:t>II. Instrumental Music in Church History.</a:t>
            </a:r>
          </a:p>
          <a:p>
            <a:pPr marL="911225" lvl="1" indent="-454025">
              <a:spcBef>
                <a:spcPts val="0"/>
              </a:spcBef>
              <a:buNone/>
            </a:pPr>
            <a:r>
              <a:rPr lang="en-US" sz="2600" b="1" dirty="0" smtClean="0"/>
              <a:t>A.  Early church writers opposed instrumental music.</a:t>
            </a:r>
          </a:p>
          <a:p>
            <a:pPr lvl="3">
              <a:spcBef>
                <a:spcPts val="0"/>
              </a:spcBef>
              <a:buNone/>
            </a:pPr>
            <a:r>
              <a:rPr lang="en-US" sz="2400" b="1" dirty="0" smtClean="0"/>
              <a:t>•	“The one instrument of peace, the Word alone by which we  </a:t>
            </a:r>
            <a:r>
              <a:rPr lang="en-US" sz="2400" b="1" dirty="0" err="1" smtClean="0"/>
              <a:t>honour</a:t>
            </a:r>
            <a:r>
              <a:rPr lang="en-US" sz="2400" b="1" dirty="0" smtClean="0"/>
              <a:t> God, is what we  employ. We no longer employ the ancient psaltery, and  trumpet, and </a:t>
            </a:r>
            <a:r>
              <a:rPr lang="en-US" sz="2400" b="1" dirty="0" err="1" smtClean="0"/>
              <a:t>timbrel</a:t>
            </a:r>
            <a:r>
              <a:rPr lang="en-US" sz="2400" b="1" dirty="0" smtClean="0"/>
              <a:t>, and flute”  — Clement of Alexandria, A.D.  153-217).</a:t>
            </a:r>
            <a:endParaRPr lang="en-US" sz="2800" b="1" dirty="0" smtClean="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Should We Worship God with Instrumental Music?</a:t>
            </a:r>
            <a:endParaRPr lang="en-US" dirty="0"/>
          </a:p>
        </p:txBody>
      </p:sp>
      <p:sp>
        <p:nvSpPr>
          <p:cNvPr id="3" name="Content Placeholder 2"/>
          <p:cNvSpPr>
            <a:spLocks noGrp="1"/>
          </p:cNvSpPr>
          <p:nvPr>
            <p:ph idx="1"/>
          </p:nvPr>
        </p:nvSpPr>
        <p:spPr>
          <a:xfrm>
            <a:off x="457200" y="2078085"/>
            <a:ext cx="7291626" cy="4500514"/>
          </a:xfrm>
        </p:spPr>
        <p:txBody>
          <a:bodyPr>
            <a:noAutofit/>
          </a:bodyPr>
          <a:lstStyle/>
          <a:p>
            <a:pPr marL="512763" indent="-512763">
              <a:spcBef>
                <a:spcPts val="0"/>
              </a:spcBef>
              <a:buNone/>
            </a:pPr>
            <a:r>
              <a:rPr lang="en-US" b="1" spc="-100" dirty="0" smtClean="0"/>
              <a:t>II. Instrumental Music in Church History.</a:t>
            </a:r>
          </a:p>
          <a:p>
            <a:pPr marL="911225" lvl="1" indent="-454025">
              <a:spcBef>
                <a:spcPts val="0"/>
              </a:spcBef>
              <a:buNone/>
            </a:pPr>
            <a:r>
              <a:rPr lang="en-US" sz="2600" b="1" dirty="0" smtClean="0"/>
              <a:t>A.  Early church writers opposed instrumental music.</a:t>
            </a:r>
          </a:p>
          <a:p>
            <a:pPr marL="1371600" lvl="2" indent="-457200">
              <a:spcBef>
                <a:spcPts val="0"/>
              </a:spcBef>
              <a:buNone/>
            </a:pPr>
            <a:r>
              <a:rPr lang="en-US" sz="2800" b="1" dirty="0" smtClean="0"/>
              <a:t>•	</a:t>
            </a:r>
            <a:r>
              <a:rPr lang="en-US" sz="2600" b="1" dirty="0" smtClean="0"/>
              <a:t>“...Now, instead of organs, we  may use our own bodies to  praise him withal.... Instruments  appertain not to Christians.”  — John Chrysostom , </a:t>
            </a:r>
            <a:r>
              <a:rPr lang="en-US" sz="2600" b="1" i="1" dirty="0" smtClean="0"/>
              <a:t>Homily  on Psalm 149</a:t>
            </a:r>
            <a:r>
              <a:rPr lang="en-US" sz="2600" b="1" dirty="0" smtClean="0"/>
              <a:t> (4 </a:t>
            </a:r>
            <a:r>
              <a:rPr lang="en-US" sz="2600" b="1" dirty="0" err="1" smtClean="0"/>
              <a:t>th</a:t>
            </a:r>
            <a:r>
              <a:rPr lang="en-US" sz="2600" b="1" dirty="0" smtClean="0"/>
              <a:t>  century).</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Should We Worship God with Instrumental Music?</a:t>
            </a:r>
            <a:endParaRPr lang="en-US" dirty="0"/>
          </a:p>
        </p:txBody>
      </p:sp>
      <p:sp>
        <p:nvSpPr>
          <p:cNvPr id="3" name="Content Placeholder 2"/>
          <p:cNvSpPr>
            <a:spLocks noGrp="1"/>
          </p:cNvSpPr>
          <p:nvPr>
            <p:ph idx="1"/>
          </p:nvPr>
        </p:nvSpPr>
        <p:spPr>
          <a:xfrm>
            <a:off x="457200" y="2078085"/>
            <a:ext cx="7291626" cy="4500514"/>
          </a:xfrm>
        </p:spPr>
        <p:txBody>
          <a:bodyPr>
            <a:noAutofit/>
          </a:bodyPr>
          <a:lstStyle/>
          <a:p>
            <a:pPr marL="512763" indent="-512763">
              <a:spcBef>
                <a:spcPts val="0"/>
              </a:spcBef>
              <a:buNone/>
            </a:pPr>
            <a:r>
              <a:rPr lang="en-US" b="1" spc="-100" dirty="0" smtClean="0"/>
              <a:t>II. Instrumental Music in Church History.</a:t>
            </a:r>
          </a:p>
          <a:p>
            <a:pPr marL="911225" lvl="1" indent="-454025">
              <a:spcBef>
                <a:spcPts val="0"/>
              </a:spcBef>
              <a:buNone/>
            </a:pPr>
            <a:r>
              <a:rPr lang="en-US" sz="2600" b="1" dirty="0" smtClean="0"/>
              <a:t>A.  Early church writers opposed instrumental music.</a:t>
            </a:r>
          </a:p>
          <a:p>
            <a:pPr lvl="2">
              <a:spcBef>
                <a:spcPts val="0"/>
              </a:spcBef>
              <a:buNone/>
            </a:pPr>
            <a:r>
              <a:rPr lang="en-US" sz="2100" b="1" dirty="0" smtClean="0"/>
              <a:t>•	</a:t>
            </a:r>
            <a:r>
              <a:rPr lang="en-US" sz="2000" b="1" dirty="0" smtClean="0"/>
              <a:t>“We render our hymn with a living </a:t>
            </a:r>
            <a:r>
              <a:rPr lang="en-US" sz="2000" b="1" dirty="0" err="1" smtClean="0"/>
              <a:t>psalterion</a:t>
            </a:r>
            <a:r>
              <a:rPr lang="en-US" sz="2000" b="1" dirty="0" smtClean="0"/>
              <a:t>  and a living  kithara , with  spiritual songs. The unison voices of Christians would be more acceptable to  God than any musical instrument. Accordingly in all the churches of God,  united in soul and attitude, with one mind and in agreement of faith and  piety, we send up a unison melody in the words of the Psalms.”  — Eusebius (church historian/bishop, Palestine),  </a:t>
            </a:r>
            <a:r>
              <a:rPr lang="en-US" sz="2000" b="1" i="1" dirty="0" smtClean="0"/>
              <a:t>Commentary on Psalm 91 </a:t>
            </a:r>
            <a:r>
              <a:rPr lang="en-US" sz="2000" b="1" dirty="0" smtClean="0"/>
              <a:t> (4</a:t>
            </a:r>
            <a:r>
              <a:rPr lang="en-US" sz="2000" b="1" baseline="30000" dirty="0" smtClean="0"/>
              <a:t>th</a:t>
            </a:r>
            <a:r>
              <a:rPr lang="en-US" sz="2000" b="1" dirty="0" smtClean="0"/>
              <a:t> century).</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Should We Worship God with Instrumental Music?</a:t>
            </a:r>
            <a:endParaRPr lang="en-US" dirty="0"/>
          </a:p>
        </p:txBody>
      </p:sp>
      <p:sp>
        <p:nvSpPr>
          <p:cNvPr id="3" name="Content Placeholder 2"/>
          <p:cNvSpPr>
            <a:spLocks noGrp="1"/>
          </p:cNvSpPr>
          <p:nvPr>
            <p:ph idx="1"/>
          </p:nvPr>
        </p:nvSpPr>
        <p:spPr>
          <a:xfrm>
            <a:off x="457200" y="2078085"/>
            <a:ext cx="7291626" cy="4500514"/>
          </a:xfrm>
        </p:spPr>
        <p:txBody>
          <a:bodyPr>
            <a:noAutofit/>
          </a:bodyPr>
          <a:lstStyle/>
          <a:p>
            <a:pPr marL="512763" indent="-512763">
              <a:spcBef>
                <a:spcPts val="0"/>
              </a:spcBef>
              <a:buNone/>
            </a:pPr>
            <a:r>
              <a:rPr lang="en-US" b="1" spc="-100" dirty="0" smtClean="0"/>
              <a:t>II. Instrumental Music in Church History.</a:t>
            </a:r>
          </a:p>
          <a:p>
            <a:pPr marL="911225" lvl="1" indent="-454025">
              <a:spcBef>
                <a:spcPts val="0"/>
              </a:spcBef>
              <a:buNone/>
            </a:pPr>
            <a:r>
              <a:rPr lang="en-US" sz="2600" b="1" dirty="0" smtClean="0"/>
              <a:t>A.  Early church writers opposed instrumental music.</a:t>
            </a:r>
          </a:p>
          <a:p>
            <a:pPr marL="1257300" lvl="2" indent="-342900">
              <a:spcBef>
                <a:spcPts val="0"/>
              </a:spcBef>
              <a:buNone/>
            </a:pPr>
            <a:r>
              <a:rPr lang="en-US" b="1" dirty="0" smtClean="0"/>
              <a:t>1. It was gradually introduced into Roman Catholic practice. </a:t>
            </a:r>
          </a:p>
          <a:p>
            <a:pPr marL="1885950" lvl="3" indent="-514350">
              <a:spcBef>
                <a:spcPts val="0"/>
              </a:spcBef>
              <a:buNone/>
            </a:pPr>
            <a:r>
              <a:rPr lang="en-US" sz="2400" b="1" dirty="0" smtClean="0"/>
              <a:t> a.   According to Vatican librarian </a:t>
            </a:r>
            <a:r>
              <a:rPr lang="en-US" sz="2400" b="1" dirty="0" err="1" smtClean="0"/>
              <a:t>Bartholomaeo</a:t>
            </a:r>
            <a:r>
              <a:rPr lang="en-US" sz="2400" b="1" dirty="0" smtClean="0"/>
              <a:t>  </a:t>
            </a:r>
            <a:r>
              <a:rPr lang="en-US" sz="2400" b="1" dirty="0" err="1" smtClean="0"/>
              <a:t>Platina</a:t>
            </a:r>
            <a:r>
              <a:rPr lang="en-US" sz="2400" b="1" dirty="0" smtClean="0"/>
              <a:t>, in his </a:t>
            </a:r>
            <a:r>
              <a:rPr lang="en-US" sz="2400" b="1" i="1" dirty="0" smtClean="0"/>
              <a:t>De </a:t>
            </a:r>
            <a:r>
              <a:rPr lang="en-US" sz="2400" b="1" i="1" dirty="0" err="1" smtClean="0"/>
              <a:t>vitis</a:t>
            </a:r>
            <a:r>
              <a:rPr lang="en-US" sz="2400" b="1" i="1" dirty="0" smtClean="0"/>
              <a:t> </a:t>
            </a:r>
            <a:r>
              <a:rPr lang="en-US" sz="2400" b="1" i="1" dirty="0" err="1" smtClean="0"/>
              <a:t>Pontificum</a:t>
            </a:r>
            <a:r>
              <a:rPr lang="en-US" sz="2400" b="1" i="1" dirty="0" smtClean="0"/>
              <a:t> </a:t>
            </a:r>
            <a:r>
              <a:rPr lang="en-US" sz="2400" b="1" dirty="0" smtClean="0"/>
              <a:t>(Cologne, 1593), pope </a:t>
            </a:r>
            <a:r>
              <a:rPr lang="en-US" sz="2400" b="1" dirty="0" err="1" smtClean="0"/>
              <a:t>Vitalian</a:t>
            </a:r>
            <a:r>
              <a:rPr lang="en-US" sz="2400" b="1" dirty="0" smtClean="0"/>
              <a:t> I (657-72) first introduced the organ into church worship.</a:t>
            </a:r>
            <a:endParaRPr lang="en-US" sz="2800" b="1" dirty="0" smtClean="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219</TotalTime>
  <Words>1996</Words>
  <Application>Microsoft Macintosh PowerPoint</Application>
  <PresentationFormat>On-screen Show (4:3)</PresentationFormat>
  <Paragraphs>115</Paragraphs>
  <Slides>23</Slides>
  <Notes>0</Notes>
  <HiddenSlides>0</HiddenSlides>
  <MMClips>0</MMClips>
  <ScaleCrop>false</ScaleCrop>
  <HeadingPairs>
    <vt:vector size="4" baseType="variant">
      <vt:variant>
        <vt:lpstr>Design Template</vt:lpstr>
      </vt:variant>
      <vt:variant>
        <vt:i4>1</vt:i4>
      </vt:variant>
      <vt:variant>
        <vt:lpstr>Slide Titles</vt:lpstr>
      </vt:variant>
      <vt:variant>
        <vt:i4>23</vt:i4>
      </vt:variant>
    </vt:vector>
  </HeadingPairs>
  <TitlesOfParts>
    <vt:vector size="24" baseType="lpstr">
      <vt:lpstr>Office Theme</vt:lpstr>
      <vt:lpstr>Should We Worship God with Instrumental Music?</vt:lpstr>
      <vt:lpstr>Should We Worship God with Instrumental Music?</vt:lpstr>
      <vt:lpstr>Should We Worship God with Instrumental Music?</vt:lpstr>
      <vt:lpstr>Should We Worship God with Instrumental Music?</vt:lpstr>
      <vt:lpstr>Should We Worship God with Instrumental Music?</vt:lpstr>
      <vt:lpstr>Should We Worship God with Instrumental Music?</vt:lpstr>
      <vt:lpstr>Should We Worship God with Instrumental Music?</vt:lpstr>
      <vt:lpstr>Should We Worship God with Instrumental Music?</vt:lpstr>
      <vt:lpstr>Should We Worship God with Instrumental Music?</vt:lpstr>
      <vt:lpstr>Should We Worship God with Instrumental Music?</vt:lpstr>
      <vt:lpstr>Should We Worship God with Instrumental Music?</vt:lpstr>
      <vt:lpstr>Should We Worship God with Instrumental Music?</vt:lpstr>
      <vt:lpstr>Should We Worship God with Instrumental Music?</vt:lpstr>
      <vt:lpstr>Should We Worship God with Instrumental Music?</vt:lpstr>
      <vt:lpstr>Should We Worship God with Instrumental Music?</vt:lpstr>
      <vt:lpstr>Should We Worship God with Instrumental Music?</vt:lpstr>
      <vt:lpstr>Should We Worship God with Instrumental Music?</vt:lpstr>
      <vt:lpstr>Should We Worship God with Instrumental Music?</vt:lpstr>
      <vt:lpstr>Should We Worship God with Instrumental Music?</vt:lpstr>
      <vt:lpstr>Should We Worship God with Instrumental Music?</vt:lpstr>
      <vt:lpstr>Should We Worship God with Instrumental Music?</vt:lpstr>
      <vt:lpstr>Should We Worship God with Instrumental Music?</vt:lpstr>
      <vt:lpstr>Should We Worship God with Instrumental Music?</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Should We Worship God with Instrumental Music?</dc:title>
  <dc:creator>Kyle Pope</dc:creator>
  <cp:lastModifiedBy>Kyle Pope</cp:lastModifiedBy>
  <cp:revision>12</cp:revision>
  <dcterms:created xsi:type="dcterms:W3CDTF">2015-11-15T03:47:23Z</dcterms:created>
  <dcterms:modified xsi:type="dcterms:W3CDTF">2015-11-15T03:48:04Z</dcterms:modified>
</cp:coreProperties>
</file>