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Default Extension="fntdata" ContentType="application/x-fontdata"/>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embedTrueTypeFonts="1" saveSubsetFonts="1" autoCompressPictures="0">
  <p:sldMasterIdLst>
    <p:sldMasterId id="2147483648" r:id="rId1"/>
  </p:sldMasterIdLst>
  <p:sldIdLst>
    <p:sldId id="257" r:id="rId2"/>
    <p:sldId id="266" r:id="rId3"/>
    <p:sldId id="260" r:id="rId4"/>
    <p:sldId id="262" r:id="rId5"/>
    <p:sldId id="267" r:id="rId6"/>
    <p:sldId id="268" r:id="rId7"/>
    <p:sldId id="269" r:id="rId8"/>
    <p:sldId id="271" r:id="rId9"/>
    <p:sldId id="272" r:id="rId10"/>
    <p:sldId id="263" r:id="rId11"/>
    <p:sldId id="274" r:id="rId12"/>
    <p:sldId id="275" r:id="rId13"/>
    <p:sldId id="276" r:id="rId14"/>
    <p:sldId id="264" r:id="rId15"/>
    <p:sldId id="270" r:id="rId16"/>
    <p:sldId id="273" r:id="rId17"/>
  </p:sldIdLst>
  <p:sldSz cx="9144000" cy="6858000" type="screen4x3"/>
  <p:notesSz cx="6858000" cy="9144000"/>
  <p:embeddedFontLst>
    <p:embeddedFont>
      <p:font typeface="Calibri"/>
      <p:regular r:id="rId18"/>
      <p:bold r:id="rId19"/>
      <p:italic r:id="rId20"/>
      <p:boldItalic r:id="rId21"/>
    </p:embeddedFont>
    <p:embeddedFont>
      <p:font typeface="Cambria"/>
      <p:regular r:id="rId22"/>
      <p:bold r:id="rId23"/>
      <p:italic r:id="rId24"/>
      <p:bold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8594" autoAdjust="0"/>
  </p:normalViewPr>
  <p:slideViewPr>
    <p:cSldViewPr snapToGrid="0" snapToObjects="1">
      <p:cViewPr varScale="1">
        <p:scale>
          <a:sx n="103" d="100"/>
          <a:sy n="103" d="100"/>
        </p:scale>
        <p:origin x="-392"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font" Target="fonts/font3.fntdata"/><Relationship Id="rId21" Type="http://schemas.openxmlformats.org/officeDocument/2006/relationships/font" Target="fonts/font4.fntdata"/><Relationship Id="rId22" Type="http://schemas.openxmlformats.org/officeDocument/2006/relationships/font" Target="fonts/font5.fntdata"/><Relationship Id="rId23" Type="http://schemas.openxmlformats.org/officeDocument/2006/relationships/font" Target="fonts/font6.fntdata"/><Relationship Id="rId24" Type="http://schemas.openxmlformats.org/officeDocument/2006/relationships/font" Target="fonts/font7.fntdata"/><Relationship Id="rId25" Type="http://schemas.openxmlformats.org/officeDocument/2006/relationships/font" Target="fonts/font8.fntdata"/><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font" Target="fonts/font1.fntdata"/><Relationship Id="rId19" Type="http://schemas.openxmlformats.org/officeDocument/2006/relationships/font" Target="fonts/font2.fntdata"/><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CFB0B86-C908-E248-8D20-2D7EB5B73B3D}" type="datetimeFigureOut">
              <a:rPr lang="en-US" smtClean="0"/>
              <a:pPr/>
              <a:t>6/16/15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CE4D416-8AA0-5844-9788-E822F6CE66E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CFB0B86-C908-E248-8D20-2D7EB5B73B3D}" type="datetimeFigureOut">
              <a:rPr lang="en-US" smtClean="0"/>
              <a:pPr/>
              <a:t>6/16/15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CE4D416-8AA0-5844-9788-E822F6CE66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CFB0B86-C908-E248-8D20-2D7EB5B73B3D}" type="datetimeFigureOut">
              <a:rPr lang="en-US" smtClean="0"/>
              <a:pPr/>
              <a:t>6/16/15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CE4D416-8AA0-5844-9788-E822F6CE66E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CFB0B86-C908-E248-8D20-2D7EB5B73B3D}" type="datetimeFigureOut">
              <a:rPr lang="en-US" smtClean="0"/>
              <a:pPr/>
              <a:t>6/16/15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CE4D416-8AA0-5844-9788-E822F6CE66E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CFB0B86-C908-E248-8D20-2D7EB5B73B3D}" type="datetimeFigureOut">
              <a:rPr lang="en-US" smtClean="0"/>
              <a:pPr/>
              <a:t>6/16/15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CE4D416-8AA0-5844-9788-E822F6CE66E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CFB0B86-C908-E248-8D20-2D7EB5B73B3D}" type="datetimeFigureOut">
              <a:rPr lang="en-US" smtClean="0"/>
              <a:pPr/>
              <a:t>6/16/15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CE4D416-8AA0-5844-9788-E822F6CE66E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FB0B86-C908-E248-8D20-2D7EB5B73B3D}" type="datetimeFigureOut">
              <a:rPr lang="en-US" smtClean="0"/>
              <a:pPr/>
              <a:t>6/16/15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CE4D416-8AA0-5844-9788-E822F6CE66E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CFB0B86-C908-E248-8D20-2D7EB5B73B3D}" type="datetimeFigureOut">
              <a:rPr lang="en-US" smtClean="0"/>
              <a:pPr/>
              <a:t>6/16/15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CE4D416-8AA0-5844-9788-E822F6CE66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CFB0B86-C908-E248-8D20-2D7EB5B73B3D}" type="datetimeFigureOut">
              <a:rPr lang="en-US" smtClean="0"/>
              <a:pPr/>
              <a:t>6/16/15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CE4D416-8AA0-5844-9788-E822F6CE66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CFB0B86-C908-E248-8D20-2D7EB5B73B3D}" type="datetimeFigureOut">
              <a:rPr lang="en-US" smtClean="0"/>
              <a:pPr/>
              <a:t>6/16/15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CE4D416-8AA0-5844-9788-E822F6CE66E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CFB0B86-C908-E248-8D20-2D7EB5B73B3D}" type="datetimeFigureOut">
              <a:rPr lang="en-US" smtClean="0"/>
              <a:pPr/>
              <a:t>6/16/15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CE4D416-8AA0-5844-9788-E822F6CE66E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7" name="Picture 6" descr="130309-powerpoint-templates-and-free-powerpoint-backgrounds-for-download.jpg"/>
          <p:cNvPicPr>
            <a:picLocks noChangeAspect="1"/>
          </p:cNvPicPr>
          <p:nvPr userDrawn="1"/>
        </p:nvPicPr>
        <p:blipFill>
          <a:blip r:embed="rId13">
            <a:lum bright="-5000" contrast="-11000"/>
          </a:blip>
          <a:stretch>
            <a:fillRect/>
          </a:stretch>
        </p:blipFill>
        <p:spPr>
          <a:xfrm>
            <a:off x="0" y="0"/>
            <a:ext cx="9144000" cy="6858000"/>
          </a:xfrm>
          <a:prstGeom prst="rect">
            <a:avLst/>
          </a:prstGeom>
        </p:spPr>
      </p:pic>
      <p:pic>
        <p:nvPicPr>
          <p:cNvPr id="8" name="Picture 7" descr="130309-powerpoint-templates-and-free-powerpoint-backgrounds-for-download.jpg"/>
          <p:cNvPicPr>
            <a:picLocks noChangeAspect="1"/>
          </p:cNvPicPr>
          <p:nvPr userDrawn="1"/>
        </p:nvPicPr>
        <p:blipFill>
          <a:blip r:embed="rId13">
            <a:alphaModFix/>
            <a:lum bright="38000" contrast="55000"/>
          </a:blip>
          <a:srcRect l="5556" t="35556" b="45116"/>
          <a:stretch>
            <a:fillRect/>
          </a:stretch>
        </p:blipFill>
        <p:spPr>
          <a:xfrm>
            <a:off x="254000" y="274638"/>
            <a:ext cx="8636000" cy="1325562"/>
          </a:xfrm>
          <a:prstGeom prst="rect">
            <a:avLst/>
          </a:prstGeom>
          <a:ln w="50800">
            <a:solidFill>
              <a:schemeClr val="tx1">
                <a:lumMod val="50000"/>
                <a:lumOff val="50000"/>
              </a:schemeClr>
            </a:solidFill>
          </a:ln>
          <a:effectLst>
            <a:outerShdw blurRad="50800" dist="38100" dir="2700000">
              <a:srgbClr val="000000">
                <a:alpha val="43000"/>
              </a:srgbClr>
            </a:outerShdw>
          </a:effectLst>
        </p:spPr>
      </p:pic>
      <p:sp>
        <p:nvSpPr>
          <p:cNvPr id="2" name="Title Placeholder 1"/>
          <p:cNvSpPr>
            <a:spLocks noGrp="1"/>
          </p:cNvSpPr>
          <p:nvPr>
            <p:ph type="title"/>
          </p:nvPr>
        </p:nvSpPr>
        <p:spPr>
          <a:xfrm>
            <a:off x="457200" y="274638"/>
            <a:ext cx="8229600" cy="1143000"/>
          </a:xfrm>
          <a:prstGeom prst="rect">
            <a:avLst/>
          </a:prstGeom>
          <a:no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accent6">
              <a:lumMod val="20000"/>
              <a:lumOff val="80000"/>
            </a:schemeClr>
          </a:solidFill>
          <a:effectLst>
            <a:outerShdw blurRad="50800" dist="38100" dir="2700000">
              <a:srgbClr val="000000">
                <a:alpha val="43000"/>
              </a:srgbClr>
            </a:outerShdw>
          </a:effectLst>
          <a:latin typeface="Cambria"/>
          <a:ea typeface="+mj-ea"/>
          <a:cs typeface="Cambria"/>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Cambria"/>
          <a:ea typeface="+mn-ea"/>
          <a:cs typeface="Cambria"/>
        </a:defRPr>
      </a:lvl1pPr>
      <a:lvl2pPr marL="742950" indent="-285750" algn="l" defTabSz="457200" rtl="0" eaLnBrk="1" latinLnBrk="0" hangingPunct="1">
        <a:spcBef>
          <a:spcPct val="20000"/>
        </a:spcBef>
        <a:buFont typeface="Arial"/>
        <a:buChar char="–"/>
        <a:defRPr sz="2800" kern="1200">
          <a:solidFill>
            <a:schemeClr val="bg1"/>
          </a:solidFill>
          <a:latin typeface="Cambria"/>
          <a:ea typeface="+mn-ea"/>
          <a:cs typeface="Cambria"/>
        </a:defRPr>
      </a:lvl2pPr>
      <a:lvl3pPr marL="1143000" indent="-228600" algn="l" defTabSz="457200" rtl="0" eaLnBrk="1" latinLnBrk="0" hangingPunct="1">
        <a:spcBef>
          <a:spcPct val="20000"/>
        </a:spcBef>
        <a:buFont typeface="Arial"/>
        <a:buChar char="•"/>
        <a:defRPr sz="2400" kern="1200">
          <a:solidFill>
            <a:schemeClr val="bg1"/>
          </a:solidFill>
          <a:latin typeface="Cambria"/>
          <a:ea typeface="+mn-ea"/>
          <a:cs typeface="Cambria"/>
        </a:defRPr>
      </a:lvl3pPr>
      <a:lvl4pPr marL="1600200" indent="-228600" algn="l" defTabSz="457200" rtl="0" eaLnBrk="1" latinLnBrk="0" hangingPunct="1">
        <a:spcBef>
          <a:spcPct val="20000"/>
        </a:spcBef>
        <a:buFont typeface="Arial"/>
        <a:buChar char="–"/>
        <a:defRPr sz="2000" kern="1200">
          <a:solidFill>
            <a:schemeClr val="bg1"/>
          </a:solidFill>
          <a:latin typeface="Cambria"/>
          <a:ea typeface="+mn-ea"/>
          <a:cs typeface="Cambria"/>
        </a:defRPr>
      </a:lvl4pPr>
      <a:lvl5pPr marL="2057400" indent="-228600" algn="l" defTabSz="457200" rtl="0" eaLnBrk="1" latinLnBrk="0" hangingPunct="1">
        <a:spcBef>
          <a:spcPct val="20000"/>
        </a:spcBef>
        <a:buFont typeface="Arial"/>
        <a:buChar char="»"/>
        <a:defRPr sz="2000" kern="1200">
          <a:solidFill>
            <a:schemeClr val="bg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John 8:51-59</a:t>
            </a:r>
            <a:endParaRPr lang="en-US" sz="6000" dirty="0"/>
          </a:p>
        </p:txBody>
      </p:sp>
      <p:sp>
        <p:nvSpPr>
          <p:cNvPr id="3" name="Content Placeholder 2"/>
          <p:cNvSpPr>
            <a:spLocks noGrp="1"/>
          </p:cNvSpPr>
          <p:nvPr>
            <p:ph idx="1"/>
          </p:nvPr>
        </p:nvSpPr>
        <p:spPr>
          <a:xfrm>
            <a:off x="457200" y="1828800"/>
            <a:ext cx="8229600" cy="4297363"/>
          </a:xfrm>
        </p:spPr>
        <p:txBody>
          <a:bodyPr>
            <a:noAutofit/>
          </a:bodyPr>
          <a:lstStyle/>
          <a:p>
            <a:pPr marL="0" indent="0">
              <a:spcBef>
                <a:spcPts val="0"/>
              </a:spcBef>
              <a:buNone/>
            </a:pPr>
            <a:r>
              <a:rPr lang="en-US" sz="2600" b="1" dirty="0" smtClean="0"/>
              <a:t>“Most assuredly, I say to you, if anyone keeps My word he shall never see death.” Then the Jews said to Him, “Now we know that You have a demon! Abraham is dead, and the prophets; and You say, ‘If anyone keeps My word he shall never taste death.’ “Are You greater than our father Abraham, who is dead? And the prophets are dead. Whom do You make Yourself out to be?” Jesus answered, “If I honor Myself, My honor is nothing. It is My Father who honors Me, of whom you say that He is your God...” </a:t>
            </a:r>
            <a:endParaRPr lang="en-US" sz="26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Jesus in Prophecy</a:t>
            </a:r>
            <a:endParaRPr lang="en-US" sz="6000" dirty="0"/>
          </a:p>
        </p:txBody>
      </p:sp>
      <p:sp>
        <p:nvSpPr>
          <p:cNvPr id="3" name="Content Placeholder 2"/>
          <p:cNvSpPr>
            <a:spLocks noGrp="1"/>
          </p:cNvSpPr>
          <p:nvPr>
            <p:ph idx="1"/>
          </p:nvPr>
        </p:nvSpPr>
        <p:spPr>
          <a:xfrm>
            <a:off x="457200" y="1875792"/>
            <a:ext cx="8229600" cy="4250371"/>
          </a:xfrm>
        </p:spPr>
        <p:txBody>
          <a:bodyPr>
            <a:noAutofit/>
          </a:bodyPr>
          <a:lstStyle/>
          <a:p>
            <a:pPr marL="0" indent="0">
              <a:spcBef>
                <a:spcPts val="0"/>
              </a:spcBef>
              <a:spcAft>
                <a:spcPts val="1800"/>
              </a:spcAft>
              <a:buNone/>
            </a:pPr>
            <a:r>
              <a:rPr lang="en-US" sz="3100" b="1" dirty="0" smtClean="0"/>
              <a:t>II. </a:t>
            </a:r>
            <a:r>
              <a:rPr lang="en-US" sz="3100" b="1" i="1" dirty="0" smtClean="0"/>
              <a:t>How Do We Know These Texts Point to Jesus?</a:t>
            </a:r>
            <a:r>
              <a:rPr lang="en-US" sz="3100" b="1" dirty="0" smtClean="0"/>
              <a:t>—The Nature of Prophetic Fulfillment.</a:t>
            </a:r>
          </a:p>
          <a:p>
            <a:pPr marL="914400" lvl="1" indent="-514350">
              <a:spcBef>
                <a:spcPts val="0"/>
              </a:spcBef>
              <a:spcAft>
                <a:spcPts val="600"/>
              </a:spcAft>
              <a:buAutoNum type="alphaUcPeriod"/>
            </a:pPr>
            <a:r>
              <a:rPr lang="en-US" b="1" dirty="0" smtClean="0"/>
              <a:t>Predictive fulfillments.</a:t>
            </a:r>
          </a:p>
          <a:p>
            <a:pPr marL="1257300" lvl="2" indent="-457200">
              <a:spcBef>
                <a:spcPts val="0"/>
              </a:spcBef>
              <a:spcAft>
                <a:spcPts val="600"/>
              </a:spcAft>
              <a:buNone/>
            </a:pPr>
            <a:r>
              <a:rPr lang="en-US" b="1" dirty="0" smtClean="0"/>
              <a:t>1. There are predictions of when the Messiah (or Christ) would come (Dan. 9:25-26). </a:t>
            </a:r>
          </a:p>
          <a:p>
            <a:pPr marL="857250" lvl="1" indent="-457200">
              <a:spcBef>
                <a:spcPts val="0"/>
              </a:spcBef>
              <a:spcAft>
                <a:spcPts val="600"/>
              </a:spcAft>
              <a:buNone/>
            </a:pPr>
            <a:r>
              <a:rPr lang="en-US" b="1" dirty="0" smtClean="0"/>
              <a:t>B. Dual fulfillments.</a:t>
            </a:r>
          </a:p>
          <a:p>
            <a:pPr marL="1257300" lvl="2" indent="-457200">
              <a:spcBef>
                <a:spcPts val="0"/>
              </a:spcBef>
              <a:spcAft>
                <a:spcPts val="600"/>
              </a:spcAft>
              <a:buNone/>
            </a:pPr>
            <a:r>
              <a:rPr lang="en-US" sz="2000" b="1" dirty="0" smtClean="0"/>
              <a:t>1.   These are prophecies that have an immediate application and a secondary application that comes later (Isa. 7:14; Matt. 1:18-25; Isa. 7:15-16; 8:3-4).</a:t>
            </a:r>
            <a:endParaRPr lang="en-US" b="1" dirty="0" smtClean="0"/>
          </a:p>
          <a:p>
            <a:pPr marL="857250" lvl="1" indent="-457200">
              <a:spcBef>
                <a:spcPts val="0"/>
              </a:spcBef>
              <a:spcAft>
                <a:spcPts val="600"/>
              </a:spcAft>
              <a:buNone/>
            </a:pPr>
            <a:endParaRPr lang="en-U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Jesus in Prophecy</a:t>
            </a:r>
            <a:endParaRPr lang="en-US" sz="6000" dirty="0"/>
          </a:p>
        </p:txBody>
      </p:sp>
      <p:sp>
        <p:nvSpPr>
          <p:cNvPr id="3" name="Content Placeholder 2"/>
          <p:cNvSpPr>
            <a:spLocks noGrp="1"/>
          </p:cNvSpPr>
          <p:nvPr>
            <p:ph idx="1"/>
          </p:nvPr>
        </p:nvSpPr>
        <p:spPr>
          <a:xfrm>
            <a:off x="457200" y="1875792"/>
            <a:ext cx="8229600" cy="4250371"/>
          </a:xfrm>
        </p:spPr>
        <p:txBody>
          <a:bodyPr>
            <a:noAutofit/>
          </a:bodyPr>
          <a:lstStyle/>
          <a:p>
            <a:pPr marL="0" indent="0">
              <a:spcBef>
                <a:spcPts val="0"/>
              </a:spcBef>
              <a:spcAft>
                <a:spcPts val="1800"/>
              </a:spcAft>
              <a:buNone/>
            </a:pPr>
            <a:r>
              <a:rPr lang="en-US" sz="3100" b="1" dirty="0" smtClean="0"/>
              <a:t>II. </a:t>
            </a:r>
            <a:r>
              <a:rPr lang="en-US" sz="3100" b="1" i="1" dirty="0" smtClean="0"/>
              <a:t>How Do We Know These Texts Point to Jesus?</a:t>
            </a:r>
            <a:r>
              <a:rPr lang="en-US" sz="3100" b="1" dirty="0" smtClean="0"/>
              <a:t>—The Nature of Prophetic Fulfillment.</a:t>
            </a:r>
          </a:p>
          <a:p>
            <a:pPr marL="914400" lvl="1" indent="-514350">
              <a:spcBef>
                <a:spcPts val="0"/>
              </a:spcBef>
              <a:spcAft>
                <a:spcPts val="600"/>
              </a:spcAft>
              <a:buNone/>
            </a:pPr>
            <a:r>
              <a:rPr lang="en-US" b="1" dirty="0" smtClean="0"/>
              <a:t>C.	Parallelisms.</a:t>
            </a:r>
          </a:p>
          <a:p>
            <a:pPr marL="1257300" lvl="2" indent="-457200">
              <a:spcBef>
                <a:spcPts val="0"/>
              </a:spcBef>
              <a:spcAft>
                <a:spcPts val="600"/>
              </a:spcAft>
              <a:buNone/>
            </a:pPr>
            <a:r>
              <a:rPr lang="en-US" b="1" dirty="0" smtClean="0"/>
              <a:t>1.  Prophecies in which a common feature of a name or prophetic revelation of the past is reflected in a person or event that happens at another time. (Hos. 11:1; Matt. 2:15).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Jesus in Prophecy</a:t>
            </a:r>
            <a:endParaRPr lang="en-US" sz="6000" dirty="0"/>
          </a:p>
        </p:txBody>
      </p:sp>
      <p:sp>
        <p:nvSpPr>
          <p:cNvPr id="3" name="Content Placeholder 2"/>
          <p:cNvSpPr>
            <a:spLocks noGrp="1"/>
          </p:cNvSpPr>
          <p:nvPr>
            <p:ph idx="1"/>
          </p:nvPr>
        </p:nvSpPr>
        <p:spPr>
          <a:xfrm>
            <a:off x="457200" y="1875792"/>
            <a:ext cx="8229600" cy="4250371"/>
          </a:xfrm>
        </p:spPr>
        <p:txBody>
          <a:bodyPr>
            <a:noAutofit/>
          </a:bodyPr>
          <a:lstStyle/>
          <a:p>
            <a:pPr marL="0" indent="0">
              <a:spcBef>
                <a:spcPts val="0"/>
              </a:spcBef>
              <a:spcAft>
                <a:spcPts val="1800"/>
              </a:spcAft>
              <a:buNone/>
            </a:pPr>
            <a:r>
              <a:rPr lang="en-US" sz="3100" b="1" dirty="0" smtClean="0"/>
              <a:t>II. </a:t>
            </a:r>
            <a:r>
              <a:rPr lang="en-US" sz="3100" b="1" i="1" dirty="0" smtClean="0"/>
              <a:t>How Do We Know These Texts Point to Jesus?</a:t>
            </a:r>
            <a:r>
              <a:rPr lang="en-US" sz="3100" b="1" dirty="0" smtClean="0"/>
              <a:t>—The Nature of Prophetic Fulfillment.</a:t>
            </a:r>
          </a:p>
          <a:p>
            <a:pPr marL="914400" lvl="1" indent="-514350">
              <a:spcBef>
                <a:spcPts val="0"/>
              </a:spcBef>
              <a:spcAft>
                <a:spcPts val="600"/>
              </a:spcAft>
              <a:buNone/>
            </a:pPr>
            <a:r>
              <a:rPr lang="en-US" b="1" dirty="0" smtClean="0"/>
              <a:t>D.	</a:t>
            </a:r>
            <a:r>
              <a:rPr lang="en-US" b="1" i="1" dirty="0" err="1" smtClean="0"/>
              <a:t>Sensus</a:t>
            </a:r>
            <a:r>
              <a:rPr lang="en-US" b="1" i="1" dirty="0" smtClean="0"/>
              <a:t> </a:t>
            </a:r>
            <a:r>
              <a:rPr lang="en-US" b="1" i="1" dirty="0" err="1" smtClean="0"/>
              <a:t>Plenior</a:t>
            </a:r>
            <a:r>
              <a:rPr lang="en-US" b="1" dirty="0" smtClean="0"/>
              <a:t> (“fuller sense”) or “Name appropriate” fulfillments.</a:t>
            </a:r>
          </a:p>
          <a:p>
            <a:pPr marL="1257300" lvl="2" indent="-457200">
              <a:spcBef>
                <a:spcPts val="0"/>
              </a:spcBef>
              <a:spcAft>
                <a:spcPts val="600"/>
              </a:spcAft>
              <a:buNone/>
            </a:pPr>
            <a:r>
              <a:rPr lang="en-US" b="1" dirty="0" smtClean="0"/>
              <a:t>1.  </a:t>
            </a:r>
            <a:r>
              <a:rPr lang="en-US" b="1" i="1" dirty="0" err="1" smtClean="0"/>
              <a:t>Sensus</a:t>
            </a:r>
            <a:r>
              <a:rPr lang="en-US" b="1" i="1" dirty="0" smtClean="0"/>
              <a:t> </a:t>
            </a:r>
            <a:r>
              <a:rPr lang="en-US" b="1" i="1" dirty="0" err="1" smtClean="0"/>
              <a:t>Plenior</a:t>
            </a:r>
            <a:r>
              <a:rPr lang="en-US" b="1" i="1" dirty="0" smtClean="0"/>
              <a:t> </a:t>
            </a:r>
            <a:r>
              <a:rPr lang="en-US" b="1" dirty="0" smtClean="0"/>
              <a:t>fulfillments are those which over time, these types of prophecies reveal a deeper significance than the prophecy first held at the time it was revealed.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Jesus in Prophecy</a:t>
            </a:r>
            <a:endParaRPr lang="en-US" sz="6000" dirty="0"/>
          </a:p>
        </p:txBody>
      </p:sp>
      <p:sp>
        <p:nvSpPr>
          <p:cNvPr id="3" name="Content Placeholder 2"/>
          <p:cNvSpPr>
            <a:spLocks noGrp="1"/>
          </p:cNvSpPr>
          <p:nvPr>
            <p:ph idx="1"/>
          </p:nvPr>
        </p:nvSpPr>
        <p:spPr>
          <a:xfrm>
            <a:off x="457200" y="1875792"/>
            <a:ext cx="8229600" cy="4250371"/>
          </a:xfrm>
        </p:spPr>
        <p:txBody>
          <a:bodyPr>
            <a:noAutofit/>
          </a:bodyPr>
          <a:lstStyle/>
          <a:p>
            <a:pPr marL="0" indent="0">
              <a:spcBef>
                <a:spcPts val="0"/>
              </a:spcBef>
              <a:spcAft>
                <a:spcPts val="1800"/>
              </a:spcAft>
              <a:buNone/>
            </a:pPr>
            <a:r>
              <a:rPr lang="en-US" sz="3100" b="1" dirty="0" smtClean="0"/>
              <a:t>II. </a:t>
            </a:r>
            <a:r>
              <a:rPr lang="en-US" sz="3100" b="1" i="1" dirty="0" smtClean="0"/>
              <a:t>How Do We Know These Texts Point to Jesus?</a:t>
            </a:r>
            <a:r>
              <a:rPr lang="en-US" sz="3100" b="1" dirty="0" smtClean="0"/>
              <a:t>—The Nature of Prophetic Fulfillment.</a:t>
            </a:r>
          </a:p>
          <a:p>
            <a:pPr marL="914400" lvl="1" indent="-514350">
              <a:spcBef>
                <a:spcPts val="0"/>
              </a:spcBef>
              <a:spcAft>
                <a:spcPts val="600"/>
              </a:spcAft>
              <a:buNone/>
            </a:pPr>
            <a:r>
              <a:rPr lang="en-US" b="1" dirty="0" smtClean="0"/>
              <a:t>D.	</a:t>
            </a:r>
            <a:r>
              <a:rPr lang="en-US" b="1" i="1" dirty="0" err="1" smtClean="0"/>
              <a:t>Sensus</a:t>
            </a:r>
            <a:r>
              <a:rPr lang="en-US" b="1" i="1" dirty="0" smtClean="0"/>
              <a:t> </a:t>
            </a:r>
            <a:r>
              <a:rPr lang="en-US" b="1" i="1" dirty="0" err="1" smtClean="0"/>
              <a:t>Plenior</a:t>
            </a:r>
            <a:r>
              <a:rPr lang="en-US" b="1" dirty="0" smtClean="0"/>
              <a:t> (“fuller sense”) or “Name appropriate” fulfillments.</a:t>
            </a:r>
          </a:p>
          <a:p>
            <a:pPr marL="1257300" lvl="2" indent="-457200">
              <a:spcBef>
                <a:spcPts val="0"/>
              </a:spcBef>
              <a:spcAft>
                <a:spcPts val="600"/>
              </a:spcAft>
              <a:buNone/>
            </a:pPr>
            <a:r>
              <a:rPr lang="en-US" b="1" dirty="0" smtClean="0"/>
              <a:t>2. “Name Appropriate” fulfillments is a term author John H. Walton, applies to fulfillments similar to biblical names, whose meaning only became appropriate over time (e.g. Abraham—“father of a multitude”)—(Matt. 2:23).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Jesus in Prophecy</a:t>
            </a:r>
            <a:endParaRPr lang="en-US" sz="6000" dirty="0"/>
          </a:p>
        </p:txBody>
      </p:sp>
      <p:sp>
        <p:nvSpPr>
          <p:cNvPr id="3" name="Content Placeholder 2"/>
          <p:cNvSpPr>
            <a:spLocks noGrp="1"/>
          </p:cNvSpPr>
          <p:nvPr>
            <p:ph idx="1"/>
          </p:nvPr>
        </p:nvSpPr>
        <p:spPr>
          <a:xfrm>
            <a:off x="457200" y="1828800"/>
            <a:ext cx="8229600" cy="4297363"/>
          </a:xfrm>
        </p:spPr>
        <p:txBody>
          <a:bodyPr>
            <a:noAutofit/>
          </a:bodyPr>
          <a:lstStyle/>
          <a:p>
            <a:pPr marL="628650" indent="-628650">
              <a:spcBef>
                <a:spcPts val="0"/>
              </a:spcBef>
              <a:spcAft>
                <a:spcPts val="1800"/>
              </a:spcAft>
              <a:buNone/>
            </a:pPr>
            <a:r>
              <a:rPr lang="en-US" sz="3500" b="1" dirty="0" smtClean="0"/>
              <a:t>III. Three Prophecies the Unbeliever Must Confront.</a:t>
            </a:r>
          </a:p>
          <a:p>
            <a:pPr marL="803275" lvl="1" indent="-403225">
              <a:spcBef>
                <a:spcPts val="0"/>
              </a:spcBef>
              <a:spcAft>
                <a:spcPts val="600"/>
              </a:spcAft>
              <a:buNone/>
            </a:pPr>
            <a:r>
              <a:rPr lang="en-US" b="1" dirty="0" smtClean="0"/>
              <a:t>A. The Law of Moses promised a prophet like Moses (Deut. 18:15-19).</a:t>
            </a:r>
          </a:p>
          <a:p>
            <a:pPr marL="1257300" lvl="2" indent="-457200">
              <a:spcBef>
                <a:spcPts val="0"/>
              </a:spcBef>
              <a:spcAft>
                <a:spcPts val="600"/>
              </a:spcAft>
              <a:buNone/>
            </a:pPr>
            <a:r>
              <a:rPr lang="en-US" b="1" dirty="0" smtClean="0"/>
              <a:t>1. Peter and Stephen teach Jesus as this prophet (Acts 3:22; 7:37). </a:t>
            </a:r>
          </a:p>
          <a:p>
            <a:pPr marL="1257300" lvl="2" indent="-457200">
              <a:spcBef>
                <a:spcPts val="0"/>
              </a:spcBef>
              <a:spcAft>
                <a:spcPts val="600"/>
              </a:spcAft>
              <a:buNone/>
            </a:pPr>
            <a:r>
              <a:rPr lang="en-US" b="1" dirty="0" smtClean="0"/>
              <a:t>2. In the transfiguration God the Father declared of Jesus, “hear Him”  (Matt. 17:5). </a:t>
            </a:r>
            <a:endParaRPr lang="en-U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Jesus in Prophecy</a:t>
            </a:r>
            <a:endParaRPr lang="en-US" sz="6000" dirty="0"/>
          </a:p>
        </p:txBody>
      </p:sp>
      <p:sp>
        <p:nvSpPr>
          <p:cNvPr id="3" name="Content Placeholder 2"/>
          <p:cNvSpPr>
            <a:spLocks noGrp="1"/>
          </p:cNvSpPr>
          <p:nvPr>
            <p:ph idx="1"/>
          </p:nvPr>
        </p:nvSpPr>
        <p:spPr>
          <a:xfrm>
            <a:off x="457200" y="1828800"/>
            <a:ext cx="8305800" cy="4297363"/>
          </a:xfrm>
        </p:spPr>
        <p:txBody>
          <a:bodyPr>
            <a:noAutofit/>
          </a:bodyPr>
          <a:lstStyle/>
          <a:p>
            <a:pPr marL="628650" indent="-628650">
              <a:spcBef>
                <a:spcPts val="0"/>
              </a:spcBef>
              <a:spcAft>
                <a:spcPts val="1800"/>
              </a:spcAft>
              <a:buNone/>
            </a:pPr>
            <a:r>
              <a:rPr lang="en-US" sz="3500" b="1" dirty="0" smtClean="0"/>
              <a:t>III. Three Prophecies the Unbeliever Must Confront.</a:t>
            </a:r>
          </a:p>
          <a:p>
            <a:pPr marL="803275" lvl="1" indent="-403225">
              <a:spcBef>
                <a:spcPts val="0"/>
              </a:spcBef>
              <a:spcAft>
                <a:spcPts val="600"/>
              </a:spcAft>
              <a:buNone/>
            </a:pPr>
            <a:r>
              <a:rPr lang="en-US" b="1" dirty="0" smtClean="0"/>
              <a:t>B. The OT foretold one who would be David’s descendent and Lord (Psa. 110:1).).</a:t>
            </a:r>
          </a:p>
          <a:p>
            <a:pPr marL="1257300" lvl="2" indent="-457200">
              <a:spcBef>
                <a:spcPts val="0"/>
              </a:spcBef>
              <a:spcAft>
                <a:spcPts val="600"/>
              </a:spcAft>
              <a:buNone/>
            </a:pPr>
            <a:r>
              <a:rPr lang="en-US" b="1" dirty="0" smtClean="0"/>
              <a:t>1.   Jesus  appealed to this text (Matt. 22:41-46). </a:t>
            </a:r>
          </a:p>
          <a:p>
            <a:pPr marL="1257300" lvl="2" indent="-457200">
              <a:spcBef>
                <a:spcPts val="0"/>
              </a:spcBef>
              <a:spcAft>
                <a:spcPts val="600"/>
              </a:spcAft>
              <a:buNone/>
            </a:pPr>
            <a:r>
              <a:rPr lang="en-US" b="1" dirty="0" smtClean="0"/>
              <a:t>2.  The Messiah was to be both  the “root of Jesse” but also a “stem of Jesse” (Isa. 11:1-2; 10).</a:t>
            </a:r>
            <a:endParaRPr lang="en-U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Jesus in Prophecy</a:t>
            </a:r>
            <a:endParaRPr lang="en-US" sz="6000" dirty="0"/>
          </a:p>
        </p:txBody>
      </p:sp>
      <p:sp>
        <p:nvSpPr>
          <p:cNvPr id="3" name="Content Placeholder 2"/>
          <p:cNvSpPr>
            <a:spLocks noGrp="1"/>
          </p:cNvSpPr>
          <p:nvPr>
            <p:ph idx="1"/>
          </p:nvPr>
        </p:nvSpPr>
        <p:spPr>
          <a:xfrm>
            <a:off x="457200" y="1828800"/>
            <a:ext cx="8305800" cy="4297363"/>
          </a:xfrm>
        </p:spPr>
        <p:txBody>
          <a:bodyPr>
            <a:noAutofit/>
          </a:bodyPr>
          <a:lstStyle/>
          <a:p>
            <a:pPr marL="628650" indent="-628650">
              <a:spcBef>
                <a:spcPts val="0"/>
              </a:spcBef>
              <a:spcAft>
                <a:spcPts val="1800"/>
              </a:spcAft>
              <a:buNone/>
            </a:pPr>
            <a:r>
              <a:rPr lang="en-US" sz="3500" b="1" dirty="0" smtClean="0"/>
              <a:t>III. Three Prophecies the Unbeliever Must Confront.</a:t>
            </a:r>
          </a:p>
          <a:p>
            <a:pPr marL="803275" lvl="1" indent="-403225">
              <a:spcBef>
                <a:spcPts val="0"/>
              </a:spcBef>
              <a:spcAft>
                <a:spcPts val="600"/>
              </a:spcAft>
              <a:buNone/>
            </a:pPr>
            <a:r>
              <a:rPr lang="en-US" b="1" dirty="0" smtClean="0"/>
              <a:t>C. The suffering Savior (Isa. 53:1-12).</a:t>
            </a:r>
          </a:p>
          <a:p>
            <a:pPr marL="1257300" lvl="2" indent="-457200">
              <a:spcBef>
                <a:spcPts val="0"/>
              </a:spcBef>
              <a:spcAft>
                <a:spcPts val="600"/>
              </a:spcAft>
              <a:buNone/>
            </a:pPr>
            <a:r>
              <a:rPr lang="en-US" b="1" dirty="0" smtClean="0"/>
              <a:t>1.   Philip would explain to the Ethiopian nobleman how Jesus fulfilled this in detail (Acts 8:26-40). </a:t>
            </a:r>
            <a:endParaRPr lang="en-U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John 8:51-59</a:t>
            </a:r>
            <a:endParaRPr lang="en-US" sz="6000" dirty="0"/>
          </a:p>
        </p:txBody>
      </p:sp>
      <p:sp>
        <p:nvSpPr>
          <p:cNvPr id="3" name="Content Placeholder 2"/>
          <p:cNvSpPr>
            <a:spLocks noGrp="1"/>
          </p:cNvSpPr>
          <p:nvPr>
            <p:ph idx="1"/>
          </p:nvPr>
        </p:nvSpPr>
        <p:spPr>
          <a:xfrm>
            <a:off x="457200" y="1828800"/>
            <a:ext cx="8229600" cy="4297363"/>
          </a:xfrm>
        </p:spPr>
        <p:txBody>
          <a:bodyPr>
            <a:noAutofit/>
          </a:bodyPr>
          <a:lstStyle/>
          <a:p>
            <a:pPr marL="0" indent="0">
              <a:spcBef>
                <a:spcPts val="0"/>
              </a:spcBef>
              <a:buNone/>
            </a:pPr>
            <a:r>
              <a:rPr lang="en-US" sz="2500" b="1" dirty="0" smtClean="0"/>
              <a:t>“…Yet you have not known Him, but I know Him. And if I say, ‘I do not know Him,’ I shall be a liar like you; but I do know Him and keep His word. Your father Abraham rejoiced to see My day, and he saw it and was glad.” Then the Jews said to Him, “You are not yet fifty years old, and have You seen Abraham?” Jesus said to them, “Most assuredly, I say to you, before Abraham was, I AM.” Then they took up stones to throw at Him; but Jesus hid Himself and went out of the temple, going through the midst of them, and so passed by.” (NKJV).</a:t>
            </a:r>
            <a:endParaRPr lang="en-US" sz="25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John 8:51-59</a:t>
            </a:r>
            <a:endParaRPr lang="en-US" sz="6000" dirty="0"/>
          </a:p>
        </p:txBody>
      </p:sp>
      <p:sp>
        <p:nvSpPr>
          <p:cNvPr id="3" name="Content Placeholder 2"/>
          <p:cNvSpPr>
            <a:spLocks noGrp="1"/>
          </p:cNvSpPr>
          <p:nvPr>
            <p:ph idx="1"/>
          </p:nvPr>
        </p:nvSpPr>
        <p:spPr>
          <a:xfrm>
            <a:off x="457200" y="2225524"/>
            <a:ext cx="8229600" cy="3900639"/>
          </a:xfrm>
        </p:spPr>
        <p:txBody>
          <a:bodyPr>
            <a:noAutofit/>
          </a:bodyPr>
          <a:lstStyle/>
          <a:p>
            <a:pPr marL="0" indent="0" algn="ctr">
              <a:spcBef>
                <a:spcPts val="0"/>
              </a:spcBef>
              <a:buNone/>
            </a:pPr>
            <a:r>
              <a:rPr lang="en-US" sz="3400" b="1" dirty="0" smtClean="0"/>
              <a:t>Jesus existed </a:t>
            </a:r>
            <a:r>
              <a:rPr lang="en-US" sz="3400" b="1" i="1" dirty="0" smtClean="0"/>
              <a:t>before Abraham</a:t>
            </a:r>
            <a:r>
              <a:rPr lang="en-US" sz="3400" b="1" dirty="0" smtClean="0"/>
              <a:t> (vs. 58).</a:t>
            </a:r>
            <a:endParaRPr lang="en-US" sz="2800" b="1" dirty="0" smtClean="0"/>
          </a:p>
          <a:p>
            <a:pPr marL="0" indent="0" algn="ctr">
              <a:spcBef>
                <a:spcPts val="600"/>
              </a:spcBef>
              <a:spcAft>
                <a:spcPts val="1800"/>
              </a:spcAft>
            </a:pPr>
            <a:r>
              <a:rPr lang="en-US" sz="2800" b="1" dirty="0" smtClean="0"/>
              <a:t>  Jesus is God (John 1:1; 20:28).</a:t>
            </a:r>
          </a:p>
          <a:p>
            <a:pPr marL="0" indent="0" algn="ctr">
              <a:spcBef>
                <a:spcPts val="0"/>
              </a:spcBef>
              <a:buNone/>
            </a:pPr>
            <a:r>
              <a:rPr lang="en-US" sz="3400" b="1" dirty="0" smtClean="0"/>
              <a:t>Abraham saw Christ’s coming (vs. 56).</a:t>
            </a:r>
            <a:endParaRPr lang="en-US" sz="2800" b="1" dirty="0" smtClean="0"/>
          </a:p>
          <a:p>
            <a:pPr marL="0" indent="0" algn="ctr">
              <a:spcBef>
                <a:spcPts val="600"/>
              </a:spcBef>
              <a:spcAft>
                <a:spcPts val="600"/>
              </a:spcAft>
            </a:pPr>
            <a:r>
              <a:rPr lang="en-US" sz="2800" b="1" dirty="0" smtClean="0"/>
              <a:t>  In the hadean realm? (Luke 16:24-31).</a:t>
            </a:r>
          </a:p>
          <a:p>
            <a:pPr marL="0" indent="0" algn="ctr">
              <a:spcBef>
                <a:spcPts val="0"/>
              </a:spcBef>
            </a:pPr>
            <a:r>
              <a:rPr lang="en-US" sz="2800" b="1" dirty="0" smtClean="0"/>
              <a:t>Through the eye of faith? (Heb.  11:8-13).</a:t>
            </a:r>
            <a:endParaRPr lang="en-US" sz="3400" b="1"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Jesus in Prophecy</a:t>
            </a:r>
            <a:endParaRPr lang="en-US" sz="6000" dirty="0"/>
          </a:p>
        </p:txBody>
      </p:sp>
      <p:sp>
        <p:nvSpPr>
          <p:cNvPr id="3" name="Content Placeholder 2"/>
          <p:cNvSpPr>
            <a:spLocks noGrp="1"/>
          </p:cNvSpPr>
          <p:nvPr>
            <p:ph idx="1"/>
          </p:nvPr>
        </p:nvSpPr>
        <p:spPr>
          <a:xfrm>
            <a:off x="457200" y="1875792"/>
            <a:ext cx="8432800" cy="4250371"/>
          </a:xfrm>
        </p:spPr>
        <p:txBody>
          <a:bodyPr>
            <a:noAutofit/>
          </a:bodyPr>
          <a:lstStyle/>
          <a:p>
            <a:pPr marL="398463" indent="-398463">
              <a:spcBef>
                <a:spcPts val="0"/>
              </a:spcBef>
              <a:spcAft>
                <a:spcPts val="1800"/>
              </a:spcAft>
              <a:buNone/>
            </a:pPr>
            <a:r>
              <a:rPr lang="en-US" sz="3500" b="1" dirty="0" smtClean="0"/>
              <a:t>I. To What Might Abraham Have Looked and Seen Jesus “From Afar”?</a:t>
            </a:r>
          </a:p>
          <a:p>
            <a:pPr marL="803275" lvl="1" indent="-403225">
              <a:spcBef>
                <a:spcPts val="0"/>
              </a:spcBef>
              <a:spcAft>
                <a:spcPts val="600"/>
              </a:spcAft>
              <a:buNone/>
            </a:pPr>
            <a:r>
              <a:rPr lang="en-US" b="1" dirty="0" smtClean="0"/>
              <a:t>A. He was promised that blessing would come to all the world through his “Seed” (Gen. 22:16-18).</a:t>
            </a:r>
          </a:p>
          <a:p>
            <a:pPr marL="1203325" lvl="2" indent="-403225">
              <a:spcBef>
                <a:spcPts val="0"/>
              </a:spcBef>
              <a:spcAft>
                <a:spcPts val="600"/>
              </a:spcAft>
              <a:buNone/>
            </a:pPr>
            <a:r>
              <a:rPr lang="en-US" b="1" dirty="0" smtClean="0"/>
              <a:t>1.	</a:t>
            </a:r>
            <a:r>
              <a:rPr lang="en-US" sz="2600" b="1" dirty="0" smtClean="0"/>
              <a:t>This wording pointed to more than just offspring in general, but to a particular “Seed” (Gal. 3:16).</a:t>
            </a:r>
            <a:endParaRPr lang="en-US" sz="26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Jesus in Prophecy</a:t>
            </a:r>
            <a:endParaRPr lang="en-US" sz="6000" dirty="0"/>
          </a:p>
        </p:txBody>
      </p:sp>
      <p:sp>
        <p:nvSpPr>
          <p:cNvPr id="3" name="Content Placeholder 2"/>
          <p:cNvSpPr>
            <a:spLocks noGrp="1"/>
          </p:cNvSpPr>
          <p:nvPr>
            <p:ph idx="1"/>
          </p:nvPr>
        </p:nvSpPr>
        <p:spPr>
          <a:xfrm>
            <a:off x="457200" y="1875792"/>
            <a:ext cx="8432800" cy="4250371"/>
          </a:xfrm>
        </p:spPr>
        <p:txBody>
          <a:bodyPr>
            <a:noAutofit/>
          </a:bodyPr>
          <a:lstStyle/>
          <a:p>
            <a:pPr marL="398463" indent="-398463">
              <a:spcBef>
                <a:spcPts val="0"/>
              </a:spcBef>
              <a:spcAft>
                <a:spcPts val="1800"/>
              </a:spcAft>
              <a:buNone/>
            </a:pPr>
            <a:r>
              <a:rPr lang="en-US" sz="3500" b="1" dirty="0" smtClean="0"/>
              <a:t>I. To What Might Abraham Have Looked and Seen Jesus “From Afar”?</a:t>
            </a:r>
          </a:p>
          <a:p>
            <a:pPr marL="803275" lvl="1" indent="-403225">
              <a:spcBef>
                <a:spcPts val="0"/>
              </a:spcBef>
              <a:spcAft>
                <a:spcPts val="600"/>
              </a:spcAft>
              <a:buNone/>
            </a:pPr>
            <a:r>
              <a:rPr lang="en-US" b="1" dirty="0" smtClean="0"/>
              <a:t>B.	He was promised descendents like the stars and the sand (Gen. 22:17).</a:t>
            </a:r>
          </a:p>
          <a:p>
            <a:pPr marL="1203325" lvl="2" indent="-403225">
              <a:spcBef>
                <a:spcPts val="0"/>
              </a:spcBef>
              <a:spcAft>
                <a:spcPts val="600"/>
              </a:spcAft>
              <a:buNone/>
            </a:pPr>
            <a:r>
              <a:rPr lang="en-US" b="1" dirty="0" smtClean="0"/>
              <a:t>1.	</a:t>
            </a:r>
            <a:r>
              <a:rPr lang="en-US" sz="2600" b="1" dirty="0" smtClean="0"/>
              <a:t>This is fulfilled in those who have faith in Christ (Gal. 3:7-9).</a:t>
            </a:r>
            <a:endParaRPr lang="en-US" sz="26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Jesus in Prophecy</a:t>
            </a:r>
            <a:endParaRPr lang="en-US" sz="6000" dirty="0"/>
          </a:p>
        </p:txBody>
      </p:sp>
      <p:sp>
        <p:nvSpPr>
          <p:cNvPr id="3" name="Content Placeholder 2"/>
          <p:cNvSpPr>
            <a:spLocks noGrp="1"/>
          </p:cNvSpPr>
          <p:nvPr>
            <p:ph idx="1"/>
          </p:nvPr>
        </p:nvSpPr>
        <p:spPr>
          <a:xfrm>
            <a:off x="457200" y="1875792"/>
            <a:ext cx="8432800" cy="4250371"/>
          </a:xfrm>
        </p:spPr>
        <p:txBody>
          <a:bodyPr>
            <a:noAutofit/>
          </a:bodyPr>
          <a:lstStyle/>
          <a:p>
            <a:pPr marL="398463" indent="-398463">
              <a:spcBef>
                <a:spcPts val="0"/>
              </a:spcBef>
              <a:spcAft>
                <a:spcPts val="1800"/>
              </a:spcAft>
              <a:buNone/>
            </a:pPr>
            <a:r>
              <a:rPr lang="en-US" sz="3500" b="1" dirty="0" smtClean="0"/>
              <a:t>I. To What Might Abraham Have Looked and Seen Jesus “From Afar”?</a:t>
            </a:r>
          </a:p>
          <a:p>
            <a:pPr marL="803275" lvl="1" indent="-403225">
              <a:spcBef>
                <a:spcPts val="0"/>
              </a:spcBef>
              <a:spcAft>
                <a:spcPts val="600"/>
              </a:spcAft>
              <a:buNone/>
            </a:pPr>
            <a:r>
              <a:rPr lang="en-US" b="1" dirty="0" smtClean="0"/>
              <a:t>C.	Before Abraham there were Messianic Prophecies.</a:t>
            </a:r>
          </a:p>
          <a:p>
            <a:pPr marL="1203325" lvl="2" indent="-403225">
              <a:spcBef>
                <a:spcPts val="0"/>
              </a:spcBef>
              <a:spcAft>
                <a:spcPts val="600"/>
              </a:spcAft>
              <a:buNone/>
            </a:pPr>
            <a:r>
              <a:rPr lang="en-US" b="1" dirty="0" smtClean="0"/>
              <a:t>1.	</a:t>
            </a:r>
            <a:r>
              <a:rPr lang="en-US" sz="2600" b="1" dirty="0" smtClean="0"/>
              <a:t>One of the seed of woman who would bruise the serpent’s head (Gen.  3:14-15).</a:t>
            </a:r>
            <a:endParaRPr lang="en-US" sz="26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Jesus in Prophecy</a:t>
            </a:r>
            <a:endParaRPr lang="en-US" sz="6000" dirty="0"/>
          </a:p>
        </p:txBody>
      </p:sp>
      <p:sp>
        <p:nvSpPr>
          <p:cNvPr id="3" name="Content Placeholder 2"/>
          <p:cNvSpPr>
            <a:spLocks noGrp="1"/>
          </p:cNvSpPr>
          <p:nvPr>
            <p:ph idx="1"/>
          </p:nvPr>
        </p:nvSpPr>
        <p:spPr>
          <a:xfrm>
            <a:off x="457200" y="1875792"/>
            <a:ext cx="8432800" cy="4250371"/>
          </a:xfrm>
        </p:spPr>
        <p:txBody>
          <a:bodyPr>
            <a:noAutofit/>
          </a:bodyPr>
          <a:lstStyle/>
          <a:p>
            <a:pPr marL="398463" indent="-398463">
              <a:spcBef>
                <a:spcPts val="0"/>
              </a:spcBef>
              <a:spcAft>
                <a:spcPts val="1800"/>
              </a:spcAft>
              <a:buNone/>
            </a:pPr>
            <a:r>
              <a:rPr lang="en-US" sz="3500" b="1" dirty="0" smtClean="0"/>
              <a:t>I. To What Might Abraham Have Looked and Seen Jesus “From Afar”?</a:t>
            </a:r>
          </a:p>
          <a:p>
            <a:pPr marL="803275" lvl="1" indent="-403225">
              <a:spcBef>
                <a:spcPts val="0"/>
              </a:spcBef>
              <a:spcAft>
                <a:spcPts val="600"/>
              </a:spcAft>
              <a:buNone/>
            </a:pPr>
            <a:r>
              <a:rPr lang="en-US" b="1" dirty="0" smtClean="0"/>
              <a:t>D.	Abraham’s grandson foretold one from Judah who would hold the “scepter” and be a “lawgiver” called “Shiloh” (“he whose it is”) (Gen. 49:10-12).</a:t>
            </a:r>
          </a:p>
          <a:p>
            <a:pPr marL="1203325" lvl="2" indent="-403225">
              <a:spcBef>
                <a:spcPts val="0"/>
              </a:spcBef>
              <a:spcAft>
                <a:spcPts val="600"/>
              </a:spcAft>
              <a:buNone/>
            </a:pPr>
            <a:r>
              <a:rPr lang="en-US" b="1" dirty="0" smtClean="0"/>
              <a:t>1.	</a:t>
            </a:r>
            <a:r>
              <a:rPr lang="en-US" sz="2600" b="1" dirty="0" smtClean="0"/>
              <a:t>These things were revealed centuries before Jesus came!</a:t>
            </a:r>
            <a:endParaRPr lang="en-US" sz="26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Jesus in Prophecy</a:t>
            </a:r>
            <a:endParaRPr lang="en-US" sz="6000" dirty="0"/>
          </a:p>
        </p:txBody>
      </p:sp>
      <p:sp>
        <p:nvSpPr>
          <p:cNvPr id="3" name="Content Placeholder 2"/>
          <p:cNvSpPr>
            <a:spLocks noGrp="1"/>
          </p:cNvSpPr>
          <p:nvPr>
            <p:ph idx="1"/>
          </p:nvPr>
        </p:nvSpPr>
        <p:spPr>
          <a:xfrm>
            <a:off x="457200" y="1875792"/>
            <a:ext cx="8229600" cy="4250371"/>
          </a:xfrm>
        </p:spPr>
        <p:txBody>
          <a:bodyPr>
            <a:noAutofit/>
          </a:bodyPr>
          <a:lstStyle/>
          <a:p>
            <a:pPr marL="0" indent="0">
              <a:spcBef>
                <a:spcPts val="0"/>
              </a:spcBef>
              <a:spcAft>
                <a:spcPts val="1800"/>
              </a:spcAft>
              <a:buNone/>
            </a:pPr>
            <a:r>
              <a:rPr lang="en-US" sz="3100" b="1" dirty="0" smtClean="0"/>
              <a:t>II. </a:t>
            </a:r>
            <a:r>
              <a:rPr lang="en-US" sz="3100" b="1" i="1" dirty="0" smtClean="0"/>
              <a:t>How Do We Know These Texts Point to Jesus?</a:t>
            </a:r>
            <a:r>
              <a:rPr lang="en-US" sz="3100" b="1" dirty="0" smtClean="0"/>
              <a:t>—The Nature of Prophetic Fulfillment.</a:t>
            </a:r>
          </a:p>
          <a:p>
            <a:pPr marL="398463" lvl="1" indent="1588">
              <a:spcBef>
                <a:spcPts val="0"/>
              </a:spcBef>
              <a:spcAft>
                <a:spcPts val="600"/>
              </a:spcAft>
              <a:buNone/>
            </a:pPr>
            <a:r>
              <a:rPr lang="en-US" b="1" i="1" dirty="0" smtClean="0"/>
              <a:t>A deist critic: </a:t>
            </a:r>
            <a:r>
              <a:rPr lang="en-US" sz="2400" b="1" dirty="0" smtClean="0"/>
              <a:t>“I have examined all the passages in the New Testament quoted from the Old, and so-called prophecies concerning Jesus Christ, and I find no such thing as a prophecy of any such person, and I deny there are any.” (Thomas Paine, </a:t>
            </a:r>
            <a:r>
              <a:rPr lang="en-US" sz="2400" b="1" i="1" dirty="0" smtClean="0"/>
              <a:t>An Examination of the Passages in the New Testament Quoted inform the Old and Called Prophecies of Jesus Christ</a:t>
            </a:r>
            <a:r>
              <a:rPr lang="en-US" sz="2400" b="1" dirty="0" smtClean="0"/>
              <a:t>, Preface).</a:t>
            </a:r>
            <a:endParaRPr lang="en-US" sz="24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Jesus in Prophecy</a:t>
            </a:r>
            <a:endParaRPr lang="en-US" sz="6000" dirty="0"/>
          </a:p>
        </p:txBody>
      </p:sp>
      <p:sp>
        <p:nvSpPr>
          <p:cNvPr id="3" name="Content Placeholder 2"/>
          <p:cNvSpPr>
            <a:spLocks noGrp="1"/>
          </p:cNvSpPr>
          <p:nvPr>
            <p:ph idx="1"/>
          </p:nvPr>
        </p:nvSpPr>
        <p:spPr>
          <a:xfrm>
            <a:off x="457200" y="1875792"/>
            <a:ext cx="8229600" cy="4250371"/>
          </a:xfrm>
        </p:spPr>
        <p:txBody>
          <a:bodyPr>
            <a:noAutofit/>
          </a:bodyPr>
          <a:lstStyle/>
          <a:p>
            <a:pPr marL="0" indent="0">
              <a:spcBef>
                <a:spcPts val="0"/>
              </a:spcBef>
              <a:spcAft>
                <a:spcPts val="1800"/>
              </a:spcAft>
              <a:buNone/>
            </a:pPr>
            <a:r>
              <a:rPr lang="en-US" sz="3100" b="1" dirty="0" smtClean="0"/>
              <a:t>II. </a:t>
            </a:r>
            <a:r>
              <a:rPr lang="en-US" sz="3100" b="1" i="1" dirty="0" smtClean="0"/>
              <a:t>How Do We Know These Texts Point to Jesus?</a:t>
            </a:r>
            <a:r>
              <a:rPr lang="en-US" sz="3100" b="1" dirty="0" smtClean="0"/>
              <a:t>—The Nature of Prophetic Fulfillment.</a:t>
            </a:r>
          </a:p>
          <a:p>
            <a:pPr marL="398463" lvl="1" indent="1588">
              <a:spcBef>
                <a:spcPts val="0"/>
              </a:spcBef>
              <a:spcAft>
                <a:spcPts val="600"/>
              </a:spcAft>
              <a:buNone/>
            </a:pPr>
            <a:r>
              <a:rPr lang="en-US" b="1" i="1" dirty="0" smtClean="0"/>
              <a:t>A skeptic critic:</a:t>
            </a:r>
            <a:r>
              <a:rPr lang="en-US" sz="2200" b="1" i="1" dirty="0" smtClean="0"/>
              <a:t> </a:t>
            </a:r>
            <a:r>
              <a:rPr lang="en-US" sz="2000" b="1" dirty="0" smtClean="0"/>
              <a:t>“Every case of alleged fulfillment of messianic prophecy suffers from one of the following failings: (1) the alleged Old Testament prophecy is not a messianic prophecy or not a prophecy at all, (2) the prophecy has not been fulfilled by Jesus, or (3) the prophecy is so vague as to be unconvincing in its application to Jesus” (Jim </a:t>
            </a:r>
            <a:r>
              <a:rPr lang="en-US" sz="2000" b="1" dirty="0" err="1" smtClean="0"/>
              <a:t>Lippard</a:t>
            </a:r>
            <a:r>
              <a:rPr lang="en-US" sz="2000" b="1" dirty="0" smtClean="0"/>
              <a:t>, “The Fabulous Prophecies of the Messiah,” </a:t>
            </a:r>
            <a:r>
              <a:rPr lang="en-US" sz="2000" b="1" i="1" dirty="0" smtClean="0"/>
              <a:t>The Secular Web</a:t>
            </a:r>
            <a:r>
              <a:rPr lang="en-US" sz="2000" b="1" dirty="0" smtClean="0"/>
              <a:t>, </a:t>
            </a:r>
            <a:r>
              <a:rPr lang="en-US" sz="2000" b="1" dirty="0" err="1" smtClean="0"/>
              <a:t>http://infidels.org/library/modern/jim_lippard/fabulous-prophecies.html).</a:t>
            </a:r>
            <a:endParaRPr lang="en-US" sz="20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176</TotalTime>
  <Words>1404</Words>
  <Application>Microsoft Macintosh PowerPoint</Application>
  <PresentationFormat>On-screen Show (4:3)</PresentationFormat>
  <Paragraphs>64</Paragraphs>
  <Slides>16</Slides>
  <Notes>0</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16</vt:i4>
      </vt:variant>
    </vt:vector>
  </HeadingPairs>
  <TitlesOfParts>
    <vt:vector size="19" baseType="lpstr">
      <vt:lpstr>Calibri</vt:lpstr>
      <vt:lpstr>Cambria</vt:lpstr>
      <vt:lpstr>Office Theme</vt:lpstr>
      <vt:lpstr>John 8:51-59</vt:lpstr>
      <vt:lpstr>John 8:51-59</vt:lpstr>
      <vt:lpstr>John 8:51-59</vt:lpstr>
      <vt:lpstr>Jesus in Prophecy</vt:lpstr>
      <vt:lpstr>Jesus in Prophecy</vt:lpstr>
      <vt:lpstr>Jesus in Prophecy</vt:lpstr>
      <vt:lpstr>Jesus in Prophecy</vt:lpstr>
      <vt:lpstr>Jesus in Prophecy</vt:lpstr>
      <vt:lpstr>Jesus in Prophecy</vt:lpstr>
      <vt:lpstr>Jesus in Prophecy</vt:lpstr>
      <vt:lpstr>Jesus in Prophecy</vt:lpstr>
      <vt:lpstr>Jesus in Prophecy</vt:lpstr>
      <vt:lpstr>Jesus in Prophecy</vt:lpstr>
      <vt:lpstr>Jesus in Prophecy</vt:lpstr>
      <vt:lpstr>Jesus in Prophecy</vt:lpstr>
      <vt:lpstr>Jesus in Prophecy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Pope</dc:creator>
  <cp:lastModifiedBy>Kyle Pope</cp:lastModifiedBy>
  <cp:revision>10</cp:revision>
  <dcterms:created xsi:type="dcterms:W3CDTF">2015-06-17T03:37:02Z</dcterms:created>
  <dcterms:modified xsi:type="dcterms:W3CDTF">2015-06-17T03:37:23Z</dcterms:modified>
</cp:coreProperties>
</file>