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40" r:id="rId1"/>
    <p:sldMasterId id="2147483852" r:id="rId2"/>
  </p:sldMasterIdLst>
  <p:notesMasterIdLst>
    <p:notesMasterId r:id="rId32"/>
  </p:notesMasterIdLst>
  <p:sldIdLst>
    <p:sldId id="275" r:id="rId3"/>
    <p:sldId id="276" r:id="rId4"/>
    <p:sldId id="277" r:id="rId5"/>
    <p:sldId id="278" r:id="rId6"/>
    <p:sldId id="279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58" r:id="rId18"/>
    <p:sldId id="260" r:id="rId19"/>
    <p:sldId id="261" r:id="rId20"/>
    <p:sldId id="262" r:id="rId21"/>
    <p:sldId id="259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</p:sldIdLst>
  <p:sldSz cx="9144000" cy="6858000" type="screen4x3"/>
  <p:notesSz cx="6858000" cy="9144000"/>
  <p:embeddedFontLst>
    <p:embeddedFont>
      <p:font typeface="Rockwell" pitchFamily="18" charset="0"/>
      <p:regular r:id="rId33"/>
      <p:bold r:id="rId34"/>
      <p:italic r:id="rId35"/>
      <p:boldItalic r:id="rId36"/>
    </p:embeddedFon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Cambria" pitchFamily="18" charset="0"/>
      <p:regular r:id="rId41"/>
      <p:bold r:id="rId42"/>
      <p:italic r:id="rId43"/>
      <p:boldItalic r:id="rId44"/>
    </p:embeddedFont>
    <p:embeddedFont>
      <p:font typeface="Verdana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4" autoAdjust="0"/>
    <p:restoredTop sz="99352" autoAdjust="0"/>
  </p:normalViewPr>
  <p:slideViewPr>
    <p:cSldViewPr snapToGrid="0">
      <p:cViewPr varScale="1">
        <p:scale>
          <a:sx n="65" d="100"/>
          <a:sy n="65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2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5FA4C-210F-F245-9480-D8E09E65D9A3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AA50E-A330-9C4D-BBF3-0DB5EA18C9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41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E75889-3C3D-A645-8672-30DB7C9ABB4A}" type="slidenum">
              <a:rPr lang="en-US"/>
              <a:pPr/>
              <a:t>3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00DA03-C8EF-4F4D-A0DF-D42375B96A3F}" type="slidenum">
              <a:rPr lang="en-US"/>
              <a:pPr/>
              <a:t>4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63BA16-5A9E-EB47-8709-B11D51F37357}" type="slidenum">
              <a:rPr lang="en-US"/>
              <a:pPr/>
              <a:t>5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59518-0C88-5B46-88C8-449761417171}" type="slidenum">
              <a:rPr lang="en-US"/>
              <a:pPr/>
              <a:t>7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F8D4B-2394-9F4F-8898-66C8CEF66CB6}" type="slidenum">
              <a:rPr lang="en-US"/>
              <a:pPr/>
              <a:t>9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D277C3-F4AF-E446-A83C-32440EB5E19F}" type="slidenum">
              <a:rPr lang="en-US"/>
              <a:pPr/>
              <a:t>11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9050"/>
            <a:ext cx="9143999" cy="6877050"/>
          </a:xfrm>
          <a:prstGeom prst="rect">
            <a:avLst/>
          </a:prstGeom>
        </p:spPr>
      </p:pic>
      <p:sp>
        <p:nvSpPr>
          <p:cNvPr id="36" name="Title 1"/>
          <p:cNvSpPr>
            <a:spLocks noGrp="1"/>
          </p:cNvSpPr>
          <p:nvPr>
            <p:ph type="ctrTitle"/>
          </p:nvPr>
        </p:nvSpPr>
        <p:spPr>
          <a:xfrm>
            <a:off x="753668" y="885215"/>
            <a:ext cx="7442742" cy="1347064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000" b="1" cap="none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pPr/>
              <a:t>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3346" y="6272790"/>
            <a:ext cx="48006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533400"/>
            <a:ext cx="191452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2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pPr/>
              <a:t>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3346" y="6272790"/>
            <a:ext cx="48006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717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720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20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2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2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20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21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7F72CE9-1B83-2143-8124-5549089540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AD0B6BD-BB86-394F-96E8-843DE0E043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26EA0FC-C40A-1443-9907-6245FFBD96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324C60C-06AC-FC4F-ADAE-8BC216DF83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A3DA4A7-3FF0-F740-8297-61FB40DD99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5DEE2FB-50EC-B145-B2DB-05BF33E5C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EC4720F-21DB-1B4D-B387-E0ABA1F8C2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62BA1E8-CFBE-A542-A1B6-C03D7639CE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pPr/>
              <a:t>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3346" y="6272790"/>
            <a:ext cx="48006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927165B-17F2-2143-AB36-999DFF0BB1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CAAF60D-F36E-3F43-9C20-3CA3A1181D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67AFBCA-1371-AC4E-B411-68DE8858DE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92"/>
            <a:ext cx="9144000" cy="194001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1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90"/>
            <a:ext cx="1983232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pPr/>
              <a:t>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6272790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73049" y="2325852"/>
            <a:ext cx="810678" cy="1080903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76" y="2506134"/>
            <a:ext cx="891224" cy="7203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2194560"/>
            <a:ext cx="3566160" cy="397764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2194560"/>
            <a:ext cx="3566160" cy="397764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pPr/>
              <a:t>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83346" y="6272790"/>
            <a:ext cx="48006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43200"/>
            <a:ext cx="3566160" cy="329184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168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168" y="2743200"/>
            <a:ext cx="3566160" cy="329184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pPr/>
              <a:t>2/16/2015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83346" y="6272790"/>
            <a:ext cx="48006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pPr/>
              <a:t>2/16/2015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83346" y="6272790"/>
            <a:ext cx="48006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pPr/>
              <a:t>2/16/2015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3346" y="6272790"/>
            <a:ext cx="48006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4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500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pPr/>
              <a:t>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83346" y="6272790"/>
            <a:ext cx="48006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4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500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pPr/>
              <a:t>2/16/2015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83346" y="6272790"/>
            <a:ext cx="48006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9525" y="-19050"/>
            <a:ext cx="9163050" cy="68961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121408"/>
            <a:ext cx="7543800" cy="405079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318" y="6272790"/>
            <a:ext cx="2455164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pPr/>
              <a:t>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102" y="6272790"/>
            <a:ext cx="4745736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500" kern="1200" cap="all" baseline="0"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Cambria"/>
          <a:ea typeface="+mj-ea"/>
          <a:cs typeface="Cambria"/>
        </a:defRPr>
      </a:lvl1pPr>
    </p:titleStyle>
    <p:bodyStyle>
      <a:lvl1pPr marL="182875" indent="-182875" algn="l" defTabSz="91437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Cambria"/>
          <a:ea typeface="+mn-ea"/>
          <a:cs typeface="Cambria"/>
        </a:defRPr>
      </a:lvl1pPr>
      <a:lvl2pPr marL="457189" indent="-182875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900" kern="1200">
          <a:solidFill>
            <a:schemeClr val="tx1"/>
          </a:solidFill>
          <a:latin typeface="Cambria"/>
          <a:ea typeface="+mn-ea"/>
          <a:cs typeface="Cambria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Cambria"/>
          <a:ea typeface="+mn-ea"/>
          <a:cs typeface="Cambria"/>
        </a:defRPr>
      </a:lvl3pPr>
      <a:lvl4pPr marL="1005815" indent="-182875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Cambria"/>
          <a:ea typeface="+mn-ea"/>
          <a:cs typeface="Cambria"/>
        </a:defRPr>
      </a:lvl4pPr>
      <a:lvl5pPr marL="1280128" indent="-182875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Cambria"/>
          <a:ea typeface="+mn-ea"/>
          <a:cs typeface="Cambria"/>
        </a:defRPr>
      </a:lvl5pPr>
      <a:lvl6pPr marL="1599960" indent="-228594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1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1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617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18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8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8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18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18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7FD25C2-58B8-8B46-AF07-03D682FACC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1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57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900" b="1" dirty="0" smtClean="0">
                <a:ea typeface="+mj-ea"/>
                <a:cs typeface="+mj-cs"/>
              </a:rPr>
              <a:t>STATISTICS</a:t>
            </a:r>
            <a:endParaRPr lang="en-US" sz="4000" b="1" dirty="0">
              <a:ea typeface="+mj-ea"/>
              <a:cs typeface="+mj-cs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09600" y="990600"/>
            <a:ext cx="80010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2014-2015</a:t>
            </a:r>
          </a:p>
          <a:p>
            <a:pPr algn="ctr">
              <a:spcBef>
                <a:spcPts val="1800"/>
              </a:spcBef>
              <a:defRPr/>
            </a:pPr>
            <a:r>
              <a:rPr lang="en-US" sz="4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REPORT TO THE CONGREGATION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ea typeface="+mj-ea"/>
                <a:cs typeface="+mj-cs"/>
              </a:rPr>
              <a:t>FUNDS USED TO PREACH THE GOSPEL IN </a:t>
            </a:r>
            <a:r>
              <a:rPr lang="en-US" sz="4000" b="1" dirty="0" smtClean="0">
                <a:ea typeface="+mj-ea"/>
                <a:cs typeface="+mj-cs"/>
              </a:rPr>
              <a:t>2014</a:t>
            </a:r>
            <a:endParaRPr lang="en-US" sz="4000" b="1" dirty="0"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1600200"/>
            <a:ext cx="80010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563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KYLE POPE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563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ANDREW DOW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ＭＳ Ｐゴシック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ea typeface="+mj-ea"/>
                <a:cs typeface="+mj-cs"/>
              </a:rPr>
              <a:t>FUNDS USED TO PREACH THE GOSPEL IN </a:t>
            </a:r>
            <a:r>
              <a:rPr lang="en-US" sz="4000" b="1" dirty="0" smtClean="0">
                <a:ea typeface="+mj-ea"/>
                <a:cs typeface="+mj-cs"/>
              </a:rPr>
              <a:t>2014</a:t>
            </a:r>
            <a:endParaRPr lang="en-US" sz="4000" b="1" dirty="0"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7526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MEN WE HELPED SUPPORT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JAVIER PALOMARES – DUMAS &amp; AMA, TX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JIM BLACKMON – HEREFORD, TX (Ended in Dec.)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JERRY VINSON – GREENWOOD VILLAGE, COLORADO (Ended in June)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THOMAS MORRIS – SPRINGFIELD, MO (Ended in Nov.)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RICHARD THETFORD – DENVER, CO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WARREN SCHOLTZ – SOUTH AFRICA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DERRICK CHAMBERS – ALBUQUERQUE, NM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TIM STEVENS</a:t>
            </a:r>
          </a:p>
          <a:p>
            <a:pPr marL="2057400" marR="0" lvl="4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ＭＳ Ｐゴシック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ea typeface="+mj-ea"/>
                <a:cs typeface="+mj-cs"/>
              </a:rPr>
              <a:t>FUNDS USED TO PREACH THE GOSPEL IN </a:t>
            </a:r>
            <a:r>
              <a:rPr lang="en-US" sz="4000" b="1" dirty="0" smtClean="0">
                <a:ea typeface="+mj-ea"/>
                <a:cs typeface="+mj-cs"/>
              </a:rPr>
              <a:t>2014</a:t>
            </a:r>
            <a:endParaRPr lang="en-US" sz="4000" b="1" dirty="0"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lvl="0" indent="-342900"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SUPPORT TOTAL FOR </a:t>
            </a: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2014  $30,300.00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COMMITTED FOR 2015</a:t>
            </a:r>
          </a:p>
          <a:p>
            <a:pPr marL="342900" lvl="0" indent="-342900"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$18,400.00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ea typeface="+mj-ea"/>
                <a:cs typeface="+mj-cs"/>
              </a:rPr>
              <a:t>FUNDS USED TO PREACH THE GOSPEL IN </a:t>
            </a:r>
            <a:r>
              <a:rPr lang="en-US" sz="4000" b="1" dirty="0" smtClean="0">
                <a:ea typeface="+mj-ea"/>
                <a:cs typeface="+mj-cs"/>
              </a:rPr>
              <a:t>2014</a:t>
            </a:r>
            <a:endParaRPr lang="en-US" sz="4000" b="1" dirty="0"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GOSPEL MEETINGS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1968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2014 MEETINGS</a:t>
            </a:r>
          </a:p>
          <a:p>
            <a:pPr marL="681038" lvl="0" indent="-341313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n"/>
              <a:defRPr/>
            </a:pPr>
            <a:r>
              <a:rPr lang="en-US" sz="3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SPRING – MELVIN 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CURRY </a:t>
            </a:r>
            <a:r>
              <a:rPr lang="en-US" sz="3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– FLA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681038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2"/>
              <a:buChar char="n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FALL – BRIAN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HAINES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– ORE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3025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2015 SCHEDULE</a:t>
            </a:r>
          </a:p>
          <a:p>
            <a:pPr marL="682625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charset="2"/>
              <a:buChar char="§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SPRING – ROGER SHOUSE – IND</a:t>
            </a:r>
          </a:p>
          <a:p>
            <a:pPr marL="682625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charset="2"/>
              <a:buChar char="§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FALL – BRADY COOK –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TEX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SUMMER </a:t>
            </a:r>
            <a:r>
              <a:rPr lang="en-US" sz="4000" b="1" dirty="0" smtClean="0"/>
              <a:t>STUDY  2014</a:t>
            </a:r>
            <a:endParaRPr lang="en-US" sz="4000" b="1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9725"/>
          </a:xfrm>
        </p:spPr>
        <p:txBody>
          <a:bodyPr/>
          <a:lstStyle/>
          <a:p>
            <a:pPr algn="ctr"/>
            <a:r>
              <a:rPr lang="en-US" dirty="0"/>
              <a:t>FIRST YEAR FOR THIS</a:t>
            </a:r>
            <a:r>
              <a:rPr lang="en-US" dirty="0" smtClean="0"/>
              <a:t> STUDY</a:t>
            </a:r>
          </a:p>
          <a:p>
            <a:pPr algn="ctr">
              <a:spcBef>
                <a:spcPts val="1968"/>
              </a:spcBef>
            </a:pPr>
            <a:r>
              <a:rPr lang="en-US" dirty="0"/>
              <a:t>GREAT PARTICIPATION BY OUR BIBLE CLASS TEACHERS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PREACHERS FROM AREA CONGREGATIONS TOOK PART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752600"/>
            <a:ext cx="8229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BUDGET FOR 2015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lvl="0" indent="-342900"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2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$192,679.64     For the Year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$3705.00     Per Week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240" y="1173238"/>
            <a:ext cx="6470950" cy="5406572"/>
          </a:xfrm>
        </p:spPr>
        <p:txBody>
          <a:bodyPr>
            <a:normAutofit lnSpcReduction="10000"/>
          </a:bodyPr>
          <a:lstStyle/>
          <a:p>
            <a:pPr marL="338138" indent="-338138"/>
            <a:r>
              <a:rPr lang="en-US" sz="35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We ha</a:t>
            </a:r>
            <a:r>
              <a:rPr lang="en-US" sz="3568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ve lost some members.</a:t>
            </a:r>
          </a:p>
          <a:p>
            <a:pPr marL="338138" indent="-338138"/>
            <a:r>
              <a:rPr lang="en-US" sz="3568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We have had some struggles.</a:t>
            </a:r>
          </a:p>
          <a:p>
            <a:pPr marL="338138" indent="-338138"/>
            <a:r>
              <a:rPr lang="en-US" sz="3568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We have faced some discouragements.</a:t>
            </a:r>
          </a:p>
          <a:p>
            <a:pPr>
              <a:buNone/>
            </a:pPr>
            <a:r>
              <a:rPr lang="en-US" sz="3676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Not everything has been bad.</a:t>
            </a:r>
          </a:p>
          <a:p>
            <a:pPr marL="338138" indent="-338138"/>
            <a:r>
              <a:rPr lang="en-US" sz="3568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We have grown in faith, love, and determination.</a:t>
            </a:r>
          </a:p>
          <a:p>
            <a:pPr marL="338138" indent="-338138"/>
            <a:r>
              <a:rPr lang="en-US" sz="3568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We have made some progress.</a:t>
            </a:r>
          </a:p>
          <a:p>
            <a:pPr marL="338138" indent="-338138"/>
            <a:r>
              <a:rPr lang="en-US" sz="3568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We have kept faith.</a:t>
            </a:r>
            <a:endParaRPr lang="en-US" sz="3568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6406" y="266096"/>
            <a:ext cx="6417404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800" b="1" spc="-1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Rockwell"/>
                <a:cs typeface="Rockwell"/>
              </a:rPr>
              <a:t>IT’S BEEN A TOUGH  YEAR!</a:t>
            </a:r>
            <a:endParaRPr lang="en-US" sz="3800" b="1" spc="-1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Rockwell"/>
              <a:cs typeface="Rockwel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240" y="1669143"/>
            <a:ext cx="6470950" cy="4910667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800"/>
              </a:spcAft>
              <a:buNone/>
            </a:pPr>
            <a:r>
              <a:rPr lang="en-US" sz="35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We become so focused on our own troubles that we lose sight of things outside of ourselves.</a:t>
            </a:r>
          </a:p>
          <a:p>
            <a:pPr>
              <a:buNone/>
            </a:pPr>
            <a:r>
              <a:rPr lang="en-US" sz="35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“To ease another’s heartache is to forget one’s own.”</a:t>
            </a:r>
          </a:p>
          <a:p>
            <a:pPr algn="r">
              <a:buNone/>
            </a:pPr>
            <a:r>
              <a:rPr lang="en-US" sz="2919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- Abraham Lincoln</a:t>
            </a:r>
          </a:p>
          <a:p>
            <a:pPr>
              <a:buNone/>
            </a:pPr>
            <a:r>
              <a:rPr lang="en-US" sz="35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“The best way to find yourself is to lose yourself in the service of others.”</a:t>
            </a:r>
          </a:p>
          <a:p>
            <a:pPr algn="r">
              <a:buNone/>
            </a:pPr>
            <a:r>
              <a:rPr lang="en-US" sz="2919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- Mahatma Gandhi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6406" y="266096"/>
            <a:ext cx="6417404" cy="972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5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 CONSEQUENCE OF TOUGH TIMES CAN BE…</a:t>
            </a:r>
            <a:endParaRPr lang="en-US" sz="35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240" y="1669143"/>
            <a:ext cx="6470950" cy="4910667"/>
          </a:xfrm>
        </p:spPr>
        <p:txBody>
          <a:bodyPr>
            <a:normAutofit/>
          </a:bodyPr>
          <a:lstStyle/>
          <a:p>
            <a:pPr marL="338138" indent="-338138">
              <a:spcAft>
                <a:spcPts val="1200"/>
              </a:spcAft>
            </a:pPr>
            <a:r>
              <a:rPr lang="en-US" sz="3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Folks move into the area.</a:t>
            </a:r>
          </a:p>
          <a:p>
            <a:pPr marL="338138" indent="-338138">
              <a:spcAft>
                <a:spcPts val="1200"/>
              </a:spcAft>
            </a:pPr>
            <a:r>
              <a:rPr lang="en-US" sz="3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Children of members obey the gospel.</a:t>
            </a:r>
          </a:p>
          <a:p>
            <a:pPr marL="338138" indent="-338138">
              <a:spcAft>
                <a:spcPts val="1200"/>
              </a:spcAft>
            </a:pPr>
            <a:r>
              <a:rPr lang="en-US" sz="3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Christians leave other congregations.</a:t>
            </a:r>
          </a:p>
          <a:p>
            <a:pPr marL="1033463" lvl="1" indent="-338138">
              <a:spcAft>
                <a:spcPts val="1200"/>
              </a:spcAft>
            </a:pPr>
            <a:r>
              <a:rPr lang="en-US" sz="2819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“Sheep stealing.”</a:t>
            </a:r>
          </a:p>
          <a:p>
            <a:pPr marL="338138" indent="-338138">
              <a:spcAft>
                <a:spcPts val="1200"/>
              </a:spcAft>
            </a:pPr>
            <a:r>
              <a:rPr lang="en-US" sz="3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New converts to Christ.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6406" y="266096"/>
            <a:ext cx="6417404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HOW DOES A CHURCH GROW IN NUMBER?</a:t>
            </a:r>
            <a:endParaRPr lang="en-US" sz="40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6478" y="3735633"/>
            <a:ext cx="4596190" cy="255268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5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“I planted, </a:t>
            </a:r>
            <a:r>
              <a:rPr lang="en-US" sz="35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Apollos</a:t>
            </a:r>
            <a:r>
              <a:rPr lang="en-US" sz="35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watered, but God gave the increase.”</a:t>
            </a:r>
          </a:p>
          <a:p>
            <a:pPr algn="ctr">
              <a:spcBef>
                <a:spcPts val="2400"/>
              </a:spcBef>
              <a:buNone/>
            </a:pPr>
            <a:r>
              <a:rPr lang="en-US" sz="35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Christians must      plant and water! </a:t>
            </a:r>
            <a:endParaRPr lang="en-US" sz="3500" i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1524000"/>
            <a:ext cx="9143999" cy="1825712"/>
            <a:chOff x="920834" y="1346946"/>
            <a:chExt cx="10222992" cy="3033433"/>
          </a:xfrm>
          <a:effectLst>
            <a:outerShdw blurRad="50800" dist="38100" dir="5520000">
              <a:srgbClr val="000000">
                <a:alpha val="43000"/>
              </a:srgbClr>
            </a:outerShdw>
          </a:effectLst>
        </p:grpSpPr>
        <p:sp>
          <p:nvSpPr>
            <p:cNvPr id="6" name="Rectangle 5"/>
            <p:cNvSpPr/>
            <p:nvPr/>
          </p:nvSpPr>
          <p:spPr>
            <a:xfrm>
              <a:off x="920834" y="1346946"/>
              <a:ext cx="10222992" cy="80683"/>
            </a:xfrm>
            <a:prstGeom prst="rect">
              <a:avLst/>
            </a:prstGeom>
            <a:blipFill dpi="0" rotWithShape="1">
              <a:blip r:embed="rId2">
                <a:alphaModFix amt="85000"/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6200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920834" y="4299696"/>
              <a:ext cx="10222992" cy="80683"/>
            </a:xfrm>
            <a:prstGeom prst="rect">
              <a:avLst/>
            </a:prstGeom>
            <a:blipFill dpi="0" rotWithShape="1">
              <a:blip r:embed="rId2">
                <a:alphaModFix amt="85000"/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1755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920834" y="1484779"/>
              <a:ext cx="10222992" cy="2743200"/>
            </a:xfrm>
            <a:prstGeom prst="rect">
              <a:avLst/>
            </a:prstGeom>
            <a:blipFill dpi="0" rotWithShape="1">
              <a:blip r:embed="rId2">
                <a:alphaModFix amt="85000"/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0485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1" y="1750679"/>
            <a:ext cx="9144000" cy="130975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38" tIns="45719" rIns="91438" bIns="45719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00" b="1" u="none" strike="noStrike" kern="1200" cap="none" spc="-300" normalizeH="0" baseline="0" noProof="0" dirty="0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1 C</a:t>
            </a:r>
            <a:r>
              <a:rPr kumimoji="0" lang="en-US" sz="6300" b="1" u="none" strike="noStrike" kern="1200" cap="all" spc="-300" normalizeH="0" noProof="0" dirty="0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                                 </a:t>
            </a:r>
            <a:r>
              <a:rPr kumimoji="0" lang="en-US" sz="8300" b="1" u="none" strike="noStrike" kern="1200" cap="none" spc="-300" normalizeH="0" baseline="0" noProof="0" dirty="0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3:5-7 </a:t>
            </a:r>
            <a:endParaRPr kumimoji="0" lang="en-US" sz="8300" b="1" u="none" strike="noStrike" kern="1200" cap="none" spc="-300" normalizeH="0" baseline="0" noProof="0" dirty="0">
              <a:ln>
                <a:noFill/>
              </a:ln>
              <a:blipFill dpi="0" rotWithShape="1">
                <a:blip r:embed="rId4"/>
                <a:srcRect/>
                <a:tile tx="6350" ty="-127000" sx="65000" sy="64000" flip="none" algn="tl"/>
              </a:blip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ambria"/>
              <a:ea typeface="+mj-e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6406" y="266096"/>
            <a:ext cx="5884005" cy="972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500" b="1" spc="-1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WE ALL WANT TO SHARE THE GOSPEL, BUT…</a:t>
            </a:r>
            <a:endParaRPr lang="en-US" sz="3500" b="1" spc="-1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126" y="3806099"/>
            <a:ext cx="2624034" cy="2616472"/>
          </a:xfrm>
          <a:prstGeom prst="rect">
            <a:avLst/>
          </a:prstGeom>
          <a:effectLst>
            <a:outerShdw blurRad="50800" dist="63500" dir="2700000">
              <a:srgbClr val="000000">
                <a:alpha val="43000"/>
              </a:srgb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6155503" y="349056"/>
            <a:ext cx="1644129" cy="1391922"/>
            <a:chOff x="6155503" y="349056"/>
            <a:chExt cx="1644129" cy="1391922"/>
          </a:xfrm>
        </p:grpSpPr>
        <p:grpSp>
          <p:nvGrpSpPr>
            <p:cNvPr id="5" name="Group 8"/>
            <p:cNvGrpSpPr/>
            <p:nvPr/>
          </p:nvGrpSpPr>
          <p:grpSpPr>
            <a:xfrm>
              <a:off x="6155503" y="349056"/>
              <a:ext cx="1609639" cy="1391922"/>
              <a:chOff x="9685338" y="4460675"/>
              <a:chExt cx="1080904" cy="1080902"/>
            </a:xfrm>
            <a:effectLst>
              <a:outerShdw blurRad="50800" dist="76200" dir="2700000">
                <a:srgbClr val="000000">
                  <a:alpha val="43000"/>
                </a:srgbClr>
              </a:outerShdw>
            </a:effectLst>
          </p:grpSpPr>
          <p:sp>
            <p:nvSpPr>
              <p:cNvPr id="10" name="Oval 9"/>
              <p:cNvSpPr/>
              <p:nvPr/>
            </p:nvSpPr>
            <p:spPr>
              <a:xfrm>
                <a:off x="9685338" y="4460675"/>
                <a:ext cx="1080904" cy="1080902"/>
              </a:xfrm>
              <a:prstGeom prst="ellipse">
                <a:avLst/>
              </a:prstGeom>
              <a:blipFill dpi="0" rotWithShape="1"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9500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85000" sy="85000" flip="none" algn="tl"/>
              </a:blipFill>
              <a:ln w="25400" cap="flat" cmpd="sng" algn="ctr">
                <a:noFill/>
                <a:prstDash val="solid"/>
              </a:ln>
              <a:effectLst/>
            </p:spPr>
          </p:sp>
          <p:sp>
            <p:nvSpPr>
              <p:cNvPr id="11" name="Oval 10"/>
              <p:cNvSpPr/>
              <p:nvPr/>
            </p:nvSpPr>
            <p:spPr>
              <a:xfrm>
                <a:off x="9793429" y="4568765"/>
                <a:ext cx="864723" cy="864722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sp>
        </p:grpSp>
        <p:sp>
          <p:nvSpPr>
            <p:cNvPr id="14" name="TextBox 13"/>
            <p:cNvSpPr txBox="1"/>
            <p:nvPr/>
          </p:nvSpPr>
          <p:spPr>
            <a:xfrm rot="600000">
              <a:off x="6381504" y="779091"/>
              <a:ext cx="1418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pc="-100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HOW?</a:t>
              </a:r>
              <a:endParaRPr lang="en-US" sz="2800" b="1" spc="-100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228601" y="1624889"/>
            <a:ext cx="7609113" cy="135113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38" tIns="45719" rIns="91438" bIns="45719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700" b="1" u="sng" cap="all" dirty="0" smtClean="0"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ea typeface="+mj-ea"/>
                <a:cs typeface="Cambria"/>
              </a:rPr>
              <a:t>ORINTHIANS</a:t>
            </a:r>
            <a:endParaRPr kumimoji="0" lang="en-US" sz="5700" b="1" u="sng" strike="noStrike" kern="1200" cap="none" normalizeH="0" baseline="0" noProof="0" dirty="0">
              <a:ln>
                <a:noFill/>
              </a:ln>
              <a:blipFill dpi="0" rotWithShape="1">
                <a:blip r:embed="rId4"/>
                <a:srcRect/>
                <a:tile tx="6350" ty="-127000" sx="65000" sy="64000" flip="none" algn="tl"/>
              </a:blip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ambria"/>
              <a:ea typeface="+mj-e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b="1" i="1" dirty="0" smtClean="0">
                <a:ea typeface="+mj-ea"/>
                <a:cs typeface="+mj-cs"/>
              </a:rPr>
              <a:t>2014 STATISTICS</a:t>
            </a:r>
            <a:br>
              <a:rPr lang="en-US" sz="4200" b="1" i="1" dirty="0" smtClean="0">
                <a:ea typeface="+mj-ea"/>
                <a:cs typeface="+mj-cs"/>
              </a:rPr>
            </a:br>
            <a:endParaRPr lang="en-US" sz="4000" b="1" dirty="0"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2133600"/>
            <a:ext cx="8229600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MEMBERSHIP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ATTENDANCE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PERSONAL WORK GROUPS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6478" y="4088191"/>
            <a:ext cx="4596190" cy="20477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Working to Spread the Gospel in Amarillo</a:t>
            </a:r>
            <a:endParaRPr lang="en-US" sz="35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1499312"/>
            <a:ext cx="9143999" cy="1825712"/>
            <a:chOff x="920834" y="1346946"/>
            <a:chExt cx="10222992" cy="3033433"/>
          </a:xfrm>
          <a:effectLst>
            <a:outerShdw blurRad="50800" dist="38100" dir="5520000">
              <a:srgbClr val="000000">
                <a:alpha val="43000"/>
              </a:srgbClr>
            </a:outerShdw>
          </a:effectLst>
        </p:grpSpPr>
        <p:sp>
          <p:nvSpPr>
            <p:cNvPr id="6" name="Rectangle 5"/>
            <p:cNvSpPr/>
            <p:nvPr/>
          </p:nvSpPr>
          <p:spPr>
            <a:xfrm>
              <a:off x="920834" y="1346946"/>
              <a:ext cx="10222992" cy="80683"/>
            </a:xfrm>
            <a:prstGeom prst="rect">
              <a:avLst/>
            </a:prstGeom>
            <a:blipFill dpi="0" rotWithShape="1">
              <a:blip r:embed="rId2">
                <a:alphaModFix amt="85000"/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6200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920834" y="4299696"/>
              <a:ext cx="10222992" cy="80683"/>
            </a:xfrm>
            <a:prstGeom prst="rect">
              <a:avLst/>
            </a:prstGeom>
            <a:blipFill dpi="0" rotWithShape="1">
              <a:blip r:embed="rId2">
                <a:alphaModFix amt="85000"/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1755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920834" y="1484779"/>
              <a:ext cx="10222992" cy="2743200"/>
            </a:xfrm>
            <a:prstGeom prst="rect">
              <a:avLst/>
            </a:prstGeom>
            <a:blipFill dpi="0" rotWithShape="1">
              <a:blip r:embed="rId2">
                <a:alphaModFix amt="85000"/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0485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1" y="1750679"/>
            <a:ext cx="9143999" cy="130975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38" tIns="45719" rIns="91438" bIns="45719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00" b="1" u="none" strike="noStrike" kern="1200" cap="none" spc="-300" normalizeH="0" baseline="0" noProof="0" dirty="0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P</a:t>
            </a:r>
            <a:r>
              <a:rPr kumimoji="0" lang="en-US" sz="6300" b="1" u="none" strike="noStrike" kern="1200" cap="all" spc="-300" normalizeH="0" noProof="0" dirty="0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                                               </a:t>
            </a:r>
            <a:r>
              <a:rPr kumimoji="0" lang="en-US" sz="8300" b="1" u="none" strike="noStrike" kern="1200" cap="none" spc="-300" normalizeH="0" baseline="0" noProof="0" dirty="0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D</a:t>
            </a:r>
            <a:endParaRPr kumimoji="0" lang="en-US" sz="8300" b="1" u="none" strike="noStrike" kern="1200" cap="none" spc="-300" normalizeH="0" baseline="0" noProof="0" dirty="0">
              <a:ln>
                <a:noFill/>
              </a:ln>
              <a:blipFill dpi="0" rotWithShape="1">
                <a:blip r:embed="rId4"/>
                <a:srcRect/>
                <a:tile tx="6350" ty="-127000" sx="65000" sy="64000" flip="none" algn="tl"/>
              </a:blip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ambria"/>
              <a:ea typeface="+mj-e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6406" y="266096"/>
            <a:ext cx="6417404" cy="972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500" b="1" spc="-1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OLSEN PARK </a:t>
            </a:r>
          </a:p>
          <a:p>
            <a:pPr algn="ctr">
              <a:lnSpc>
                <a:spcPct val="80000"/>
              </a:lnSpc>
            </a:pPr>
            <a:r>
              <a:rPr lang="en-US" sz="3500" b="1" spc="-1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CHURCH OF CHRIST</a:t>
            </a:r>
            <a:endParaRPr lang="en-US" sz="3500" b="1" spc="-1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155503" y="349056"/>
            <a:ext cx="1609639" cy="1391922"/>
            <a:chOff x="6155503" y="349056"/>
            <a:chExt cx="1609639" cy="1391922"/>
          </a:xfrm>
        </p:grpSpPr>
        <p:grpSp>
          <p:nvGrpSpPr>
            <p:cNvPr id="5" name="Group 8"/>
            <p:cNvGrpSpPr/>
            <p:nvPr/>
          </p:nvGrpSpPr>
          <p:grpSpPr>
            <a:xfrm>
              <a:off x="6155503" y="349056"/>
              <a:ext cx="1609639" cy="1391922"/>
              <a:chOff x="9685338" y="4460675"/>
              <a:chExt cx="1080904" cy="1080902"/>
            </a:xfrm>
            <a:effectLst>
              <a:outerShdw blurRad="50800" dist="76200" dir="2700000">
                <a:srgbClr val="000000">
                  <a:alpha val="43000"/>
                </a:srgbClr>
              </a:outerShdw>
            </a:effectLst>
          </p:grpSpPr>
          <p:sp>
            <p:nvSpPr>
              <p:cNvPr id="10" name="Oval 9"/>
              <p:cNvSpPr/>
              <p:nvPr/>
            </p:nvSpPr>
            <p:spPr>
              <a:xfrm>
                <a:off x="9685338" y="4460675"/>
                <a:ext cx="1080904" cy="1080902"/>
              </a:xfrm>
              <a:prstGeom prst="ellipse">
                <a:avLst/>
              </a:prstGeom>
              <a:blipFill dpi="0" rotWithShape="1"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aturation sat="9500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85000" sy="85000" flip="none" algn="tl"/>
              </a:blipFill>
              <a:ln w="25400" cap="flat" cmpd="sng" algn="ctr">
                <a:noFill/>
                <a:prstDash val="solid"/>
              </a:ln>
              <a:effectLst/>
            </p:spPr>
          </p:sp>
          <p:sp>
            <p:nvSpPr>
              <p:cNvPr id="11" name="Oval 10"/>
              <p:cNvSpPr/>
              <p:nvPr/>
            </p:nvSpPr>
            <p:spPr>
              <a:xfrm>
                <a:off x="9793429" y="4568765"/>
                <a:ext cx="864723" cy="864722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sp>
        </p:grpSp>
        <p:sp>
          <p:nvSpPr>
            <p:cNvPr id="14" name="TextBox 13"/>
            <p:cNvSpPr txBox="1"/>
            <p:nvPr/>
          </p:nvSpPr>
          <p:spPr>
            <a:xfrm rot="600000">
              <a:off x="6410804" y="708779"/>
              <a:ext cx="117291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b="1" spc="-100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2015</a:t>
              </a:r>
              <a:endParaRPr lang="en-US" sz="3500" b="1" spc="-100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0" y="1600201"/>
            <a:ext cx="9067800" cy="135113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38" tIns="45719" rIns="91438" bIns="45719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00" b="1" u="sng" strike="noStrike" kern="1200" cap="all" normalizeH="0" noProof="0" dirty="0" err="1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lanting</a:t>
            </a:r>
            <a:r>
              <a:rPr kumimoji="0" lang="en-US" sz="5700" b="1" u="sng" strike="noStrike" kern="1200" cap="all" normalizeH="0" noProof="0" dirty="0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 the </a:t>
            </a:r>
            <a:r>
              <a:rPr kumimoji="0" lang="en-US" sz="5700" b="1" u="sng" strike="noStrike" kern="1200" cap="all" normalizeH="0" noProof="0" dirty="0" err="1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Wor</a:t>
            </a:r>
            <a:endParaRPr kumimoji="0" lang="en-US" sz="5700" b="1" u="sng" strike="noStrike" kern="1200" cap="none" normalizeH="0" baseline="0" noProof="0" dirty="0">
              <a:ln>
                <a:noFill/>
              </a:ln>
              <a:blipFill dpi="0" rotWithShape="1">
                <a:blip r:embed="rId4"/>
                <a:srcRect/>
                <a:tile tx="6350" ty="-127000" sx="65000" sy="64000" flip="none" algn="tl"/>
              </a:blip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ambria"/>
              <a:ea typeface="+mj-ea"/>
              <a:cs typeface="Cambri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126" y="3806099"/>
            <a:ext cx="2624034" cy="2616472"/>
          </a:xfrm>
          <a:prstGeom prst="rect">
            <a:avLst/>
          </a:prstGeom>
          <a:effectLst>
            <a:outerShdw blurRad="50800" dist="635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5" y="2382763"/>
            <a:ext cx="6761238" cy="6047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An Evangelistic Program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338169"/>
            <a:ext cx="9143999" cy="1730117"/>
            <a:chOff x="920834" y="1346946"/>
            <a:chExt cx="10222992" cy="3033433"/>
          </a:xfrm>
          <a:effectLst>
            <a:outerShdw blurRad="50800" dist="38100" dir="5520000">
              <a:srgbClr val="000000">
                <a:alpha val="43000"/>
              </a:srgbClr>
            </a:outerShdw>
          </a:effectLst>
        </p:grpSpPr>
        <p:sp>
          <p:nvSpPr>
            <p:cNvPr id="6" name="Rectangle 5"/>
            <p:cNvSpPr/>
            <p:nvPr/>
          </p:nvSpPr>
          <p:spPr>
            <a:xfrm>
              <a:off x="920834" y="1346946"/>
              <a:ext cx="10222992" cy="80683"/>
            </a:xfrm>
            <a:prstGeom prst="rect">
              <a:avLst/>
            </a:prstGeom>
            <a:blipFill dpi="0" rotWithShape="1">
              <a:blip r:embed="rId2">
                <a:alphaModFix amt="85000"/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6200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920834" y="4299696"/>
              <a:ext cx="10222992" cy="80683"/>
            </a:xfrm>
            <a:prstGeom prst="rect">
              <a:avLst/>
            </a:prstGeom>
            <a:blipFill dpi="0" rotWithShape="1">
              <a:blip r:embed="rId2">
                <a:alphaModFix amt="85000"/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1755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920834" y="1484779"/>
              <a:ext cx="10222992" cy="2743200"/>
            </a:xfrm>
            <a:prstGeom prst="rect">
              <a:avLst/>
            </a:prstGeom>
            <a:blipFill dpi="0" rotWithShape="1">
              <a:blip r:embed="rId2">
                <a:alphaModFix amt="85000"/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0485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-1" y="576375"/>
            <a:ext cx="7086601" cy="117622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38" tIns="45719" rIns="91438" bIns="45719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u="none" strike="noStrike" kern="1200" cap="none" spc="-300" normalizeH="0" baseline="0" noProof="0" dirty="0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P</a:t>
            </a:r>
            <a:r>
              <a:rPr kumimoji="0" lang="en-US" sz="7000" b="1" u="none" strike="noStrike" kern="1200" cap="all" spc="-300" normalizeH="0" noProof="0" dirty="0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                                   </a:t>
            </a:r>
            <a:r>
              <a:rPr kumimoji="0" lang="en-US" sz="7000" b="1" u="none" strike="noStrike" kern="1200" cap="none" spc="-300" normalizeH="0" baseline="0" noProof="0" dirty="0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D</a:t>
            </a:r>
            <a:endParaRPr kumimoji="0" lang="en-US" sz="7000" b="1" u="none" strike="noStrike" kern="1200" cap="none" spc="-300" normalizeH="0" baseline="0" noProof="0" dirty="0">
              <a:ln>
                <a:noFill/>
              </a:ln>
              <a:blipFill dpi="0" rotWithShape="1">
                <a:blip r:embed="rId4"/>
                <a:srcRect/>
                <a:tile tx="6350" ty="-127000" sx="65000" sy="64000" flip="none" algn="tl"/>
              </a:blip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ambria"/>
              <a:ea typeface="+mj-ea"/>
              <a:cs typeface="Cambria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2399" y="433775"/>
            <a:ext cx="6717695" cy="128038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38" tIns="45719" rIns="91438" bIns="45719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sng" strike="noStrike" kern="1200" cap="all" normalizeH="0" noProof="0" dirty="0" err="1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lanting</a:t>
            </a:r>
            <a:r>
              <a:rPr kumimoji="0" lang="en-US" sz="4800" b="1" u="sng" strike="noStrike" kern="1200" cap="all" normalizeH="0" noProof="0" dirty="0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 the </a:t>
            </a:r>
            <a:r>
              <a:rPr kumimoji="0" lang="en-US" sz="4800" b="1" u="sng" strike="noStrike" kern="1200" cap="all" normalizeH="0" noProof="0" dirty="0" err="1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Wor</a:t>
            </a:r>
            <a:endParaRPr kumimoji="0" lang="en-US" sz="4800" b="1" u="sng" strike="noStrike" kern="1200" cap="none" normalizeH="0" baseline="0" noProof="0" dirty="0">
              <a:ln>
                <a:noFill/>
              </a:ln>
              <a:blipFill dpi="0" rotWithShape="1">
                <a:blip r:embed="rId4"/>
                <a:srcRect/>
                <a:tile tx="6350" ty="-127000" sx="65000" sy="64000" flip="none" algn="tl"/>
              </a:blip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ambria"/>
              <a:ea typeface="+mj-ea"/>
              <a:cs typeface="Cambria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3619" y="246679"/>
            <a:ext cx="1839001" cy="1942559"/>
          </a:xfrm>
          <a:prstGeom prst="rect">
            <a:avLst/>
          </a:prstGeom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63500" dir="270000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4952" y="3168953"/>
            <a:ext cx="32778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None/>
            </a:pP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• A series of Bible studies</a:t>
            </a:r>
          </a:p>
          <a:p>
            <a:pPr marL="169863" indent="-169863">
              <a:buNone/>
            </a:pP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• A flyer, a tract, an invitation</a:t>
            </a:r>
          </a:p>
          <a:p>
            <a:pPr marL="169863" indent="-169863">
              <a:buNone/>
            </a:pP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• Material that can be studied later</a:t>
            </a:r>
          </a:p>
          <a:p>
            <a:pPr marL="169863" indent="-169863">
              <a:buNone/>
            </a:pP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• A method to explore further study</a:t>
            </a:r>
            <a:endParaRPr lang="en-US" sz="2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76953" y="3168954"/>
            <a:ext cx="37737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—	but not just the typical Bible study.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—	but not exactly like those used before.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—	but not like ordinary handouts.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—	but not merely like visitors’ cards.</a:t>
            </a:r>
          </a:p>
          <a:p>
            <a:endParaRPr lang="en-US" sz="2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5" grpId="0"/>
      <p:bldP spid="18" grpId="0" uiExpand="1" build="p" bldLvl="2"/>
      <p:bldP spid="19" grpId="0" uiExpand="1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713" y="2382762"/>
            <a:ext cx="5249335" cy="810381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35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What Would a Prospective New Convert Need to Learn?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338169"/>
            <a:ext cx="9143999" cy="1730117"/>
            <a:chOff x="920834" y="1346946"/>
            <a:chExt cx="10222992" cy="3033433"/>
          </a:xfrm>
          <a:effectLst>
            <a:outerShdw blurRad="50800" dist="38100" dir="5520000">
              <a:srgbClr val="000000">
                <a:alpha val="43000"/>
              </a:srgbClr>
            </a:outerShdw>
          </a:effectLst>
        </p:grpSpPr>
        <p:sp>
          <p:nvSpPr>
            <p:cNvPr id="6" name="Rectangle 5"/>
            <p:cNvSpPr/>
            <p:nvPr/>
          </p:nvSpPr>
          <p:spPr>
            <a:xfrm>
              <a:off x="920834" y="1346946"/>
              <a:ext cx="10222992" cy="80683"/>
            </a:xfrm>
            <a:prstGeom prst="rect">
              <a:avLst/>
            </a:prstGeom>
            <a:blipFill dpi="0" rotWithShape="1">
              <a:blip r:embed="rId2">
                <a:alphaModFix amt="85000"/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6200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920834" y="4299696"/>
              <a:ext cx="10222992" cy="80683"/>
            </a:xfrm>
            <a:prstGeom prst="rect">
              <a:avLst/>
            </a:prstGeom>
            <a:blipFill dpi="0" rotWithShape="1">
              <a:blip r:embed="rId2">
                <a:alphaModFix amt="85000"/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1755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920834" y="1484779"/>
              <a:ext cx="10222992" cy="2743200"/>
            </a:xfrm>
            <a:prstGeom prst="rect">
              <a:avLst/>
            </a:prstGeom>
            <a:blipFill dpi="0" rotWithShape="1">
              <a:blip r:embed="rId2">
                <a:alphaModFix amt="85000"/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0485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-1" y="576375"/>
            <a:ext cx="7086601" cy="117622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38" tIns="45719" rIns="91438" bIns="45719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u="none" strike="noStrike" kern="1200" cap="none" spc="-300" normalizeH="0" baseline="0" noProof="0" dirty="0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P</a:t>
            </a:r>
            <a:r>
              <a:rPr kumimoji="0" lang="en-US" sz="7000" b="1" u="none" strike="noStrike" kern="1200" cap="all" spc="-300" normalizeH="0" noProof="0" dirty="0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                                   </a:t>
            </a:r>
            <a:r>
              <a:rPr kumimoji="0" lang="en-US" sz="7000" b="1" u="none" strike="noStrike" kern="1200" cap="none" spc="-300" normalizeH="0" baseline="0" noProof="0" dirty="0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D</a:t>
            </a:r>
            <a:endParaRPr kumimoji="0" lang="en-US" sz="7000" b="1" u="none" strike="noStrike" kern="1200" cap="none" spc="-300" normalizeH="0" baseline="0" noProof="0" dirty="0">
              <a:ln>
                <a:noFill/>
              </a:ln>
              <a:blipFill dpi="0" rotWithShape="1">
                <a:blip r:embed="rId4"/>
                <a:srcRect/>
                <a:tile tx="6350" ty="-127000" sx="65000" sy="64000" flip="none" algn="tl"/>
              </a:blip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ambria"/>
              <a:ea typeface="+mj-ea"/>
              <a:cs typeface="Cambria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2399" y="433775"/>
            <a:ext cx="6717695" cy="128038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38" tIns="45719" rIns="91438" bIns="45719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sng" strike="noStrike" kern="1200" cap="all" normalizeH="0" noProof="0" dirty="0" err="1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lanting</a:t>
            </a:r>
            <a:r>
              <a:rPr kumimoji="0" lang="en-US" sz="4800" b="1" u="sng" strike="noStrike" kern="1200" cap="all" normalizeH="0" noProof="0" dirty="0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 the </a:t>
            </a:r>
            <a:r>
              <a:rPr kumimoji="0" lang="en-US" sz="4800" b="1" u="sng" strike="noStrike" kern="1200" cap="all" normalizeH="0" noProof="0" dirty="0" err="1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Wor</a:t>
            </a:r>
            <a:endParaRPr kumimoji="0" lang="en-US" sz="4800" b="1" u="sng" strike="noStrike" kern="1200" cap="none" normalizeH="0" baseline="0" noProof="0" dirty="0">
              <a:ln>
                <a:noFill/>
              </a:ln>
              <a:blipFill dpi="0" rotWithShape="1">
                <a:blip r:embed="rId4"/>
                <a:srcRect/>
                <a:tile tx="6350" ty="-127000" sx="65000" sy="64000" flip="none" algn="tl"/>
              </a:blip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ambria"/>
              <a:ea typeface="+mj-e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4952" y="3168953"/>
            <a:ext cx="32778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None/>
            </a:pPr>
            <a:r>
              <a:rPr lang="en-US" sz="24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1.  The Existence of God</a:t>
            </a: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—</a:t>
            </a:r>
            <a:r>
              <a:rPr lang="en-US" sz="24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How Did I Get Here?</a:t>
            </a:r>
          </a:p>
          <a:p>
            <a:pPr marL="169863" indent="-169863">
              <a:buNone/>
            </a:pPr>
            <a:r>
              <a:rPr lang="en-US" sz="24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2. The Reliability of the Bible</a:t>
            </a: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—</a:t>
            </a:r>
            <a:r>
              <a:rPr lang="en-US" sz="24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Is the Bible Really From God?</a:t>
            </a:r>
          </a:p>
          <a:p>
            <a:pPr marL="169863" indent="-169863">
              <a:buNone/>
            </a:pPr>
            <a:r>
              <a:rPr lang="en-US" sz="24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3. Jesus the Messiah</a:t>
            </a: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—</a:t>
            </a:r>
            <a:r>
              <a:rPr lang="en-US" sz="24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Who Was Jesus?</a:t>
            </a:r>
            <a:endParaRPr lang="en-US" sz="2400" i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76952" y="3168954"/>
            <a:ext cx="40519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None/>
            </a:pPr>
            <a:r>
              <a:rPr lang="en-US" sz="24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4.  The Need for Salvation </a:t>
            </a: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—</a:t>
            </a:r>
            <a:r>
              <a:rPr lang="en-US" sz="24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Why Did Jesus Have to Die?</a:t>
            </a:r>
          </a:p>
          <a:p>
            <a:pPr marL="230188" indent="-230188">
              <a:buNone/>
            </a:pPr>
            <a:r>
              <a:rPr lang="en-US" sz="24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5. Steps to Obey the Gospel</a:t>
            </a: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—</a:t>
            </a:r>
            <a:r>
              <a:rPr lang="en-US" sz="24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How Were You Saved?</a:t>
            </a:r>
            <a:endParaRPr lang="en-US" sz="24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marL="230188" indent="-230188">
              <a:buNone/>
            </a:pPr>
            <a:r>
              <a:rPr lang="en-US" sz="24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6. The Identity of the Church</a:t>
            </a: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—</a:t>
            </a:r>
            <a:r>
              <a:rPr lang="en-US" sz="24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Where is the Church Jesus Built?</a:t>
            </a:r>
            <a:endParaRPr lang="en-US" sz="2400" i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13" name="Group 8"/>
          <p:cNvGrpSpPr/>
          <p:nvPr/>
        </p:nvGrpSpPr>
        <p:grpSpPr>
          <a:xfrm>
            <a:off x="386075" y="1776293"/>
            <a:ext cx="1609639" cy="1391922"/>
            <a:chOff x="9685338" y="4460675"/>
            <a:chExt cx="1080904" cy="1080902"/>
          </a:xfrm>
          <a:effectLst>
            <a:outerShdw blurRad="50800" dist="76200" dir="2700000">
              <a:srgbClr val="000000">
                <a:alpha val="43000"/>
              </a:srgbClr>
            </a:outerShdw>
          </a:effectLst>
        </p:grpSpPr>
        <p:sp>
          <p:nvSpPr>
            <p:cNvPr id="14" name="Oval 13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0" name="TextBox 19"/>
          <p:cNvSpPr txBox="1"/>
          <p:nvPr/>
        </p:nvSpPr>
        <p:spPr>
          <a:xfrm rot="20580000">
            <a:off x="441188" y="2179475"/>
            <a:ext cx="15784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-1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FOCUS</a:t>
            </a:r>
            <a:endParaRPr lang="en-US" sz="3000" b="1" spc="-100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3619" y="246679"/>
            <a:ext cx="1839001" cy="1942559"/>
          </a:xfrm>
          <a:prstGeom prst="rect">
            <a:avLst/>
          </a:prstGeom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635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 build="p" bldLvl="2"/>
      <p:bldP spid="19" grpId="0" build="p" bldLvl="2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713" y="2382762"/>
            <a:ext cx="5249335" cy="810381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35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What Would a Prospective New Convert Need to Learn?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338169"/>
            <a:ext cx="9143999" cy="1730117"/>
            <a:chOff x="920834" y="1346946"/>
            <a:chExt cx="10222992" cy="3033433"/>
          </a:xfrm>
          <a:effectLst>
            <a:outerShdw blurRad="50800" dist="38100" dir="5520000">
              <a:srgbClr val="000000">
                <a:alpha val="43000"/>
              </a:srgbClr>
            </a:outerShdw>
          </a:effectLst>
        </p:grpSpPr>
        <p:sp>
          <p:nvSpPr>
            <p:cNvPr id="6" name="Rectangle 5"/>
            <p:cNvSpPr/>
            <p:nvPr/>
          </p:nvSpPr>
          <p:spPr>
            <a:xfrm>
              <a:off x="920834" y="1346946"/>
              <a:ext cx="10222992" cy="80683"/>
            </a:xfrm>
            <a:prstGeom prst="rect">
              <a:avLst/>
            </a:prstGeom>
            <a:blipFill dpi="0" rotWithShape="1">
              <a:blip r:embed="rId2">
                <a:alphaModFix amt="85000"/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6200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920834" y="4299696"/>
              <a:ext cx="10222992" cy="80683"/>
            </a:xfrm>
            <a:prstGeom prst="rect">
              <a:avLst/>
            </a:prstGeom>
            <a:blipFill dpi="0" rotWithShape="1">
              <a:blip r:embed="rId2">
                <a:alphaModFix amt="85000"/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1755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920834" y="1484779"/>
              <a:ext cx="10222992" cy="2743200"/>
            </a:xfrm>
            <a:prstGeom prst="rect">
              <a:avLst/>
            </a:prstGeom>
            <a:blipFill dpi="0" rotWithShape="1">
              <a:blip r:embed="rId2">
                <a:alphaModFix amt="85000"/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0485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-1" y="576375"/>
            <a:ext cx="7086601" cy="117622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38" tIns="45719" rIns="91438" bIns="45719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u="none" strike="noStrike" kern="1200" cap="none" spc="-300" normalizeH="0" baseline="0" noProof="0" dirty="0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P</a:t>
            </a:r>
            <a:r>
              <a:rPr kumimoji="0" lang="en-US" sz="7000" b="1" u="none" strike="noStrike" kern="1200" cap="all" spc="-300" normalizeH="0" noProof="0" dirty="0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                                   </a:t>
            </a:r>
            <a:r>
              <a:rPr kumimoji="0" lang="en-US" sz="7000" b="1" u="none" strike="noStrike" kern="1200" cap="none" spc="-300" normalizeH="0" baseline="0" noProof="0" dirty="0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D</a:t>
            </a:r>
            <a:endParaRPr kumimoji="0" lang="en-US" sz="7000" b="1" u="none" strike="noStrike" kern="1200" cap="none" spc="-300" normalizeH="0" baseline="0" noProof="0" dirty="0">
              <a:ln>
                <a:noFill/>
              </a:ln>
              <a:blipFill dpi="0" rotWithShape="1">
                <a:blip r:embed="rId4"/>
                <a:srcRect/>
                <a:tile tx="6350" ty="-127000" sx="65000" sy="64000" flip="none" algn="tl"/>
              </a:blip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ambria"/>
              <a:ea typeface="+mj-ea"/>
              <a:cs typeface="Cambria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2399" y="433775"/>
            <a:ext cx="6717695" cy="128038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38" tIns="45719" rIns="91438" bIns="45719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sng" strike="noStrike" kern="1200" cap="all" normalizeH="0" noProof="0" dirty="0" err="1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lanting</a:t>
            </a:r>
            <a:r>
              <a:rPr kumimoji="0" lang="en-US" sz="4800" b="1" u="sng" strike="noStrike" kern="1200" cap="all" normalizeH="0" noProof="0" dirty="0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 the </a:t>
            </a:r>
            <a:r>
              <a:rPr kumimoji="0" lang="en-US" sz="4800" b="1" u="sng" strike="noStrike" kern="1200" cap="all" normalizeH="0" noProof="0" dirty="0" err="1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Wor</a:t>
            </a:r>
            <a:endParaRPr kumimoji="0" lang="en-US" sz="4800" b="1" u="sng" strike="noStrike" kern="1200" cap="none" normalizeH="0" baseline="0" noProof="0" dirty="0">
              <a:ln>
                <a:noFill/>
              </a:ln>
              <a:blipFill dpi="0" rotWithShape="1">
                <a:blip r:embed="rId4"/>
                <a:srcRect/>
                <a:tile tx="6350" ty="-127000" sx="65000" sy="64000" flip="none" algn="tl"/>
              </a:blip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ambria"/>
              <a:ea typeface="+mj-e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4952" y="3168953"/>
            <a:ext cx="32778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None/>
            </a:pPr>
            <a:r>
              <a:rPr lang="en-US" sz="24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7. Acceptable Worship</a:t>
            </a:r>
            <a:r>
              <a:rPr lang="en-US" sz="24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—How Do You Worship God?</a:t>
            </a:r>
          </a:p>
          <a:p>
            <a:pPr marL="169863" indent="-169863">
              <a:buNone/>
            </a:pPr>
            <a:r>
              <a:rPr lang="en-US" sz="24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8. The Organization of the Church</a:t>
            </a: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—</a:t>
            </a:r>
            <a:r>
              <a:rPr lang="en-US" sz="24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Who’s Leading Your Church?</a:t>
            </a:r>
          </a:p>
          <a:p>
            <a:pPr marL="169863" indent="-169863">
              <a:buNone/>
            </a:pPr>
            <a:r>
              <a:rPr lang="en-US" sz="24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9.</a:t>
            </a:r>
            <a:r>
              <a:rPr lang="en-US" sz="2400" b="1" spc="-1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Denominationalism </a:t>
            </a:r>
            <a:r>
              <a:rPr lang="en-US" sz="2400" i="1" spc="-1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—</a:t>
            </a:r>
            <a:r>
              <a:rPr lang="en-US" sz="2400" i="1" spc="-1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Is Christ Divided?</a:t>
            </a:r>
            <a:endParaRPr lang="en-US" sz="2400" i="1" spc="-1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76952" y="3168954"/>
            <a:ext cx="40519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None/>
            </a:pPr>
            <a:r>
              <a:rPr lang="en-US" sz="24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10. Faithful Service</a:t>
            </a: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—</a:t>
            </a:r>
            <a:r>
              <a:rPr lang="en-US" sz="24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Once You’re a Christian, What The</a:t>
            </a:r>
            <a:r>
              <a:rPr lang="en-US" sz="24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n?</a:t>
            </a:r>
            <a:endParaRPr lang="en-US" sz="2400" i="1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marL="230188" indent="-230188">
              <a:buNone/>
            </a:pPr>
            <a:r>
              <a:rPr lang="en-US" sz="24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11. God’s Plan for the Home</a:t>
            </a: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—</a:t>
            </a:r>
            <a:r>
              <a:rPr lang="en-US" sz="24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Does God Care About Your Home?</a:t>
            </a:r>
          </a:p>
          <a:p>
            <a:pPr marL="230188" indent="-230188">
              <a:buNone/>
            </a:pPr>
            <a:r>
              <a:rPr lang="en-US" sz="24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12. The Day of Judgment</a:t>
            </a: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—</a:t>
            </a:r>
            <a:r>
              <a:rPr lang="en-US" sz="24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What Happens When I Die?</a:t>
            </a:r>
            <a:endParaRPr lang="en-US" sz="2400" i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386075" y="1776293"/>
            <a:ext cx="1609639" cy="1391922"/>
            <a:chOff x="9685338" y="4460675"/>
            <a:chExt cx="1080904" cy="1080902"/>
          </a:xfrm>
          <a:effectLst>
            <a:outerShdw blurRad="50800" dist="76200" dir="2700000">
              <a:srgbClr val="000000">
                <a:alpha val="43000"/>
              </a:srgbClr>
            </a:outerShdw>
          </a:effectLst>
        </p:grpSpPr>
        <p:sp>
          <p:nvSpPr>
            <p:cNvPr id="14" name="Oval 13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0" name="TextBox 19"/>
          <p:cNvSpPr txBox="1"/>
          <p:nvPr/>
        </p:nvSpPr>
        <p:spPr>
          <a:xfrm rot="20580000">
            <a:off x="441188" y="2179475"/>
            <a:ext cx="15784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-1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FOCUS</a:t>
            </a:r>
            <a:endParaRPr lang="en-US" sz="3000" b="1" spc="-100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3619" y="246679"/>
            <a:ext cx="1839001" cy="1942559"/>
          </a:xfrm>
          <a:prstGeom prst="rect">
            <a:avLst/>
          </a:prstGeom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635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bldLvl="2"/>
      <p:bldP spid="19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713" y="2382762"/>
            <a:ext cx="5249335" cy="810381"/>
          </a:xfrm>
        </p:spPr>
        <p:txBody>
          <a:bodyPr>
            <a:normAutofit fontScale="85000" lnSpcReduction="2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4286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PART ONE: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35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First Contact Materials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338169"/>
            <a:ext cx="9143999" cy="1730117"/>
            <a:chOff x="920834" y="1346946"/>
            <a:chExt cx="10222992" cy="3033433"/>
          </a:xfrm>
          <a:effectLst>
            <a:outerShdw blurRad="50800" dist="38100" dir="5520000">
              <a:srgbClr val="000000">
                <a:alpha val="43000"/>
              </a:srgbClr>
            </a:outerShdw>
          </a:effectLst>
        </p:grpSpPr>
        <p:sp>
          <p:nvSpPr>
            <p:cNvPr id="6" name="Rectangle 5"/>
            <p:cNvSpPr/>
            <p:nvPr/>
          </p:nvSpPr>
          <p:spPr>
            <a:xfrm>
              <a:off x="920834" y="1346946"/>
              <a:ext cx="10222992" cy="80683"/>
            </a:xfrm>
            <a:prstGeom prst="rect">
              <a:avLst/>
            </a:prstGeom>
            <a:blipFill dpi="0" rotWithShape="1">
              <a:blip r:embed="rId2">
                <a:alphaModFix amt="85000"/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6200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920834" y="4299696"/>
              <a:ext cx="10222992" cy="80683"/>
            </a:xfrm>
            <a:prstGeom prst="rect">
              <a:avLst/>
            </a:prstGeom>
            <a:blipFill dpi="0" rotWithShape="1">
              <a:blip r:embed="rId2">
                <a:alphaModFix amt="85000"/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1755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920834" y="1484779"/>
              <a:ext cx="10222992" cy="2743200"/>
            </a:xfrm>
            <a:prstGeom prst="rect">
              <a:avLst/>
            </a:prstGeom>
            <a:blipFill dpi="0" rotWithShape="1">
              <a:blip r:embed="rId2">
                <a:alphaModFix amt="85000"/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0485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-1" y="576375"/>
            <a:ext cx="7086601" cy="117622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38" tIns="45719" rIns="91438" bIns="45719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u="none" strike="noStrike" kern="1200" cap="none" spc="-300" normalizeH="0" baseline="0" noProof="0" dirty="0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P</a:t>
            </a:r>
            <a:r>
              <a:rPr kumimoji="0" lang="en-US" sz="7000" b="1" u="none" strike="noStrike" kern="1200" cap="all" spc="-300" normalizeH="0" noProof="0" dirty="0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                                   </a:t>
            </a:r>
            <a:r>
              <a:rPr kumimoji="0" lang="en-US" sz="7000" b="1" u="none" strike="noStrike" kern="1200" cap="none" spc="-300" normalizeH="0" baseline="0" noProof="0" dirty="0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D</a:t>
            </a:r>
            <a:endParaRPr kumimoji="0" lang="en-US" sz="7000" b="1" u="none" strike="noStrike" kern="1200" cap="none" spc="-300" normalizeH="0" baseline="0" noProof="0" dirty="0">
              <a:ln>
                <a:noFill/>
              </a:ln>
              <a:blipFill dpi="0" rotWithShape="1">
                <a:blip r:embed="rId4"/>
                <a:srcRect/>
                <a:tile tx="6350" ty="-127000" sx="65000" sy="64000" flip="none" algn="tl"/>
              </a:blip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ambria"/>
              <a:ea typeface="+mj-ea"/>
              <a:cs typeface="Cambria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2399" y="433775"/>
            <a:ext cx="6717695" cy="128038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38" tIns="45719" rIns="91438" bIns="45719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sng" strike="noStrike" kern="1200" cap="all" normalizeH="0" noProof="0" dirty="0" err="1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lanting</a:t>
            </a:r>
            <a:r>
              <a:rPr kumimoji="0" lang="en-US" sz="4800" b="1" u="sng" strike="noStrike" kern="1200" cap="all" normalizeH="0" noProof="0" dirty="0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 the </a:t>
            </a:r>
            <a:r>
              <a:rPr kumimoji="0" lang="en-US" sz="4800" b="1" u="sng" strike="noStrike" kern="1200" cap="all" normalizeH="0" noProof="0" dirty="0" err="1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Wor</a:t>
            </a:r>
            <a:endParaRPr kumimoji="0" lang="en-US" sz="4800" b="1" u="sng" strike="noStrike" kern="1200" cap="none" normalizeH="0" baseline="0" noProof="0" dirty="0">
              <a:ln>
                <a:noFill/>
              </a:ln>
              <a:blipFill dpi="0" rotWithShape="1">
                <a:blip r:embed="rId4"/>
                <a:srcRect/>
                <a:tile tx="6350" ty="-127000" sx="65000" sy="64000" flip="none" algn="tl"/>
              </a:blip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ambria"/>
              <a:ea typeface="+mj-e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7524" y="3459239"/>
            <a:ext cx="4451047" cy="3101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 series of provocative flyers to elicit responses and attendance to a special study or further individual study. </a:t>
            </a:r>
          </a:p>
          <a:p>
            <a:pPr marL="290513" indent="-169863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200" spc="-1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Available for members to give out and use in studies.</a:t>
            </a:r>
          </a:p>
          <a:p>
            <a:pPr marL="290513" indent="-169863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200" spc="-1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Mass distribution in the community.</a:t>
            </a:r>
            <a:endParaRPr lang="en-US" sz="2200" spc="-1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3935" y="1776293"/>
            <a:ext cx="2064774" cy="1391922"/>
            <a:chOff x="123935" y="1776293"/>
            <a:chExt cx="2064774" cy="1391922"/>
          </a:xfrm>
        </p:grpSpPr>
        <p:grpSp>
          <p:nvGrpSpPr>
            <p:cNvPr id="4" name="Group 8"/>
            <p:cNvGrpSpPr/>
            <p:nvPr/>
          </p:nvGrpSpPr>
          <p:grpSpPr>
            <a:xfrm>
              <a:off x="386075" y="1776293"/>
              <a:ext cx="1609639" cy="1391922"/>
              <a:chOff x="9685338" y="4460675"/>
              <a:chExt cx="1080904" cy="1080902"/>
            </a:xfrm>
            <a:effectLst>
              <a:outerShdw blurRad="50800" dist="76200" dir="2700000">
                <a:srgbClr val="000000">
                  <a:alpha val="43000"/>
                </a:srgbClr>
              </a:outerShdw>
            </a:effectLst>
          </p:grpSpPr>
          <p:sp>
            <p:nvSpPr>
              <p:cNvPr id="14" name="Oval 13"/>
              <p:cNvSpPr/>
              <p:nvPr/>
            </p:nvSpPr>
            <p:spPr>
              <a:xfrm>
                <a:off x="9685338" y="4460675"/>
                <a:ext cx="1080904" cy="1080902"/>
              </a:xfrm>
              <a:prstGeom prst="ellipse">
                <a:avLst/>
              </a:prstGeom>
              <a:blipFill dpi="0" rotWithShape="1"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aturation sat="9500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85000" sy="85000" flip="none" algn="tl"/>
              </a:blipFill>
              <a:ln w="25400" cap="flat" cmpd="sng" algn="ctr">
                <a:noFill/>
                <a:prstDash val="solid"/>
              </a:ln>
              <a:effectLst/>
            </p:spPr>
          </p:sp>
          <p:sp>
            <p:nvSpPr>
              <p:cNvPr id="16" name="Oval 15"/>
              <p:cNvSpPr/>
              <p:nvPr/>
            </p:nvSpPr>
            <p:spPr>
              <a:xfrm>
                <a:off x="9793429" y="4568765"/>
                <a:ext cx="864723" cy="864722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sp>
        </p:grpSp>
        <p:sp>
          <p:nvSpPr>
            <p:cNvPr id="20" name="TextBox 19"/>
            <p:cNvSpPr txBox="1"/>
            <p:nvPr/>
          </p:nvSpPr>
          <p:spPr>
            <a:xfrm rot="20580000">
              <a:off x="123935" y="2240596"/>
              <a:ext cx="206477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spc="-100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METHOD</a:t>
              </a:r>
              <a:endParaRPr lang="en-US" sz="2500" b="1" spc="-100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3619" y="246679"/>
            <a:ext cx="1839001" cy="1942559"/>
          </a:xfrm>
          <a:prstGeom prst="rect">
            <a:avLst/>
          </a:prstGeom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63500" dir="2700000">
              <a:srgbClr val="000000">
                <a:alpha val="43000"/>
              </a:srgbClr>
            </a:outerShdw>
          </a:effectLst>
        </p:spPr>
      </p:pic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5122272" y="3689048"/>
            <a:ext cx="2717107" cy="1935238"/>
            <a:chOff x="8643" y="13025"/>
            <a:chExt cx="1573" cy="1120"/>
          </a:xfrm>
          <a:effectLst/>
        </p:grpSpPr>
        <p:sp>
          <p:nvSpPr>
            <p:cNvPr id="22531" name="AutoShape 3"/>
            <p:cNvSpPr>
              <a:spLocks noChangeArrowheads="1"/>
            </p:cNvSpPr>
            <p:nvPr/>
          </p:nvSpPr>
          <p:spPr bwMode="auto">
            <a:xfrm rot="21060000">
              <a:off x="8643" y="13038"/>
              <a:ext cx="609" cy="1107"/>
            </a:xfrm>
            <a:prstGeom prst="parallelogram">
              <a:avLst>
                <a:gd name="adj" fmla="val 25000"/>
              </a:avLst>
            </a:prstGeom>
            <a:solidFill>
              <a:srgbClr val="C0504D"/>
            </a:solidFill>
            <a:ln w="19050">
              <a:noFill/>
              <a:miter lim="800000"/>
              <a:headEnd/>
              <a:tailEnd/>
            </a:ln>
            <a:effectLst>
              <a:outerShdw blurRad="38100" dist="127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32" name="AutoShape 4"/>
            <p:cNvSpPr>
              <a:spLocks noChangeArrowheads="1"/>
            </p:cNvSpPr>
            <p:nvPr/>
          </p:nvSpPr>
          <p:spPr bwMode="auto">
            <a:xfrm rot="21060000">
              <a:off x="9607" y="13025"/>
              <a:ext cx="609" cy="1107"/>
            </a:xfrm>
            <a:prstGeom prst="parallelogram">
              <a:avLst>
                <a:gd name="adj" fmla="val 25000"/>
              </a:avLst>
            </a:prstGeom>
            <a:solidFill>
              <a:srgbClr val="C0504D"/>
            </a:solidFill>
            <a:ln w="19050">
              <a:noFill/>
              <a:miter lim="800000"/>
              <a:headEnd/>
              <a:tailEnd/>
            </a:ln>
            <a:effectLst>
              <a:outerShdw blurRad="38100" dist="127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33" name="AutoShape 5"/>
            <p:cNvSpPr>
              <a:spLocks noChangeArrowheads="1"/>
            </p:cNvSpPr>
            <p:nvPr/>
          </p:nvSpPr>
          <p:spPr bwMode="auto">
            <a:xfrm rot="420000" flipH="1">
              <a:off x="9114" y="13033"/>
              <a:ext cx="631" cy="1107"/>
            </a:xfrm>
            <a:prstGeom prst="parallelogram">
              <a:avLst>
                <a:gd name="adj" fmla="val 25000"/>
              </a:avLst>
            </a:prstGeom>
            <a:solidFill>
              <a:srgbClr val="C0504D"/>
            </a:solidFill>
            <a:ln w="19050">
              <a:noFill/>
              <a:miter lim="800000"/>
              <a:headEnd/>
              <a:tailEnd/>
            </a:ln>
            <a:effectLst>
              <a:outerShdw blurRad="38100" dist="127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713" y="2382762"/>
            <a:ext cx="5249335" cy="810381"/>
          </a:xfrm>
        </p:spPr>
        <p:txBody>
          <a:bodyPr>
            <a:normAutofit fontScale="85000" lnSpcReduction="2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4286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PART TWO: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35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First Principles Classes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338169"/>
            <a:ext cx="9143999" cy="1730117"/>
            <a:chOff x="920834" y="1346946"/>
            <a:chExt cx="10222992" cy="3033433"/>
          </a:xfrm>
          <a:effectLst>
            <a:outerShdw blurRad="50800" dist="38100" dir="5520000">
              <a:srgbClr val="000000">
                <a:alpha val="43000"/>
              </a:srgbClr>
            </a:outerShdw>
          </a:effectLst>
        </p:grpSpPr>
        <p:sp>
          <p:nvSpPr>
            <p:cNvPr id="6" name="Rectangle 5"/>
            <p:cNvSpPr/>
            <p:nvPr/>
          </p:nvSpPr>
          <p:spPr>
            <a:xfrm>
              <a:off x="920834" y="1346946"/>
              <a:ext cx="10222992" cy="80683"/>
            </a:xfrm>
            <a:prstGeom prst="rect">
              <a:avLst/>
            </a:prstGeom>
            <a:blipFill dpi="0" rotWithShape="1">
              <a:blip r:embed="rId2">
                <a:alphaModFix amt="85000"/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6200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920834" y="4299696"/>
              <a:ext cx="10222992" cy="80683"/>
            </a:xfrm>
            <a:prstGeom prst="rect">
              <a:avLst/>
            </a:prstGeom>
            <a:blipFill dpi="0" rotWithShape="1">
              <a:blip r:embed="rId2">
                <a:alphaModFix amt="85000"/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1755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920834" y="1484779"/>
              <a:ext cx="10222992" cy="2743200"/>
            </a:xfrm>
            <a:prstGeom prst="rect">
              <a:avLst/>
            </a:prstGeom>
            <a:blipFill dpi="0" rotWithShape="1">
              <a:blip r:embed="rId2">
                <a:alphaModFix amt="85000"/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0485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-1" y="576375"/>
            <a:ext cx="7086601" cy="117622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38" tIns="45719" rIns="91438" bIns="45719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u="none" strike="noStrike" kern="1200" cap="none" spc="-300" normalizeH="0" baseline="0" noProof="0" dirty="0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P</a:t>
            </a:r>
            <a:r>
              <a:rPr kumimoji="0" lang="en-US" sz="7000" b="1" u="none" strike="noStrike" kern="1200" cap="all" spc="-300" normalizeH="0" noProof="0" dirty="0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                                   </a:t>
            </a:r>
            <a:r>
              <a:rPr kumimoji="0" lang="en-US" sz="7000" b="1" u="none" strike="noStrike" kern="1200" cap="none" spc="-300" normalizeH="0" baseline="0" noProof="0" dirty="0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D</a:t>
            </a:r>
            <a:endParaRPr kumimoji="0" lang="en-US" sz="7000" b="1" u="none" strike="noStrike" kern="1200" cap="none" spc="-300" normalizeH="0" baseline="0" noProof="0" dirty="0">
              <a:ln>
                <a:noFill/>
              </a:ln>
              <a:blipFill dpi="0" rotWithShape="1">
                <a:blip r:embed="rId4"/>
                <a:srcRect/>
                <a:tile tx="6350" ty="-127000" sx="65000" sy="64000" flip="none" algn="tl"/>
              </a:blip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ambria"/>
              <a:ea typeface="+mj-ea"/>
              <a:cs typeface="Cambria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2399" y="433775"/>
            <a:ext cx="6717695" cy="128038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38" tIns="45719" rIns="91438" bIns="45719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sng" strike="noStrike" kern="1200" cap="all" normalizeH="0" noProof="0" dirty="0" err="1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lanting</a:t>
            </a:r>
            <a:r>
              <a:rPr kumimoji="0" lang="en-US" sz="4800" b="1" u="sng" strike="noStrike" kern="1200" cap="all" normalizeH="0" noProof="0" dirty="0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 the </a:t>
            </a:r>
            <a:r>
              <a:rPr kumimoji="0" lang="en-US" sz="4800" b="1" u="sng" strike="noStrike" kern="1200" cap="all" normalizeH="0" noProof="0" dirty="0" err="1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Wor</a:t>
            </a:r>
            <a:endParaRPr kumimoji="0" lang="en-US" sz="4800" b="1" u="sng" strike="noStrike" kern="1200" cap="none" normalizeH="0" baseline="0" noProof="0" dirty="0">
              <a:ln>
                <a:noFill/>
              </a:ln>
              <a:blipFill dpi="0" rotWithShape="1">
                <a:blip r:embed="rId4"/>
                <a:srcRect/>
                <a:tile tx="6350" ty="-127000" sx="65000" sy="64000" flip="none" algn="tl"/>
              </a:blip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ambria"/>
              <a:ea typeface="+mj-e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9619" y="3362478"/>
            <a:ext cx="5527523" cy="2821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 series of first principles studies scheduled once a month. </a:t>
            </a:r>
          </a:p>
          <a:p>
            <a:pPr marL="290513" indent="-169863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200" spc="-1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Scheduled at varying times.</a:t>
            </a:r>
          </a:p>
          <a:p>
            <a:pPr marL="290513" indent="-169863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200" spc="-1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Simple, non-threatening lessons.</a:t>
            </a:r>
          </a:p>
          <a:p>
            <a:pPr marL="2346325" indent="-169863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200" spc="-1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Pursue follow-up studies with any who attend.</a:t>
            </a:r>
            <a:endParaRPr lang="en-US" sz="2200" spc="-1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386075" y="1776293"/>
            <a:ext cx="1609639" cy="1391922"/>
            <a:chOff x="9685338" y="4460675"/>
            <a:chExt cx="1080904" cy="1080902"/>
          </a:xfrm>
          <a:effectLst>
            <a:outerShdw blurRad="50800" dist="76200" dir="2700000">
              <a:srgbClr val="000000">
                <a:alpha val="43000"/>
              </a:srgbClr>
            </a:outerShdw>
          </a:effectLst>
        </p:grpSpPr>
        <p:sp>
          <p:nvSpPr>
            <p:cNvPr id="14" name="Oval 13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0" name="TextBox 19"/>
          <p:cNvSpPr txBox="1"/>
          <p:nvPr/>
        </p:nvSpPr>
        <p:spPr>
          <a:xfrm rot="20580000">
            <a:off x="123935" y="2240596"/>
            <a:ext cx="20647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spc="-1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METHOD</a:t>
            </a:r>
            <a:endParaRPr lang="en-US" sz="2500" b="1" spc="-100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3619" y="246679"/>
            <a:ext cx="1839001" cy="1942559"/>
          </a:xfrm>
          <a:prstGeom prst="rect">
            <a:avLst/>
          </a:prstGeom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63500" dir="270000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408000"/>
              <a:srgbClr val="FFF1C1"/>
            </a:duotone>
          </a:blip>
          <a:srcRect l="24218" t="30946" r="30047" b="24316"/>
          <a:stretch>
            <a:fillRect/>
          </a:stretch>
        </p:blipFill>
        <p:spPr bwMode="auto">
          <a:xfrm>
            <a:off x="572806" y="4490185"/>
            <a:ext cx="3092052" cy="206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713" y="2382762"/>
            <a:ext cx="5249335" cy="810381"/>
          </a:xfrm>
        </p:spPr>
        <p:txBody>
          <a:bodyPr>
            <a:normAutofit fontScale="85000" lnSpcReduction="2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4286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PART THREE: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35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Printed Lessons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338169"/>
            <a:ext cx="9143999" cy="1730117"/>
            <a:chOff x="920834" y="1346946"/>
            <a:chExt cx="10222992" cy="3033433"/>
          </a:xfrm>
          <a:effectLst>
            <a:outerShdw blurRad="50800" dist="38100" dir="5520000">
              <a:srgbClr val="000000">
                <a:alpha val="43000"/>
              </a:srgbClr>
            </a:outerShdw>
          </a:effectLst>
        </p:grpSpPr>
        <p:sp>
          <p:nvSpPr>
            <p:cNvPr id="6" name="Rectangle 5"/>
            <p:cNvSpPr/>
            <p:nvPr/>
          </p:nvSpPr>
          <p:spPr>
            <a:xfrm>
              <a:off x="920834" y="1346946"/>
              <a:ext cx="10222992" cy="80683"/>
            </a:xfrm>
            <a:prstGeom prst="rect">
              <a:avLst/>
            </a:prstGeom>
            <a:blipFill dpi="0" rotWithShape="1">
              <a:blip r:embed="rId2">
                <a:alphaModFix amt="85000"/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6200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920834" y="4299696"/>
              <a:ext cx="10222992" cy="80683"/>
            </a:xfrm>
            <a:prstGeom prst="rect">
              <a:avLst/>
            </a:prstGeom>
            <a:blipFill dpi="0" rotWithShape="1">
              <a:blip r:embed="rId2">
                <a:alphaModFix amt="85000"/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1755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920834" y="1484779"/>
              <a:ext cx="10222992" cy="2743200"/>
            </a:xfrm>
            <a:prstGeom prst="rect">
              <a:avLst/>
            </a:prstGeom>
            <a:blipFill dpi="0" rotWithShape="1">
              <a:blip r:embed="rId2">
                <a:alphaModFix amt="85000"/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0485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-1" y="576375"/>
            <a:ext cx="7086601" cy="117622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38" tIns="45719" rIns="91438" bIns="45719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u="none" strike="noStrike" kern="1200" cap="none" spc="-300" normalizeH="0" baseline="0" noProof="0" dirty="0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P</a:t>
            </a:r>
            <a:r>
              <a:rPr kumimoji="0" lang="en-US" sz="7000" b="1" u="none" strike="noStrike" kern="1200" cap="all" spc="-300" normalizeH="0" noProof="0" dirty="0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                                   </a:t>
            </a:r>
            <a:r>
              <a:rPr kumimoji="0" lang="en-US" sz="7000" b="1" u="none" strike="noStrike" kern="1200" cap="none" spc="-300" normalizeH="0" baseline="0" noProof="0" dirty="0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D</a:t>
            </a:r>
            <a:endParaRPr kumimoji="0" lang="en-US" sz="7000" b="1" u="none" strike="noStrike" kern="1200" cap="none" spc="-300" normalizeH="0" baseline="0" noProof="0" dirty="0">
              <a:ln>
                <a:noFill/>
              </a:ln>
              <a:blipFill dpi="0" rotWithShape="1">
                <a:blip r:embed="rId4"/>
                <a:srcRect/>
                <a:tile tx="6350" ty="-127000" sx="65000" sy="64000" flip="none" algn="tl"/>
              </a:blip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ambria"/>
              <a:ea typeface="+mj-ea"/>
              <a:cs typeface="Cambria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2399" y="433775"/>
            <a:ext cx="6717695" cy="128038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38" tIns="45719" rIns="91438" bIns="45719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sng" strike="noStrike" kern="1200" cap="all" normalizeH="0" noProof="0" dirty="0" err="1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lanting</a:t>
            </a:r>
            <a:r>
              <a:rPr kumimoji="0" lang="en-US" sz="4800" b="1" u="sng" strike="noStrike" kern="1200" cap="all" normalizeH="0" noProof="0" dirty="0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 the </a:t>
            </a:r>
            <a:r>
              <a:rPr kumimoji="0" lang="en-US" sz="4800" b="1" u="sng" strike="noStrike" kern="1200" cap="all" normalizeH="0" noProof="0" dirty="0" err="1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Wor</a:t>
            </a:r>
            <a:endParaRPr kumimoji="0" lang="en-US" sz="4800" b="1" u="sng" strike="noStrike" kern="1200" cap="none" normalizeH="0" baseline="0" noProof="0" dirty="0">
              <a:ln>
                <a:noFill/>
              </a:ln>
              <a:blipFill dpi="0" rotWithShape="1">
                <a:blip r:embed="rId4"/>
                <a:srcRect/>
                <a:tile tx="6350" ty="-127000" sx="65000" sy="64000" flip="none" algn="tl"/>
              </a:blip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ambria"/>
              <a:ea typeface="+mj-e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7524" y="3459239"/>
            <a:ext cx="4451047" cy="3101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The material from the studies will be available to members to use in their own studies with people. </a:t>
            </a:r>
          </a:p>
          <a:p>
            <a:pPr marL="290513" indent="-169863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200" spc="-1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This will provide the content of the studies.</a:t>
            </a:r>
          </a:p>
          <a:p>
            <a:pPr marL="290513" indent="-169863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200" spc="-1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Will provide resources to use with prospective converts.</a:t>
            </a:r>
            <a:endParaRPr lang="en-US" sz="2200" spc="-1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3619" y="246679"/>
            <a:ext cx="1839001" cy="1942559"/>
          </a:xfrm>
          <a:prstGeom prst="rect">
            <a:avLst/>
          </a:prstGeom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63500" dir="2700000">
              <a:srgbClr val="000000">
                <a:alpha val="43000"/>
              </a:srgbClr>
            </a:outerShdw>
          </a:effectLst>
        </p:spPr>
      </p:pic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5108878" y="3932917"/>
            <a:ext cx="2539997" cy="1957463"/>
            <a:chOff x="8506" y="4785"/>
            <a:chExt cx="1755" cy="1353"/>
          </a:xfrm>
        </p:grpSpPr>
        <p:sp>
          <p:nvSpPr>
            <p:cNvPr id="25603" name="AutoShape 3"/>
            <p:cNvSpPr>
              <a:spLocks noChangeArrowheads="1"/>
            </p:cNvSpPr>
            <p:nvPr/>
          </p:nvSpPr>
          <p:spPr bwMode="auto">
            <a:xfrm rot="600000">
              <a:off x="9070" y="4966"/>
              <a:ext cx="1191" cy="1172"/>
            </a:xfrm>
            <a:prstGeom prst="parallelogram">
              <a:avLst>
                <a:gd name="adj" fmla="val 25405"/>
              </a:avLst>
            </a:prstGeom>
            <a:solidFill>
              <a:srgbClr val="6B6BFA"/>
            </a:solidFill>
            <a:ln w="19050">
              <a:noFill/>
              <a:miter lim="800000"/>
              <a:headEnd/>
              <a:tailEnd/>
            </a:ln>
            <a:effectLst>
              <a:outerShdw blurRad="38100" dist="12661" dir="9179989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4" name="AutoShape 4"/>
            <p:cNvSpPr>
              <a:spLocks noChangeArrowheads="1"/>
            </p:cNvSpPr>
            <p:nvPr/>
          </p:nvSpPr>
          <p:spPr bwMode="auto">
            <a:xfrm>
              <a:off x="8968" y="4908"/>
              <a:ext cx="1191" cy="1172"/>
            </a:xfrm>
            <a:prstGeom prst="parallelogram">
              <a:avLst>
                <a:gd name="adj" fmla="val 25405"/>
              </a:avLst>
            </a:prstGeom>
            <a:solidFill>
              <a:srgbClr val="1C5576"/>
            </a:solidFill>
            <a:ln w="19050">
              <a:noFill/>
              <a:miter lim="800000"/>
              <a:headEnd/>
              <a:tailEnd/>
            </a:ln>
            <a:effectLst>
              <a:outerShdw blurRad="38100" dist="12661" dir="9179989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5" name="AutoShape 5"/>
            <p:cNvSpPr>
              <a:spLocks noChangeArrowheads="1"/>
            </p:cNvSpPr>
            <p:nvPr/>
          </p:nvSpPr>
          <p:spPr bwMode="auto">
            <a:xfrm rot="21000000">
              <a:off x="8807" y="4815"/>
              <a:ext cx="1191" cy="1172"/>
            </a:xfrm>
            <a:prstGeom prst="parallelogram">
              <a:avLst>
                <a:gd name="adj" fmla="val 25405"/>
              </a:avLst>
            </a:prstGeom>
            <a:solidFill>
              <a:srgbClr val="6262E5"/>
            </a:solidFill>
            <a:ln w="19050">
              <a:noFill/>
              <a:miter lim="800000"/>
              <a:headEnd/>
              <a:tailEnd/>
            </a:ln>
            <a:effectLst>
              <a:outerShdw blurRad="38100" dist="12661" dir="9179989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6" name="AutoShape 6"/>
            <p:cNvSpPr>
              <a:spLocks noChangeArrowheads="1"/>
            </p:cNvSpPr>
            <p:nvPr/>
          </p:nvSpPr>
          <p:spPr bwMode="auto">
            <a:xfrm rot="20400000">
              <a:off x="8648" y="4785"/>
              <a:ext cx="1191" cy="1172"/>
            </a:xfrm>
            <a:prstGeom prst="parallelogram">
              <a:avLst>
                <a:gd name="adj" fmla="val 25405"/>
              </a:avLst>
            </a:prstGeom>
            <a:solidFill>
              <a:srgbClr val="9CCAE8"/>
            </a:solidFill>
            <a:ln w="19050">
              <a:noFill/>
              <a:miter lim="800000"/>
              <a:headEnd/>
              <a:tailEnd/>
            </a:ln>
            <a:effectLst>
              <a:outerShdw blurRad="38100" dist="12661" dir="9179989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7" name="AutoShape 7"/>
            <p:cNvSpPr>
              <a:spLocks noChangeArrowheads="1"/>
            </p:cNvSpPr>
            <p:nvPr/>
          </p:nvSpPr>
          <p:spPr bwMode="auto">
            <a:xfrm rot="19800000">
              <a:off x="8506" y="4820"/>
              <a:ext cx="1191" cy="1172"/>
            </a:xfrm>
            <a:prstGeom prst="parallelogram">
              <a:avLst>
                <a:gd name="adj" fmla="val 25405"/>
              </a:avLst>
            </a:prstGeom>
            <a:solidFill>
              <a:srgbClr val="5788E5"/>
            </a:solidFill>
            <a:ln w="19050">
              <a:noFill/>
              <a:miter lim="800000"/>
              <a:headEnd/>
              <a:tailEnd/>
            </a:ln>
            <a:effectLst>
              <a:outerShdw blurRad="38100" dist="12661" dir="9179989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8"/>
          <p:cNvGrpSpPr/>
          <p:nvPr/>
        </p:nvGrpSpPr>
        <p:grpSpPr>
          <a:xfrm>
            <a:off x="386075" y="1776293"/>
            <a:ext cx="1609639" cy="1391922"/>
            <a:chOff x="9685338" y="4460675"/>
            <a:chExt cx="1080904" cy="1080902"/>
          </a:xfrm>
          <a:effectLst>
            <a:outerShdw blurRad="50800" dist="76200" dir="2700000">
              <a:srgbClr val="000000">
                <a:alpha val="43000"/>
              </a:srgbClr>
            </a:outerShdw>
          </a:effectLst>
        </p:grpSpPr>
        <p:sp>
          <p:nvSpPr>
            <p:cNvPr id="26" name="Oval 25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7" name="Oval 26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8" name="TextBox 27"/>
          <p:cNvSpPr txBox="1"/>
          <p:nvPr/>
        </p:nvSpPr>
        <p:spPr>
          <a:xfrm rot="20580000">
            <a:off x="123935" y="2240596"/>
            <a:ext cx="20647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spc="-1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METHOD</a:t>
            </a:r>
            <a:endParaRPr lang="en-US" sz="2500" b="1" spc="-100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713" y="2382762"/>
            <a:ext cx="5249335" cy="810381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35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Each Part of This Plan…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338169"/>
            <a:ext cx="9143999" cy="1730117"/>
            <a:chOff x="920834" y="1346946"/>
            <a:chExt cx="10222992" cy="3033433"/>
          </a:xfrm>
          <a:effectLst>
            <a:outerShdw blurRad="50800" dist="38100" dir="5520000">
              <a:srgbClr val="000000">
                <a:alpha val="43000"/>
              </a:srgbClr>
            </a:outerShdw>
          </a:effectLst>
        </p:grpSpPr>
        <p:sp>
          <p:nvSpPr>
            <p:cNvPr id="6" name="Rectangle 5"/>
            <p:cNvSpPr/>
            <p:nvPr/>
          </p:nvSpPr>
          <p:spPr>
            <a:xfrm>
              <a:off x="920834" y="1346946"/>
              <a:ext cx="10222992" cy="80683"/>
            </a:xfrm>
            <a:prstGeom prst="rect">
              <a:avLst/>
            </a:prstGeom>
            <a:blipFill dpi="0" rotWithShape="1">
              <a:blip r:embed="rId2">
                <a:alphaModFix amt="85000"/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6200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920834" y="4299696"/>
              <a:ext cx="10222992" cy="80683"/>
            </a:xfrm>
            <a:prstGeom prst="rect">
              <a:avLst/>
            </a:prstGeom>
            <a:blipFill dpi="0" rotWithShape="1">
              <a:blip r:embed="rId2">
                <a:alphaModFix amt="85000"/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1755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920834" y="1484779"/>
              <a:ext cx="10222992" cy="2743200"/>
            </a:xfrm>
            <a:prstGeom prst="rect">
              <a:avLst/>
            </a:prstGeom>
            <a:blipFill dpi="0" rotWithShape="1">
              <a:blip r:embed="rId2">
                <a:alphaModFix amt="85000"/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0485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-1" y="576375"/>
            <a:ext cx="7086601" cy="117622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38" tIns="45719" rIns="91438" bIns="45719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u="none" strike="noStrike" kern="1200" cap="none" spc="-300" normalizeH="0" baseline="0" noProof="0" dirty="0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P</a:t>
            </a:r>
            <a:r>
              <a:rPr kumimoji="0" lang="en-US" sz="7000" b="1" u="none" strike="noStrike" kern="1200" cap="all" spc="-300" normalizeH="0" noProof="0" dirty="0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                                   </a:t>
            </a:r>
            <a:r>
              <a:rPr kumimoji="0" lang="en-US" sz="7000" b="1" u="none" strike="noStrike" kern="1200" cap="none" spc="-300" normalizeH="0" baseline="0" noProof="0" dirty="0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D</a:t>
            </a:r>
            <a:endParaRPr kumimoji="0" lang="en-US" sz="7000" b="1" u="none" strike="noStrike" kern="1200" cap="none" spc="-300" normalizeH="0" baseline="0" noProof="0" dirty="0">
              <a:ln>
                <a:noFill/>
              </a:ln>
              <a:blipFill dpi="0" rotWithShape="1">
                <a:blip r:embed="rId4"/>
                <a:srcRect/>
                <a:tile tx="6350" ty="-127000" sx="65000" sy="64000" flip="none" algn="tl"/>
              </a:blip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ambria"/>
              <a:ea typeface="+mj-ea"/>
              <a:cs typeface="Cambria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2399" y="433775"/>
            <a:ext cx="6717695" cy="128038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38" tIns="45719" rIns="91438" bIns="45719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sng" strike="noStrike" kern="1200" cap="all" normalizeH="0" noProof="0" dirty="0" err="1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lanting</a:t>
            </a:r>
            <a:r>
              <a:rPr kumimoji="0" lang="en-US" sz="4800" b="1" u="sng" strike="noStrike" kern="1200" cap="all" normalizeH="0" noProof="0" dirty="0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 the </a:t>
            </a:r>
            <a:r>
              <a:rPr kumimoji="0" lang="en-US" sz="4800" b="1" u="sng" strike="noStrike" kern="1200" cap="all" normalizeH="0" noProof="0" dirty="0" err="1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Wor</a:t>
            </a:r>
            <a:endParaRPr kumimoji="0" lang="en-US" sz="4800" b="1" u="sng" strike="noStrike" kern="1200" cap="none" normalizeH="0" baseline="0" noProof="0" dirty="0">
              <a:ln>
                <a:noFill/>
              </a:ln>
              <a:blipFill dpi="0" rotWithShape="1">
                <a:blip r:embed="rId4"/>
                <a:srcRect/>
                <a:tile tx="6350" ty="-127000" sx="65000" sy="64000" flip="none" algn="tl"/>
              </a:blip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ambria"/>
              <a:ea typeface="+mj-e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7524" y="3399426"/>
            <a:ext cx="4451047" cy="3181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800" spc="-1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Will seek to promote involvement in additional personal studies.</a:t>
            </a:r>
          </a:p>
          <a:p>
            <a:pPr marL="169863" indent="-169863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800" spc="-1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Offer the use of electronic resources.</a:t>
            </a:r>
          </a:p>
          <a:p>
            <a:pPr marL="169863" indent="-169863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800" spc="-1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Provide follow-up opportunities.</a:t>
            </a:r>
            <a:endParaRPr lang="en-US" sz="2800" spc="-1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386075" y="1776293"/>
            <a:ext cx="1609639" cy="1391922"/>
            <a:chOff x="9685338" y="4460675"/>
            <a:chExt cx="1080904" cy="1080902"/>
          </a:xfrm>
          <a:effectLst>
            <a:outerShdw blurRad="50800" dist="76200" dir="2700000">
              <a:srgbClr val="000000">
                <a:alpha val="43000"/>
              </a:srgbClr>
            </a:outerShdw>
          </a:effectLst>
        </p:grpSpPr>
        <p:sp>
          <p:nvSpPr>
            <p:cNvPr id="14" name="Oval 13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0" name="TextBox 19"/>
          <p:cNvSpPr txBox="1"/>
          <p:nvPr/>
        </p:nvSpPr>
        <p:spPr>
          <a:xfrm rot="20580000">
            <a:off x="123935" y="2240596"/>
            <a:ext cx="20647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spc="-1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METHOD</a:t>
            </a:r>
            <a:endParaRPr lang="en-US" sz="2500" b="1" spc="-100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3619" y="246679"/>
            <a:ext cx="1839001" cy="1942559"/>
          </a:xfrm>
          <a:prstGeom prst="rect">
            <a:avLst/>
          </a:prstGeom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63500" dir="270000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1638" y="4257799"/>
            <a:ext cx="1711244" cy="1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9470" y="3162892"/>
            <a:ext cx="2302845" cy="2350591"/>
          </a:xfrm>
          <a:prstGeom prst="rect">
            <a:avLst/>
          </a:prstGeom>
          <a:effectLst/>
        </p:spPr>
      </p:pic>
      <p:sp>
        <p:nvSpPr>
          <p:cNvPr id="25" name="TextBox 24"/>
          <p:cNvSpPr txBox="1"/>
          <p:nvPr/>
        </p:nvSpPr>
        <p:spPr>
          <a:xfrm>
            <a:off x="4918305" y="6064178"/>
            <a:ext cx="371051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www.olsenpark.com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 build="p" bldLvl="2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2"/>
          <a:srcRect l="19430"/>
          <a:stretch>
            <a:fillRect/>
          </a:stretch>
        </p:blipFill>
        <p:spPr bwMode="auto">
          <a:xfrm flipH="1">
            <a:off x="597667" y="4308430"/>
            <a:ext cx="2382657" cy="237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713" y="2382762"/>
            <a:ext cx="5249335" cy="810381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35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What Can Members Do? 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338169"/>
            <a:ext cx="9143999" cy="1730117"/>
            <a:chOff x="920834" y="1346946"/>
            <a:chExt cx="10222992" cy="3033433"/>
          </a:xfrm>
          <a:effectLst>
            <a:outerShdw blurRad="50800" dist="38100" dir="5520000">
              <a:srgbClr val="000000">
                <a:alpha val="43000"/>
              </a:srgbClr>
            </a:outerShdw>
          </a:effectLst>
        </p:grpSpPr>
        <p:sp>
          <p:nvSpPr>
            <p:cNvPr id="6" name="Rectangle 5"/>
            <p:cNvSpPr/>
            <p:nvPr/>
          </p:nvSpPr>
          <p:spPr>
            <a:xfrm>
              <a:off x="920834" y="1346946"/>
              <a:ext cx="10222992" cy="80683"/>
            </a:xfrm>
            <a:prstGeom prst="rect">
              <a:avLst/>
            </a:prstGeom>
            <a:blipFill dpi="0" rotWithShape="1">
              <a:blip r:embed="rId3">
                <a:alphaModFix amt="85000"/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6200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920834" y="4299696"/>
              <a:ext cx="10222992" cy="80683"/>
            </a:xfrm>
            <a:prstGeom prst="rect">
              <a:avLst/>
            </a:prstGeom>
            <a:blipFill dpi="0" rotWithShape="1">
              <a:blip r:embed="rId3">
                <a:alphaModFix amt="85000"/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1755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920834" y="1484779"/>
              <a:ext cx="10222992" cy="2743200"/>
            </a:xfrm>
            <a:prstGeom prst="rect">
              <a:avLst/>
            </a:prstGeom>
            <a:blipFill dpi="0" rotWithShape="1">
              <a:blip r:embed="rId3">
                <a:alphaModFix amt="85000"/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0485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-1" y="576375"/>
            <a:ext cx="7086601" cy="117622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38" tIns="45719" rIns="91438" bIns="45719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u="none" strike="noStrike" kern="1200" cap="none" spc="-300" normalizeH="0" baseline="0" noProof="0" dirty="0" smtClean="0">
                <a:ln>
                  <a:noFill/>
                </a:ln>
                <a:blipFill dpi="0" rotWithShape="1">
                  <a:blip r:embed="rId5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P</a:t>
            </a:r>
            <a:r>
              <a:rPr kumimoji="0" lang="en-US" sz="7000" b="1" u="none" strike="noStrike" kern="1200" cap="all" spc="-300" normalizeH="0" noProof="0" dirty="0" smtClean="0">
                <a:ln>
                  <a:noFill/>
                </a:ln>
                <a:blipFill dpi="0" rotWithShape="1">
                  <a:blip r:embed="rId5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                                   </a:t>
            </a:r>
            <a:r>
              <a:rPr kumimoji="0" lang="en-US" sz="7000" b="1" u="none" strike="noStrike" kern="1200" cap="none" spc="-300" normalizeH="0" baseline="0" noProof="0" dirty="0" smtClean="0">
                <a:ln>
                  <a:noFill/>
                </a:ln>
                <a:blipFill dpi="0" rotWithShape="1">
                  <a:blip r:embed="rId5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D</a:t>
            </a:r>
            <a:endParaRPr kumimoji="0" lang="en-US" sz="7000" b="1" u="none" strike="noStrike" kern="1200" cap="none" spc="-300" normalizeH="0" baseline="0" noProof="0" dirty="0">
              <a:ln>
                <a:noFill/>
              </a:ln>
              <a:blipFill dpi="0" rotWithShape="1">
                <a:blip r:embed="rId5"/>
                <a:srcRect/>
                <a:tile tx="6350" ty="-127000" sx="65000" sy="64000" flip="none" algn="tl"/>
              </a:blip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ambria"/>
              <a:ea typeface="+mj-ea"/>
              <a:cs typeface="Cambria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2399" y="433775"/>
            <a:ext cx="6717695" cy="128038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38" tIns="45719" rIns="91438" bIns="45719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sng" strike="noStrike" kern="1200" cap="all" normalizeH="0" noProof="0" dirty="0" err="1" smtClean="0">
                <a:ln>
                  <a:noFill/>
                </a:ln>
                <a:blipFill dpi="0" rotWithShape="1">
                  <a:blip r:embed="rId5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lanting</a:t>
            </a:r>
            <a:r>
              <a:rPr kumimoji="0" lang="en-US" sz="4800" b="1" u="sng" strike="noStrike" kern="1200" cap="all" normalizeH="0" noProof="0" dirty="0" smtClean="0">
                <a:ln>
                  <a:noFill/>
                </a:ln>
                <a:blipFill dpi="0" rotWithShape="1">
                  <a:blip r:embed="rId5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 the </a:t>
            </a:r>
            <a:r>
              <a:rPr kumimoji="0" lang="en-US" sz="4800" b="1" u="sng" strike="noStrike" kern="1200" cap="all" normalizeH="0" noProof="0" dirty="0" err="1" smtClean="0">
                <a:ln>
                  <a:noFill/>
                </a:ln>
                <a:blipFill dpi="0" rotWithShape="1">
                  <a:blip r:embed="rId5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Wor</a:t>
            </a:r>
            <a:endParaRPr kumimoji="0" lang="en-US" sz="4800" b="1" u="sng" strike="noStrike" kern="1200" cap="none" normalizeH="0" baseline="0" noProof="0" dirty="0">
              <a:ln>
                <a:noFill/>
              </a:ln>
              <a:blipFill dpi="0" rotWithShape="1">
                <a:blip r:embed="rId5"/>
                <a:srcRect/>
                <a:tile tx="6350" ty="-127000" sx="65000" sy="64000" flip="none" algn="tl"/>
              </a:blip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ambria"/>
              <a:ea typeface="+mj-e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9619" y="3150384"/>
            <a:ext cx="604005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300" spc="-1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Help with production of material.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300" spc="-1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Participate in mass distribution of first contact flyer.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300" spc="-1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Personally invite people to the studies.</a:t>
            </a:r>
          </a:p>
          <a:p>
            <a:pPr marL="1366838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300" spc="-1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Offer support at the study. </a:t>
            </a:r>
          </a:p>
          <a:p>
            <a:pPr marL="1652588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300" spc="-1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Use the material for personal independent study with prospects.</a:t>
            </a:r>
            <a:endParaRPr lang="en-US" sz="2300" spc="-1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9776" y="1776293"/>
            <a:ext cx="2343967" cy="1391922"/>
            <a:chOff x="29776" y="1776293"/>
            <a:chExt cx="2343967" cy="1391922"/>
          </a:xfrm>
        </p:grpSpPr>
        <p:grpSp>
          <p:nvGrpSpPr>
            <p:cNvPr id="4" name="Group 8"/>
            <p:cNvGrpSpPr/>
            <p:nvPr/>
          </p:nvGrpSpPr>
          <p:grpSpPr>
            <a:xfrm>
              <a:off x="386075" y="1776293"/>
              <a:ext cx="1609639" cy="1391922"/>
              <a:chOff x="9685338" y="4460675"/>
              <a:chExt cx="1080904" cy="1080902"/>
            </a:xfrm>
            <a:effectLst>
              <a:outerShdw blurRad="50800" dist="76200" dir="2700000">
                <a:srgbClr val="000000">
                  <a:alpha val="43000"/>
                </a:srgbClr>
              </a:outerShdw>
            </a:effectLst>
          </p:grpSpPr>
          <p:sp>
            <p:nvSpPr>
              <p:cNvPr id="14" name="Oval 13"/>
              <p:cNvSpPr/>
              <p:nvPr/>
            </p:nvSpPr>
            <p:spPr>
              <a:xfrm>
                <a:off x="9685338" y="4460675"/>
                <a:ext cx="1080904" cy="1080902"/>
              </a:xfrm>
              <a:prstGeom prst="ellipse">
                <a:avLst/>
              </a:prstGeom>
              <a:blipFill dpi="0" rotWithShape="1">
                <a:blip r:embed="rId5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9500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85000" sy="85000" flip="none" algn="tl"/>
              </a:blipFill>
              <a:ln w="25400" cap="flat" cmpd="sng" algn="ctr">
                <a:noFill/>
                <a:prstDash val="solid"/>
              </a:ln>
              <a:effectLst/>
            </p:spPr>
          </p:sp>
          <p:sp>
            <p:nvSpPr>
              <p:cNvPr id="16" name="Oval 15"/>
              <p:cNvSpPr/>
              <p:nvPr/>
            </p:nvSpPr>
            <p:spPr>
              <a:xfrm>
                <a:off x="9793429" y="4568765"/>
                <a:ext cx="864723" cy="864722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sp>
        </p:grpSp>
        <p:sp>
          <p:nvSpPr>
            <p:cNvPr id="20" name="TextBox 19"/>
            <p:cNvSpPr txBox="1"/>
            <p:nvPr/>
          </p:nvSpPr>
          <p:spPr>
            <a:xfrm rot="20580000">
              <a:off x="29776" y="2249198"/>
              <a:ext cx="2343967" cy="650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500" b="1" spc="-100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INVOLVE</a:t>
              </a:r>
            </a:p>
            <a:p>
              <a:pPr algn="ctr">
                <a:lnSpc>
                  <a:spcPct val="70000"/>
                </a:lnSpc>
              </a:pPr>
              <a:r>
                <a:rPr lang="en-US" sz="2500" b="1" spc="-100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MENT</a:t>
              </a:r>
              <a:endParaRPr lang="en-US" sz="2500" b="1" spc="-100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3619" y="246679"/>
            <a:ext cx="1839001" cy="1942559"/>
          </a:xfrm>
          <a:prstGeom prst="rect">
            <a:avLst/>
          </a:prstGeom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635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713" y="2382762"/>
            <a:ext cx="5249335" cy="810381"/>
          </a:xfrm>
        </p:spPr>
        <p:txBody>
          <a:bodyPr>
            <a:normAutofit fontScale="92500" lnSpcReduction="2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35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What Will Help This Succeed?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338169"/>
            <a:ext cx="9143999" cy="1730117"/>
            <a:chOff x="920834" y="1346946"/>
            <a:chExt cx="10222992" cy="3033433"/>
          </a:xfrm>
          <a:effectLst>
            <a:outerShdw blurRad="50800" dist="38100" dir="5520000">
              <a:srgbClr val="000000">
                <a:alpha val="43000"/>
              </a:srgbClr>
            </a:outerShdw>
          </a:effectLst>
        </p:grpSpPr>
        <p:sp>
          <p:nvSpPr>
            <p:cNvPr id="6" name="Rectangle 5"/>
            <p:cNvSpPr/>
            <p:nvPr/>
          </p:nvSpPr>
          <p:spPr>
            <a:xfrm>
              <a:off x="920834" y="1346946"/>
              <a:ext cx="10222992" cy="80683"/>
            </a:xfrm>
            <a:prstGeom prst="rect">
              <a:avLst/>
            </a:prstGeom>
            <a:blipFill dpi="0" rotWithShape="1">
              <a:blip r:embed="rId2">
                <a:alphaModFix amt="85000"/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6200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920834" y="4299696"/>
              <a:ext cx="10222992" cy="80683"/>
            </a:xfrm>
            <a:prstGeom prst="rect">
              <a:avLst/>
            </a:prstGeom>
            <a:blipFill dpi="0" rotWithShape="1">
              <a:blip r:embed="rId2">
                <a:alphaModFix amt="85000"/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1755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920834" y="1484779"/>
              <a:ext cx="10222992" cy="2743200"/>
            </a:xfrm>
            <a:prstGeom prst="rect">
              <a:avLst/>
            </a:prstGeom>
            <a:blipFill dpi="0" rotWithShape="1">
              <a:blip r:embed="rId2">
                <a:alphaModFix amt="85000"/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0485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-1" y="576375"/>
            <a:ext cx="7086601" cy="117622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38" tIns="45719" rIns="91438" bIns="45719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u="none" strike="noStrike" kern="1200" cap="none" spc="-300" normalizeH="0" baseline="0" noProof="0" dirty="0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P</a:t>
            </a:r>
            <a:r>
              <a:rPr kumimoji="0" lang="en-US" sz="7000" b="1" u="none" strike="noStrike" kern="1200" cap="all" spc="-300" normalizeH="0" noProof="0" dirty="0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                                   </a:t>
            </a:r>
            <a:r>
              <a:rPr kumimoji="0" lang="en-US" sz="7000" b="1" u="none" strike="noStrike" kern="1200" cap="none" spc="-300" normalizeH="0" baseline="0" noProof="0" dirty="0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D</a:t>
            </a:r>
            <a:endParaRPr kumimoji="0" lang="en-US" sz="7000" b="1" u="none" strike="noStrike" kern="1200" cap="none" spc="-300" normalizeH="0" baseline="0" noProof="0" dirty="0">
              <a:ln>
                <a:noFill/>
              </a:ln>
              <a:blipFill dpi="0" rotWithShape="1">
                <a:blip r:embed="rId4"/>
                <a:srcRect/>
                <a:tile tx="6350" ty="-127000" sx="65000" sy="64000" flip="none" algn="tl"/>
              </a:blip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ambria"/>
              <a:ea typeface="+mj-ea"/>
              <a:cs typeface="Cambria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2399" y="433775"/>
            <a:ext cx="6717695" cy="128038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38" tIns="45719" rIns="91438" bIns="45719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sng" strike="noStrike" kern="1200" cap="all" normalizeH="0" noProof="0" dirty="0" err="1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lanting</a:t>
            </a:r>
            <a:r>
              <a:rPr kumimoji="0" lang="en-US" sz="4800" b="1" u="sng" strike="noStrike" kern="1200" cap="all" normalizeH="0" noProof="0" dirty="0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 the </a:t>
            </a:r>
            <a:r>
              <a:rPr kumimoji="0" lang="en-US" sz="4800" b="1" u="sng" strike="noStrike" kern="1200" cap="all" normalizeH="0" noProof="0" dirty="0" err="1" smtClean="0">
                <a:ln>
                  <a:noFill/>
                </a:ln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Wor</a:t>
            </a:r>
            <a:endParaRPr kumimoji="0" lang="en-US" sz="4800" b="1" u="sng" strike="noStrike" kern="1200" cap="none" normalizeH="0" baseline="0" noProof="0" dirty="0">
              <a:ln>
                <a:noFill/>
              </a:ln>
              <a:blipFill dpi="0" rotWithShape="1">
                <a:blip r:embed="rId4"/>
                <a:srcRect/>
                <a:tile tx="6350" ty="-127000" sx="65000" sy="64000" flip="none" algn="tl"/>
              </a:blip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ambria"/>
              <a:ea typeface="+mj-ea"/>
              <a:cs typeface="Cambria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23935" y="1776293"/>
            <a:ext cx="2064774" cy="1391922"/>
            <a:chOff x="123935" y="1776293"/>
            <a:chExt cx="2064774" cy="1391922"/>
          </a:xfrm>
        </p:grpSpPr>
        <p:grpSp>
          <p:nvGrpSpPr>
            <p:cNvPr id="4" name="Group 8"/>
            <p:cNvGrpSpPr/>
            <p:nvPr/>
          </p:nvGrpSpPr>
          <p:grpSpPr>
            <a:xfrm>
              <a:off x="386075" y="1776293"/>
              <a:ext cx="1609639" cy="1391922"/>
              <a:chOff x="9685338" y="4460675"/>
              <a:chExt cx="1080904" cy="1080902"/>
            </a:xfrm>
            <a:effectLst>
              <a:outerShdw blurRad="50800" dist="76200" dir="2700000">
                <a:srgbClr val="000000">
                  <a:alpha val="43000"/>
                </a:srgbClr>
              </a:outerShdw>
            </a:effectLst>
          </p:grpSpPr>
          <p:sp>
            <p:nvSpPr>
              <p:cNvPr id="14" name="Oval 13"/>
              <p:cNvSpPr/>
              <p:nvPr/>
            </p:nvSpPr>
            <p:spPr>
              <a:xfrm>
                <a:off x="9685338" y="4460675"/>
                <a:ext cx="1080904" cy="1080902"/>
              </a:xfrm>
              <a:prstGeom prst="ellipse">
                <a:avLst/>
              </a:prstGeom>
              <a:blipFill dpi="0" rotWithShape="1"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aturation sat="9500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85000" sy="85000" flip="none" algn="tl"/>
              </a:blipFill>
              <a:ln w="25400" cap="flat" cmpd="sng" algn="ctr">
                <a:noFill/>
                <a:prstDash val="solid"/>
              </a:ln>
              <a:effectLst/>
            </p:spPr>
          </p:sp>
          <p:sp>
            <p:nvSpPr>
              <p:cNvPr id="16" name="Oval 15"/>
              <p:cNvSpPr/>
              <p:nvPr/>
            </p:nvSpPr>
            <p:spPr>
              <a:xfrm>
                <a:off x="9793429" y="4568765"/>
                <a:ext cx="864723" cy="864722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sp>
        </p:grpSp>
        <p:sp>
          <p:nvSpPr>
            <p:cNvPr id="20" name="TextBox 19"/>
            <p:cNvSpPr txBox="1"/>
            <p:nvPr/>
          </p:nvSpPr>
          <p:spPr>
            <a:xfrm rot="20580000">
              <a:off x="123935" y="2240596"/>
              <a:ext cx="206477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spc="-100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ATTITUDE</a:t>
              </a:r>
              <a:endParaRPr lang="en-US" sz="2500" b="1" spc="-100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3619" y="246679"/>
            <a:ext cx="1839001" cy="1942559"/>
          </a:xfrm>
          <a:prstGeom prst="rect">
            <a:avLst/>
          </a:prstGeom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63500" dir="270000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447523" y="3399426"/>
            <a:ext cx="8442477" cy="2765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b="1" spc="-1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Hope </a:t>
            </a:r>
            <a:r>
              <a:rPr lang="en-US" sz="2800" spc="-1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(</a:t>
            </a:r>
            <a:r>
              <a:rPr lang="en-US" sz="2800" spc="-1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Ecc</a:t>
            </a:r>
            <a:r>
              <a:rPr lang="en-US" sz="2800" spc="-1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. 7:10; 1 Cor. 13:7; 9:10; Isa. 55:10-11).</a:t>
            </a:r>
            <a:endParaRPr lang="en-US" sz="2800" b="1" spc="-1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marL="687377" lvl="1" indent="-230188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600" spc="-1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“That won’t work!”—“No one cares!”</a:t>
            </a:r>
            <a:endParaRPr lang="en-US" sz="3200" b="1" spc="-1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marL="230188" indent="-230188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b="1" spc="-1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Patience </a:t>
            </a:r>
            <a:r>
              <a:rPr lang="en-US" sz="2800" spc="-1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(Eph. </a:t>
            </a:r>
            <a:r>
              <a:rPr lang="en-US" sz="2800" spc="-1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4:</a:t>
            </a:r>
            <a:r>
              <a:rPr lang="en-US" sz="2800" spc="-1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1-3; Heb. 5:12-13; 2 Tim. 2:24). </a:t>
            </a:r>
            <a:endParaRPr lang="en-US" sz="3200" b="1" spc="-1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marL="687376" lvl="2" indent="-230188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600" spc="-1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“If you want to grow, get ready for troubles!”</a:t>
            </a:r>
            <a:endParaRPr lang="en-US" sz="3200" b="1" spc="-1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marL="230188" indent="-230188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b="1" spc="-1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Love for Souls </a:t>
            </a:r>
            <a:r>
              <a:rPr lang="en-US" sz="2800" spc="-1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(Prov. 11:30; Luke 15:7).</a:t>
            </a:r>
            <a:endParaRPr lang="en-US" sz="3200" b="1" spc="-1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ea typeface="+mj-ea"/>
                <a:cs typeface="+mj-cs"/>
              </a:rPr>
              <a:t>MEMBERSHIP STATISTICS 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2" indent="0" eaLnBrk="1" hangingPunct="1">
              <a:lnSpc>
                <a:spcPct val="90000"/>
              </a:lnSpc>
              <a:buFont typeface="Wingdings" charset="2"/>
              <a:buNone/>
              <a:tabLst>
                <a:tab pos="4460875" algn="ctr"/>
                <a:tab pos="5829300" algn="ctr"/>
                <a:tab pos="7088188" algn="ctr"/>
              </a:tabLst>
              <a:defRPr/>
            </a:pPr>
            <a:r>
              <a:rPr lang="en-US" sz="3200" dirty="0" smtClean="0"/>
              <a:t>	2012	2013 	2014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tabLst>
                <a:tab pos="4460875" algn="ctr"/>
                <a:tab pos="5829300" algn="ctr"/>
                <a:tab pos="7088188" algn="ctr"/>
              </a:tabLst>
              <a:defRPr/>
            </a:pPr>
            <a:r>
              <a:rPr lang="en-US" sz="2800" dirty="0" smtClean="0"/>
              <a:t>BAPTIZED	4	3	2</a:t>
            </a:r>
          </a:p>
          <a:p>
            <a:pPr eaLnBrk="1" hangingPunct="1">
              <a:lnSpc>
                <a:spcPct val="90000"/>
              </a:lnSpc>
              <a:tabLst>
                <a:tab pos="4460875" algn="ctr"/>
                <a:tab pos="5829300" algn="ctr"/>
                <a:tab pos="7088188" algn="ctr"/>
              </a:tabLst>
              <a:defRPr/>
            </a:pPr>
            <a:r>
              <a:rPr lang="en-US" sz="2800" dirty="0" smtClean="0"/>
              <a:t>RESTORED	3	3	1</a:t>
            </a:r>
          </a:p>
          <a:p>
            <a:pPr eaLnBrk="1" hangingPunct="1">
              <a:lnSpc>
                <a:spcPct val="90000"/>
              </a:lnSpc>
              <a:tabLst>
                <a:tab pos="4460875" algn="ctr"/>
                <a:tab pos="5829300" algn="ctr"/>
                <a:tab pos="7088188" algn="ctr"/>
              </a:tabLst>
              <a:defRPr/>
            </a:pPr>
            <a:r>
              <a:rPr lang="en-US" sz="2800" dirty="0" smtClean="0"/>
              <a:t>MOVED IN	6	23	6</a:t>
            </a:r>
          </a:p>
          <a:p>
            <a:pPr eaLnBrk="1" hangingPunct="1">
              <a:lnSpc>
                <a:spcPct val="90000"/>
              </a:lnSpc>
              <a:tabLst>
                <a:tab pos="4460875" algn="ctr"/>
                <a:tab pos="5829300" algn="ctr"/>
                <a:tab pos="7088188" algn="ctr"/>
              </a:tabLst>
              <a:defRPr/>
            </a:pPr>
            <a:r>
              <a:rPr lang="en-US" sz="2800" dirty="0" smtClean="0"/>
              <a:t>MOVED AWAY	-18	-7	-22</a:t>
            </a:r>
          </a:p>
          <a:p>
            <a:pPr eaLnBrk="1" hangingPunct="1">
              <a:lnSpc>
                <a:spcPct val="90000"/>
              </a:lnSpc>
              <a:tabLst>
                <a:tab pos="4460875" algn="ctr"/>
                <a:tab pos="5829300" algn="ctr"/>
                <a:tab pos="7088188" algn="ctr"/>
              </a:tabLst>
              <a:defRPr/>
            </a:pPr>
            <a:r>
              <a:rPr lang="en-US" sz="2800" dirty="0" smtClean="0"/>
              <a:t>PASSED AWAY	-4	-1	-1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tabLst>
                <a:tab pos="4460875" algn="ctr"/>
                <a:tab pos="5829300" algn="ctr"/>
                <a:tab pos="7088188" algn="ctr"/>
              </a:tabLst>
              <a:defRPr/>
            </a:pPr>
            <a:r>
              <a:rPr lang="en-US" sz="2800" dirty="0" smtClean="0"/>
              <a:t>   (</a:t>
            </a:r>
            <a:r>
              <a:rPr lang="en-US" sz="2400" dirty="0" err="1" smtClean="0"/>
              <a:t>LaVaughn</a:t>
            </a:r>
            <a:r>
              <a:rPr lang="en-US" sz="2400" dirty="0" smtClean="0"/>
              <a:t> Back)</a:t>
            </a:r>
          </a:p>
          <a:p>
            <a:pPr eaLnBrk="1" hangingPunct="1">
              <a:lnSpc>
                <a:spcPct val="90000"/>
              </a:lnSpc>
              <a:tabLst>
                <a:tab pos="4460875" algn="ctr"/>
                <a:tab pos="5829300" algn="ctr"/>
                <a:tab pos="7088188" algn="ctr"/>
              </a:tabLst>
              <a:defRPr/>
            </a:pPr>
            <a:r>
              <a:rPr lang="en-US" sz="2800" dirty="0" smtClean="0"/>
              <a:t>LEFT THE LORD	-4	0	0</a:t>
            </a:r>
          </a:p>
          <a:p>
            <a:pPr lvl="1" eaLnBrk="1" hangingPunct="1">
              <a:lnSpc>
                <a:spcPct val="90000"/>
              </a:lnSpc>
              <a:spcBef>
                <a:spcPts val="2975"/>
              </a:spcBef>
              <a:buNone/>
              <a:tabLst>
                <a:tab pos="4460875" algn="ctr"/>
                <a:tab pos="5829300" algn="ctr"/>
                <a:tab pos="7088188" algn="ctr"/>
              </a:tabLst>
              <a:defRPr/>
            </a:pPr>
            <a:r>
              <a:rPr lang="en-US" sz="2400" dirty="0" smtClean="0"/>
              <a:t>TOTAL  NET + OR - 	-18	+20	-17</a:t>
            </a:r>
            <a:endParaRPr lang="en-US" sz="2800" dirty="0" smtClean="0"/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838200" y="5562600"/>
            <a:ext cx="73152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ea typeface="+mj-ea"/>
                <a:cs typeface="+mj-cs"/>
              </a:rPr>
              <a:t>ATTENDANCE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  <a:tabLst>
                <a:tab pos="2232025" algn="ctr"/>
                <a:tab pos="3719513" algn="ctr"/>
                <a:tab pos="5259388" algn="ctr"/>
                <a:tab pos="6686550" algn="ctr"/>
              </a:tabLst>
              <a:defRPr/>
            </a:pPr>
            <a:r>
              <a:rPr lang="en-US" dirty="0" smtClean="0"/>
              <a:t>		2011	2012	2013	2014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charset="2"/>
              <a:buNone/>
              <a:tabLst>
                <a:tab pos="2232025" algn="ctr"/>
                <a:tab pos="3719513" algn="ctr"/>
                <a:tab pos="5259388" algn="ctr"/>
                <a:tab pos="6686550" algn="ctr"/>
              </a:tabLst>
              <a:defRPr/>
            </a:pPr>
            <a:r>
              <a:rPr lang="en-US" dirty="0" smtClean="0"/>
              <a:t>					</a:t>
            </a:r>
          </a:p>
          <a:p>
            <a:pPr eaLnBrk="1" hangingPunct="1">
              <a:lnSpc>
                <a:spcPct val="90000"/>
              </a:lnSpc>
              <a:spcBef>
                <a:spcPts val="1963"/>
              </a:spcBef>
              <a:tabLst>
                <a:tab pos="2232025" algn="ctr"/>
                <a:tab pos="3719513" algn="ctr"/>
                <a:tab pos="5259388" algn="ctr"/>
                <a:tab pos="6686550" algn="ctr"/>
              </a:tabLst>
              <a:defRPr/>
            </a:pPr>
            <a:r>
              <a:rPr lang="en-US" dirty="0" smtClean="0"/>
              <a:t>Class	127	129	120	119</a:t>
            </a:r>
          </a:p>
          <a:p>
            <a:pPr eaLnBrk="1" hangingPunct="1">
              <a:lnSpc>
                <a:spcPct val="90000"/>
              </a:lnSpc>
              <a:tabLst>
                <a:tab pos="2232025" algn="ctr"/>
                <a:tab pos="3719513" algn="ctr"/>
                <a:tab pos="5259388" algn="ctr"/>
                <a:tab pos="6686550" algn="ctr"/>
              </a:tabLst>
              <a:defRPr/>
            </a:pPr>
            <a:r>
              <a:rPr lang="en-US" dirty="0" smtClean="0"/>
              <a:t>AM      150	 146 	139	139</a:t>
            </a:r>
          </a:p>
          <a:p>
            <a:pPr eaLnBrk="1" hangingPunct="1">
              <a:lnSpc>
                <a:spcPct val="90000"/>
              </a:lnSpc>
              <a:tabLst>
                <a:tab pos="2232025" algn="ctr"/>
                <a:tab pos="3719513" algn="ctr"/>
                <a:tab pos="5259388" algn="ctr"/>
                <a:tab pos="6686550" algn="ctr"/>
              </a:tabLst>
              <a:defRPr/>
            </a:pPr>
            <a:r>
              <a:rPr lang="en-US" dirty="0" smtClean="0"/>
              <a:t>PM       119	  115  	111	106</a:t>
            </a:r>
          </a:p>
          <a:p>
            <a:pPr eaLnBrk="1" hangingPunct="1">
              <a:lnSpc>
                <a:spcPct val="90000"/>
              </a:lnSpc>
              <a:tabLst>
                <a:tab pos="2232025" algn="ctr"/>
                <a:tab pos="3719513" algn="ctr"/>
                <a:tab pos="5259388" algn="ctr"/>
                <a:tab pos="6686550" algn="ctr"/>
              </a:tabLst>
              <a:defRPr/>
            </a:pPr>
            <a:r>
              <a:rPr lang="en-US" dirty="0" smtClean="0"/>
              <a:t>Wed.	116	 117 	110	111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tabLst>
                <a:tab pos="2232025" algn="ctr"/>
                <a:tab pos="3719513" algn="ctr"/>
                <a:tab pos="5259388" algn="ctr"/>
                <a:tab pos="6686550" algn="ctr"/>
              </a:tabLst>
              <a:defRPr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a typeface="+mj-ea"/>
                <a:cs typeface="+mj-cs"/>
              </a:rPr>
              <a:t>PERSONAL WORK GROUPS</a:t>
            </a:r>
            <a:endParaRPr lang="en-US" b="1" dirty="0">
              <a:ea typeface="+mj-ea"/>
              <a:cs typeface="+mj-cs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000" dirty="0" smtClean="0">
                <a:ea typeface="+mn-ea"/>
                <a:cs typeface="+mn-cs"/>
              </a:rPr>
              <a:t>In 2014 we continued three personal work groups meeting once a month in members’ homes.</a:t>
            </a:r>
          </a:p>
          <a:p>
            <a:pPr eaLnBrk="1" hangingPunct="1">
              <a:lnSpc>
                <a:spcPct val="90000"/>
              </a:lnSpc>
              <a:spcBef>
                <a:spcPts val="1968"/>
              </a:spcBef>
              <a:defRPr/>
            </a:pPr>
            <a:r>
              <a:rPr lang="en-US" sz="3000" dirty="0" smtClean="0">
                <a:ea typeface="+mn-ea"/>
                <a:cs typeface="+mn-cs"/>
              </a:rPr>
              <a:t>We have had good participation and grown in God’s word and our love for one another.</a:t>
            </a:r>
          </a:p>
          <a:p>
            <a:pPr eaLnBrk="1" hangingPunct="1">
              <a:lnSpc>
                <a:spcPct val="90000"/>
              </a:lnSpc>
              <a:spcBef>
                <a:spcPts val="1968"/>
              </a:spcBef>
              <a:defRPr/>
            </a:pPr>
            <a:r>
              <a:rPr lang="en-US" sz="3000" dirty="0" smtClean="0">
                <a:ea typeface="+mn-ea"/>
                <a:cs typeface="+mn-cs"/>
              </a:rPr>
              <a:t>We changed groups in September, and will assign new groups again in September with the new school year.</a:t>
            </a:r>
            <a:endParaRPr lang="en-US" sz="3000" dirty="0" smtClean="0"/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1910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b="1" dirty="0">
                <a:ea typeface="+mj-ea"/>
                <a:cs typeface="+mj-cs"/>
              </a:rPr>
              <a:t>FINANCIAL-BUDGET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09600" y="990600"/>
            <a:ext cx="80010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2014-2015</a:t>
            </a:r>
          </a:p>
          <a:p>
            <a:pPr algn="ctr">
              <a:spcBef>
                <a:spcPts val="1800"/>
              </a:spcBef>
              <a:defRPr/>
            </a:pPr>
            <a:r>
              <a:rPr lang="en-US" sz="4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REPORT TO THE CONGREGATION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CONTRIBUTIONS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676400"/>
            <a:ext cx="82296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WEEKLY AVG – 2011 - $4007.35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WEEKLY AVG – 2012 - $4162.06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WEEKLY AVG – 2013 - $3915.89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tabLst/>
              <a:defRPr/>
            </a:pPr>
            <a:endParaRPr lang="en-US" sz="28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  <a:defRPr/>
            </a:pPr>
            <a:r>
              <a:rPr lang="en-US" sz="2800" dirty="0"/>
              <a:t>WEEKLY AVG – 2014 - $4045.89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		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2057400" marR="0" lvl="4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a typeface="+mj-ea"/>
                <a:cs typeface="+mj-cs"/>
              </a:rPr>
              <a:t>SUMMARY OF YEAR </a:t>
            </a:r>
            <a:r>
              <a:rPr lang="en-US" b="1" dirty="0" smtClean="0">
                <a:ea typeface="+mj-ea"/>
                <a:cs typeface="+mj-cs"/>
              </a:rPr>
              <a:t>2014</a:t>
            </a:r>
            <a:endParaRPr lang="en-US" b="1" dirty="0"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447800"/>
            <a:ext cx="8229600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lvl="0" indent="-342900" eaLnBrk="1" hangingPunct="1">
              <a:spcBef>
                <a:spcPts val="1944"/>
              </a:spcBef>
              <a:buClr>
                <a:schemeClr val="hlink"/>
              </a:buClr>
              <a:buSzPct val="60000"/>
              <a:buFont typeface="Wingdings" charset="2"/>
              <a:buChar char="n"/>
              <a:defRPr/>
            </a:pP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TOTAL CONTRIBUTION </a:t>
            </a:r>
            <a:r>
              <a:rPr lang="en-US" sz="31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– $217,432.12</a:t>
            </a:r>
            <a:endParaRPr lang="en-US" sz="31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charset="-128"/>
              <a:cs typeface="ＭＳ Ｐゴシック" charset="-128"/>
            </a:endParaRPr>
          </a:p>
          <a:p>
            <a:pPr marL="800100" lvl="1" indent="-342900" eaLnBrk="1" hangingPunct="1">
              <a:spcBef>
                <a:spcPts val="1944"/>
              </a:spcBef>
              <a:buClr>
                <a:schemeClr val="hlink"/>
              </a:buClr>
              <a:buSzPct val="60000"/>
              <a:buFont typeface="Wingdings" charset="2"/>
              <a:buChar char="n"/>
              <a:defRPr/>
            </a:pPr>
            <a:r>
              <a:rPr lang="en-US" sz="25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INSURANCE CLAIM –</a:t>
            </a:r>
            <a:r>
              <a:rPr lang="en-US" sz="25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 $52,781.12</a:t>
            </a:r>
            <a:endParaRPr kumimoji="0" lang="en-US" sz="2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lvl="0" indent="-342900" eaLnBrk="1" hangingPunct="1">
              <a:spcBef>
                <a:spcPts val="1944"/>
              </a:spcBef>
              <a:buClr>
                <a:schemeClr val="hlink"/>
              </a:buClr>
              <a:buSzPct val="60000"/>
              <a:buFont typeface="Wingdings" charset="2"/>
              <a:buChar char="n"/>
              <a:defRPr/>
            </a:pP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TOTAL EXPENSES </a:t>
            </a:r>
            <a:r>
              <a:rPr lang="en-US" sz="31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– $</a:t>
            </a:r>
            <a:r>
              <a:rPr lang="en-US" sz="31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273,112.67 			(Including Roof)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  <a:defRPr/>
            </a:pPr>
            <a:endParaRPr lang="en-US" sz="31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lvl="0" indent="-342900"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1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SHORTFALL - $2899.43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a typeface="+mj-ea"/>
                <a:cs typeface="+mj-cs"/>
              </a:rPr>
              <a:t>BANK BALANCE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lvl="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BEGAN YEAR 2014  	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    </a:t>
            </a: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$68,381.66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lvl="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ENDED YEAR </a:t>
            </a: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2014  </a:t>
            </a:r>
            <a:r>
              <a:rPr lang="en-US" sz="32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sz="32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32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  </a:t>
            </a: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$65,482.23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charset="-128"/>
              </a:rPr>
              <a:t>NET REDUCTION          </a:t>
            </a:r>
            <a:r>
              <a:rPr lang="en-US" sz="32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$</a:t>
            </a: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2,899.43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ＭＳ Ｐゴシック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ＭＳ Ｐゴシック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ＭＳ Ｐゴシック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ＭＳ Ｐゴシック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ＭＳ Ｐゴシック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685800" y="4343400"/>
            <a:ext cx="76200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712</TotalTime>
  <Words>1018</Words>
  <Application>Microsoft Office PowerPoint</Application>
  <PresentationFormat>On-screen Show (4:3)</PresentationFormat>
  <Paragraphs>229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Rockwell</vt:lpstr>
      <vt:lpstr>Calibri</vt:lpstr>
      <vt:lpstr>Wingdings</vt:lpstr>
      <vt:lpstr>ＭＳ Ｐゴシック</vt:lpstr>
      <vt:lpstr>Cambria</vt:lpstr>
      <vt:lpstr>Verdana</vt:lpstr>
      <vt:lpstr>Wood Type</vt:lpstr>
      <vt:lpstr>Globe</vt:lpstr>
      <vt:lpstr>STATISTICS</vt:lpstr>
      <vt:lpstr>2014 STATISTICS </vt:lpstr>
      <vt:lpstr>MEMBERSHIP STATISTICS  </vt:lpstr>
      <vt:lpstr>ATTENDANCE</vt:lpstr>
      <vt:lpstr>PERSONAL WORK GROUPS</vt:lpstr>
      <vt:lpstr>FINANCIAL-BUDGET</vt:lpstr>
      <vt:lpstr>PowerPoint Presentation</vt:lpstr>
      <vt:lpstr>SUMMARY OF YEAR 2014</vt:lpstr>
      <vt:lpstr>BANK BALANCE</vt:lpstr>
      <vt:lpstr>FUNDS USED TO PREACH THE GOSPEL IN 2014</vt:lpstr>
      <vt:lpstr>FUNDS USED TO PREACH THE GOSPEL IN 2014</vt:lpstr>
      <vt:lpstr>FUNDS USED TO PREACH THE GOSPEL IN 2014</vt:lpstr>
      <vt:lpstr>FUNDS USED TO PREACH THE GOSPEL IN 2014</vt:lpstr>
      <vt:lpstr>SUMMER STUDY  2014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Kyle Pope</cp:lastModifiedBy>
  <cp:revision>37</cp:revision>
  <dcterms:created xsi:type="dcterms:W3CDTF">2015-02-13T17:42:57Z</dcterms:created>
  <dcterms:modified xsi:type="dcterms:W3CDTF">2015-02-17T01:23:20Z</dcterms:modified>
</cp:coreProperties>
</file>