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fntdata" ContentType="application/x-fontdata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embedTrueTypeFonts="1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embeddedFontLst>
    <p:embeddedFont>
      <p:font typeface="Calibri"/>
      <p:regular r:id="rId9"/>
      <p:bold r:id="rId10"/>
      <p:italic r:id="rId11"/>
      <p:boldItalic r:id="rId12"/>
    </p:embeddedFont>
    <p:embeddedFont>
      <p:font typeface="Arial Narrow"/>
      <p:regular r:id="rId13"/>
      <p:bold r:id="rId14"/>
      <p:italic r:id="rId15"/>
      <p:boldItalic r:id="rId16"/>
    </p:embeddedFont>
    <p:embeddedFont>
      <p:font typeface="Optima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CC66"/>
    <a:srgbClr val="FF6FCF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1.fntdata"/><Relationship Id="rId20" Type="http://schemas.openxmlformats.org/officeDocument/2006/relationships/font" Target="fonts/font12.fntdata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font" Target="fonts/font2.fntdata"/><Relationship Id="rId11" Type="http://schemas.openxmlformats.org/officeDocument/2006/relationships/font" Target="fonts/font3.fntdata"/><Relationship Id="rId12" Type="http://schemas.openxmlformats.org/officeDocument/2006/relationships/font" Target="fonts/font4.fntdata"/><Relationship Id="rId13" Type="http://schemas.openxmlformats.org/officeDocument/2006/relationships/font" Target="fonts/font5.fntdata"/><Relationship Id="rId14" Type="http://schemas.openxmlformats.org/officeDocument/2006/relationships/font" Target="fonts/font6.fntdata"/><Relationship Id="rId15" Type="http://schemas.openxmlformats.org/officeDocument/2006/relationships/font" Target="fonts/font7.fntdata"/><Relationship Id="rId16" Type="http://schemas.openxmlformats.org/officeDocument/2006/relationships/font" Target="fonts/font8.fntdata"/><Relationship Id="rId17" Type="http://schemas.openxmlformats.org/officeDocument/2006/relationships/font" Target="fonts/font9.fntdata"/><Relationship Id="rId18" Type="http://schemas.openxmlformats.org/officeDocument/2006/relationships/font" Target="fonts/font10.fntdata"/><Relationship Id="rId1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6D674-D3E4-3F4D-87D2-2D8FB1B6A896}" type="datetimeFigureOut">
              <a:rPr lang="en-US" smtClean="0"/>
              <a:pPr/>
              <a:t>10/8/15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00C16-2978-2642-B297-DFFF00FC7B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CC66"/>
          </a:solidFill>
          <a:latin typeface="Optima"/>
          <a:ea typeface="+mj-ea"/>
          <a:cs typeface="Opti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latin typeface="Optima"/>
          <a:ea typeface="+mn-ea"/>
          <a:cs typeface="Optim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/>
          </a:solidFill>
          <a:latin typeface="Optima"/>
          <a:ea typeface="+mn-ea"/>
          <a:cs typeface="Optim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/>
          </a:solidFill>
          <a:latin typeface="Optima"/>
          <a:ea typeface="+mn-ea"/>
          <a:cs typeface="Optim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/>
          </a:solidFill>
          <a:latin typeface="Optima"/>
          <a:ea typeface="+mn-ea"/>
          <a:cs typeface="Optim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/>
          </a:solidFill>
          <a:latin typeface="Optima"/>
          <a:ea typeface="+mn-ea"/>
          <a:cs typeface="Opti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0476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99000">
                <a:schemeClr val="bg1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ular Callout 23"/>
          <p:cNvSpPr/>
          <p:nvPr/>
        </p:nvSpPr>
        <p:spPr>
          <a:xfrm>
            <a:off x="3719284" y="2861302"/>
            <a:ext cx="1738087" cy="2167898"/>
          </a:xfrm>
          <a:prstGeom prst="wedgeRectCallout">
            <a:avLst>
              <a:gd name="adj1" fmla="val -67617"/>
              <a:gd name="adj2" fmla="val -460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3670905" y="1666526"/>
            <a:ext cx="1850571" cy="896257"/>
            <a:chOff x="3670905" y="1666526"/>
            <a:chExt cx="1850571" cy="896257"/>
          </a:xfrm>
        </p:grpSpPr>
        <p:sp>
          <p:nvSpPr>
            <p:cNvPr id="15" name="Oval Callout 14"/>
            <p:cNvSpPr/>
            <p:nvPr/>
          </p:nvSpPr>
          <p:spPr>
            <a:xfrm>
              <a:off x="3670905" y="1666526"/>
              <a:ext cx="1850571" cy="896257"/>
            </a:xfrm>
            <a:prstGeom prst="wedgeEllipseCallout">
              <a:avLst>
                <a:gd name="adj1" fmla="val 94997"/>
                <a:gd name="adj2" fmla="val -1388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07189" y="1807787"/>
              <a:ext cx="173808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Arial Narrow"/>
                  <a:cs typeface="Arial Narrow"/>
                </a:rPr>
                <a:t>“No Way! I’d Never Be a Christian!”</a:t>
              </a:r>
              <a:endParaRPr lang="en-US" sz="1600" b="1" dirty="0">
                <a:latin typeface="Arial Narrow"/>
                <a:cs typeface="Arial Narrow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94733" y="435003"/>
            <a:ext cx="18662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Sometimes he lies</a:t>
            </a:r>
          </a:p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Sometimes he curses and loses his temper</a:t>
            </a:r>
          </a:p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Sometimes he drinks</a:t>
            </a:r>
          </a:p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He is not a good husband</a:t>
            </a:r>
          </a:p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He is not a good father</a:t>
            </a:r>
            <a:endParaRPr lang="en-US" sz="1600" b="1" dirty="0">
              <a:latin typeface="Arial Narrow"/>
              <a:cs typeface="Arial Narrow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770086" y="456318"/>
            <a:ext cx="1850571" cy="786190"/>
            <a:chOff x="3770086" y="456318"/>
            <a:chExt cx="1850571" cy="786190"/>
          </a:xfrm>
        </p:grpSpPr>
        <p:sp>
          <p:nvSpPr>
            <p:cNvPr id="14" name="Oval Callout 13"/>
            <p:cNvSpPr/>
            <p:nvPr/>
          </p:nvSpPr>
          <p:spPr>
            <a:xfrm>
              <a:off x="3770086" y="456318"/>
              <a:ext cx="1850571" cy="786190"/>
            </a:xfrm>
            <a:prstGeom prst="wedgeEllipseCallout">
              <a:avLst>
                <a:gd name="adj1" fmla="val -116768"/>
                <a:gd name="adj2" fmla="val -17814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69267" y="567127"/>
              <a:ext cx="1652209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Arial Narrow"/>
                  <a:cs typeface="Arial Narrow"/>
                </a:rPr>
                <a:t>“Hey, Become a Christian!”</a:t>
              </a:r>
              <a:endParaRPr lang="en-US" sz="1600" b="1" dirty="0">
                <a:latin typeface="Arial Narrow"/>
                <a:cs typeface="Arial Narrow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770086" y="3682853"/>
            <a:ext cx="1491343" cy="701524"/>
            <a:chOff x="7092646" y="2963334"/>
            <a:chExt cx="1491343" cy="701524"/>
          </a:xfrm>
        </p:grpSpPr>
        <p:sp>
          <p:nvSpPr>
            <p:cNvPr id="25" name="Rectangular Callout 24"/>
            <p:cNvSpPr/>
            <p:nvPr/>
          </p:nvSpPr>
          <p:spPr>
            <a:xfrm>
              <a:off x="7092646" y="2963334"/>
              <a:ext cx="1491343" cy="701524"/>
            </a:xfrm>
            <a:prstGeom prst="wedgeRectCallout">
              <a:avLst>
                <a:gd name="adj1" fmla="val 99199"/>
                <a:gd name="adj2" fmla="val -9267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092646" y="2963334"/>
              <a:ext cx="1491343" cy="701524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782181" y="2861303"/>
            <a:ext cx="167519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indent="-109538">
              <a:lnSpc>
                <a:spcPct val="108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Obey the gospel</a:t>
            </a:r>
          </a:p>
          <a:p>
            <a:pPr marL="109538" indent="-109538">
              <a:lnSpc>
                <a:spcPct val="108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Worship God</a:t>
            </a:r>
          </a:p>
          <a:p>
            <a:pPr marL="109538" indent="-109538">
              <a:lnSpc>
                <a:spcPct val="106000"/>
              </a:lnSpc>
              <a:spcAft>
                <a:spcPts val="600"/>
              </a:spcAft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Study and pray</a:t>
            </a:r>
          </a:p>
          <a:p>
            <a:pPr marL="109538" indent="-109538">
              <a:lnSpc>
                <a:spcPct val="90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Don’t lie</a:t>
            </a:r>
          </a:p>
          <a:p>
            <a:pPr marL="109538" indent="-109538">
              <a:lnSpc>
                <a:spcPct val="90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Don’t cheat</a:t>
            </a:r>
          </a:p>
          <a:p>
            <a:pPr marL="109538" indent="-109538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Don’t steal</a:t>
            </a:r>
          </a:p>
          <a:p>
            <a:pPr marL="109538" indent="-109538">
              <a:lnSpc>
                <a:spcPct val="108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Don’t curse</a:t>
            </a:r>
          </a:p>
          <a:p>
            <a:pPr marL="109538" indent="-109538">
              <a:lnSpc>
                <a:spcPct val="108000"/>
              </a:lnSpc>
              <a:buFont typeface="Arial"/>
              <a:buChar char="•"/>
            </a:pPr>
            <a:r>
              <a:rPr lang="en-US" sz="1500" b="1" dirty="0" smtClean="0">
                <a:latin typeface="Arial Narrow"/>
                <a:cs typeface="Arial Narrow"/>
              </a:rPr>
              <a:t>Don’t drink</a:t>
            </a:r>
            <a:endParaRPr lang="en-US" sz="1500" b="1" dirty="0">
              <a:latin typeface="Arial Narrow"/>
              <a:cs typeface="Arial Narrow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58000" y="533400"/>
            <a:ext cx="205135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He is a good husband</a:t>
            </a:r>
          </a:p>
          <a:p>
            <a:pPr marL="109538" indent="-109538">
              <a:buFont typeface="Arial"/>
              <a:buChar char="•"/>
            </a:pPr>
            <a:r>
              <a:rPr lang="en-US" sz="1600" b="1" dirty="0" smtClean="0">
                <a:latin typeface="Arial Narrow"/>
                <a:cs typeface="Arial Narrow"/>
              </a:rPr>
              <a:t>He is a good father</a:t>
            </a:r>
            <a:endParaRPr lang="en-US" sz="1600" b="1" dirty="0">
              <a:latin typeface="Arial Narrow"/>
              <a:cs typeface="Arial Narrow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930596" y="385984"/>
            <a:ext cx="1162050" cy="3647631"/>
            <a:chOff x="5930596" y="385984"/>
            <a:chExt cx="1162050" cy="3647631"/>
          </a:xfrm>
        </p:grpSpPr>
        <p:pic>
          <p:nvPicPr>
            <p:cNvPr id="7" name="Picture 6" descr="men-person-people-business-men-business-silhouette.png"/>
            <p:cNvPicPr>
              <a:picLocks noChangeAspect="1"/>
            </p:cNvPicPr>
            <p:nvPr/>
          </p:nvPicPr>
          <p:blipFill>
            <a:blip r:embed="rId2"/>
            <a:srcRect l="80291" b="9511"/>
            <a:stretch>
              <a:fillRect/>
            </a:stretch>
          </p:blipFill>
          <p:spPr>
            <a:xfrm>
              <a:off x="5930596" y="385984"/>
              <a:ext cx="1162050" cy="3647631"/>
            </a:xfrm>
            <a:prstGeom prst="rect">
              <a:avLst/>
            </a:prstGeom>
            <a:effectLst>
              <a:reflection blurRad="6350" stA="50000" endA="300" endPos="27000" dist="50800" dir="5400000" sy="-100000" algn="bl" rotWithShape="0"/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5970208" y="1553989"/>
              <a:ext cx="1122438" cy="5549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NON-CHRISTIAN</a:t>
              </a:r>
              <a:endParaRPr lang="en-US" sz="1500" b="1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061029" y="244723"/>
            <a:ext cx="1192590" cy="3647631"/>
            <a:chOff x="2061029" y="244723"/>
            <a:chExt cx="1192590" cy="3647631"/>
          </a:xfrm>
        </p:grpSpPr>
        <p:pic>
          <p:nvPicPr>
            <p:cNvPr id="6" name="Picture 5" descr="men-person-people-business-men-business-silhouette.png"/>
            <p:cNvPicPr>
              <a:picLocks noChangeAspect="1"/>
            </p:cNvPicPr>
            <p:nvPr/>
          </p:nvPicPr>
          <p:blipFill>
            <a:blip r:embed="rId2"/>
            <a:srcRect r="79808" b="9511"/>
            <a:stretch>
              <a:fillRect/>
            </a:stretch>
          </p:blipFill>
          <p:spPr>
            <a:xfrm>
              <a:off x="2061029" y="244723"/>
              <a:ext cx="1192590" cy="3647631"/>
            </a:xfrm>
            <a:prstGeom prst="rect">
              <a:avLst/>
            </a:prstGeom>
            <a:effectLst>
              <a:reflection blurRad="6350" stA="52000" endA="300" endPos="27000" dir="5400000" sy="-100000" algn="bl" rotWithShape="0"/>
            </a:effectLst>
          </p:spPr>
        </p:pic>
        <p:sp>
          <p:nvSpPr>
            <p:cNvPr id="8" name="TextBox 7"/>
            <p:cNvSpPr txBox="1"/>
            <p:nvPr/>
          </p:nvSpPr>
          <p:spPr>
            <a:xfrm>
              <a:off x="2061029" y="1513581"/>
              <a:ext cx="112243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CHRISTIAN</a:t>
              </a:r>
              <a:endParaRPr lang="en-US" sz="1500" b="1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" grpId="0"/>
      <p:bldP spid="18" grpId="0" build="p" bldLvl="2"/>
      <p:bldP spid="23" grpId="0"/>
      <p:bldP spid="29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I. What is Hypocrisy?</a:t>
            </a:r>
          </a:p>
          <a:p>
            <a:pPr algn="ctr">
              <a:spcBef>
                <a:spcPts val="2016"/>
              </a:spcBef>
              <a:buNone/>
            </a:pPr>
            <a:r>
              <a:rPr lang="en-US" sz="3400" dirty="0" smtClean="0"/>
              <a:t>Greek </a:t>
            </a:r>
            <a:r>
              <a:rPr lang="en-US" sz="3400" i="1" dirty="0" err="1" smtClean="0"/>
              <a:t>hupokrites</a:t>
            </a:r>
            <a:r>
              <a:rPr lang="en-US" sz="3400" i="1" dirty="0" smtClean="0"/>
              <a:t> </a:t>
            </a:r>
            <a:r>
              <a:rPr lang="en-US" sz="3400" dirty="0" smtClean="0">
                <a:latin typeface="Times New Roman"/>
                <a:cs typeface="Times New Roman"/>
              </a:rPr>
              <a:t>(</a:t>
            </a:r>
            <a:r>
              <a:rPr lang="en-US" sz="3400" dirty="0" err="1" smtClean="0">
                <a:latin typeface="Times New Roman"/>
                <a:cs typeface="Times New Roman"/>
              </a:rPr>
              <a:t>ὑποκριτής</a:t>
            </a:r>
            <a:r>
              <a:rPr lang="en-US" sz="3400" dirty="0" smtClean="0">
                <a:latin typeface="Times New Roman"/>
                <a:cs typeface="Times New Roman"/>
              </a:rPr>
              <a:t>)</a:t>
            </a:r>
          </a:p>
          <a:p>
            <a:pPr algn="ctr">
              <a:spcBef>
                <a:spcPts val="2424"/>
              </a:spcBef>
              <a:buNone/>
            </a:pPr>
            <a:r>
              <a:rPr lang="en-US" sz="3000" dirty="0" smtClean="0"/>
              <a:t>“</a:t>
            </a:r>
            <a:r>
              <a:rPr lang="en-US" sz="3000" i="1" dirty="0" smtClean="0"/>
              <a:t>One who answers: an interpreter; one who plays a part on a stage, an actor</a:t>
            </a:r>
            <a:r>
              <a:rPr lang="en-US" sz="3000" dirty="0" smtClean="0"/>
              <a:t>; metaphorically </a:t>
            </a:r>
            <a:r>
              <a:rPr lang="en-US" sz="3000" i="1" dirty="0" smtClean="0"/>
              <a:t>a pretender, dissembler, a hypocrite</a:t>
            </a:r>
            <a:r>
              <a:rPr lang="en-US" sz="3000" dirty="0" smtClean="0"/>
              <a:t>” (Liddell &amp; Scott) </a:t>
            </a:r>
            <a:r>
              <a:rPr lang="en-US" sz="3000" i="1" dirty="0" smtClean="0"/>
              <a:t> </a:t>
            </a:r>
            <a:r>
              <a:rPr lang="en-US" sz="3000" dirty="0" smtClean="0"/>
              <a:t>	</a:t>
            </a:r>
          </a:p>
          <a:p>
            <a:pPr>
              <a:buNone/>
            </a:pP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I. What is Hypocrisy?</a:t>
            </a:r>
          </a:p>
          <a:p>
            <a:pPr algn="ctr">
              <a:spcBef>
                <a:spcPts val="2016"/>
              </a:spcBef>
              <a:buNone/>
            </a:pPr>
            <a:r>
              <a:rPr lang="en-US" sz="3600" dirty="0" smtClean="0"/>
              <a:t>In the New Testament</a:t>
            </a:r>
          </a:p>
          <a:p>
            <a:pPr algn="ctr">
              <a:spcBef>
                <a:spcPts val="2016"/>
              </a:spcBef>
            </a:pPr>
            <a:r>
              <a:rPr lang="en-US" sz="3400" dirty="0" smtClean="0"/>
              <a:t>Acting for appearance sake</a:t>
            </a:r>
          </a:p>
          <a:p>
            <a:pPr algn="ctr">
              <a:spcBef>
                <a:spcPts val="1416"/>
              </a:spcBef>
            </a:pPr>
            <a:r>
              <a:rPr lang="en-US" sz="3400" dirty="0" smtClean="0"/>
              <a:t>Doing what we condemn</a:t>
            </a:r>
          </a:p>
          <a:p>
            <a:pPr algn="ctr">
              <a:spcBef>
                <a:spcPts val="1416"/>
              </a:spcBef>
            </a:pPr>
            <a:r>
              <a:rPr lang="en-US" sz="3400" dirty="0" smtClean="0"/>
              <a:t>Ignoring our own faults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II. Acting for Appearance Sake.</a:t>
            </a:r>
          </a:p>
          <a:p>
            <a:pPr marL="914400" lvl="1" indent="-514350">
              <a:spcBef>
                <a:spcPts val="2016"/>
              </a:spcBef>
              <a:buFont typeface="+mj-lt"/>
              <a:buAutoNum type="alphaUcPeriod"/>
            </a:pPr>
            <a:r>
              <a:rPr lang="en-US" sz="3000" dirty="0" smtClean="0"/>
              <a:t>An example (Prov. 23:6-7).</a:t>
            </a:r>
            <a:endParaRPr lang="en-US" sz="3000" dirty="0" smtClean="0">
              <a:latin typeface="Times New Roman"/>
              <a:cs typeface="Times New Roman"/>
            </a:endParaRP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000" dirty="0" smtClean="0"/>
              <a:t>A problem among the scribes and Pharisees (Matt. 23:28; 5:20; Luke 12:1).</a:t>
            </a: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000" dirty="0" smtClean="0"/>
              <a:t>What’s the </a:t>
            </a:r>
            <a:r>
              <a:rPr lang="en-US" sz="3000" i="1" dirty="0" smtClean="0"/>
              <a:t>wrong </a:t>
            </a:r>
            <a:r>
              <a:rPr lang="en-US" sz="3000" dirty="0" smtClean="0"/>
              <a:t>reason? (Matt. 6:1-18).</a:t>
            </a:r>
          </a:p>
          <a:p>
            <a:pPr marL="1314450" lvl="2" indent="-514350">
              <a:spcBef>
                <a:spcPts val="624"/>
              </a:spcBef>
              <a:buFont typeface="+mj-lt"/>
              <a:buAutoNum type="arabicPeriod"/>
            </a:pPr>
            <a:r>
              <a:rPr lang="en-US" sz="2600" dirty="0" smtClean="0"/>
              <a:t>Is it wrong to be seen? (Matt. 5:13-16).</a:t>
            </a:r>
          </a:p>
          <a:p>
            <a:pPr marL="1314450" lvl="2" indent="-514350">
              <a:spcBef>
                <a:spcPts val="624"/>
              </a:spcBef>
              <a:buFont typeface="+mj-lt"/>
              <a:buAutoNum type="arabicPeriod"/>
            </a:pPr>
            <a:r>
              <a:rPr lang="en-US" sz="2600" dirty="0" smtClean="0"/>
              <a:t>When is service unacceptable? (1 Cor. 11:26-29; Matt. 15:8-9; John 12:1-6).</a:t>
            </a:r>
          </a:p>
          <a:p>
            <a:pPr>
              <a:buNone/>
            </a:pP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III. Doing What We Condemn.</a:t>
            </a:r>
          </a:p>
          <a:p>
            <a:pPr marL="914400" lvl="1" indent="-514350">
              <a:spcBef>
                <a:spcPts val="2016"/>
              </a:spcBef>
              <a:buFont typeface="+mj-lt"/>
              <a:buAutoNum type="alphaUcPeriod"/>
            </a:pPr>
            <a:r>
              <a:rPr lang="en-US" sz="3300" dirty="0" smtClean="0"/>
              <a:t>Healing on the Sabbath (Luke 13:10-16).</a:t>
            </a:r>
            <a:endParaRPr lang="en-US" sz="3300" dirty="0" smtClean="0">
              <a:latin typeface="Times New Roman"/>
              <a:cs typeface="Times New Roman"/>
            </a:endParaRP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300" dirty="0" smtClean="0"/>
              <a:t>Paul’s rebuke to Jewish Christians (Rom. 2:1-3; 17-24).</a:t>
            </a: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300" dirty="0" smtClean="0"/>
              <a:t>Denial by works (Titus 1:16).</a:t>
            </a:r>
          </a:p>
          <a:p>
            <a:pPr>
              <a:buNone/>
            </a:pP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IV. Ignoring Our Own Faults.</a:t>
            </a:r>
          </a:p>
          <a:p>
            <a:pPr marL="914400" lvl="1" indent="-514350">
              <a:spcBef>
                <a:spcPts val="2016"/>
              </a:spcBef>
              <a:buFont typeface="+mj-lt"/>
              <a:buAutoNum type="alphaUcPeriod"/>
            </a:pPr>
            <a:r>
              <a:rPr lang="en-US" sz="3500" dirty="0" smtClean="0"/>
              <a:t>The speck and the plank (Luke 6:41-43).</a:t>
            </a:r>
            <a:endParaRPr lang="en-US" sz="3500" dirty="0" smtClean="0">
              <a:latin typeface="Times New Roman"/>
              <a:cs typeface="Times New Roman"/>
            </a:endParaRP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500" dirty="0" smtClean="0"/>
              <a:t>Paul’s instructions to the Galatians (Gal. 6:1-5).</a:t>
            </a:r>
          </a:p>
          <a:p>
            <a:pPr>
              <a:buNone/>
            </a:pP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90479"/>
            <a:ext cx="8229600" cy="1143000"/>
          </a:xfrm>
        </p:spPr>
        <p:txBody>
          <a:bodyPr>
            <a:normAutofit/>
          </a:bodyPr>
          <a:lstStyle/>
          <a:p>
            <a:r>
              <a:rPr lang="en-US" sz="5300" dirty="0" smtClean="0"/>
              <a:t>The Problem of Hypocrisy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423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4000" dirty="0" smtClean="0"/>
              <a:t>V. The Dangers of Hypocrisy.</a:t>
            </a:r>
          </a:p>
          <a:p>
            <a:pPr marL="914400" lvl="1" indent="-514350">
              <a:spcBef>
                <a:spcPts val="2016"/>
              </a:spcBef>
              <a:buFont typeface="+mj-lt"/>
              <a:buAutoNum type="alphaUcPeriod"/>
            </a:pPr>
            <a:r>
              <a:rPr lang="en-US" sz="3200" dirty="0" smtClean="0"/>
              <a:t>Causing another to stumble (Matt. 18:6-9).</a:t>
            </a:r>
            <a:endParaRPr lang="en-US" sz="3200" dirty="0" smtClean="0">
              <a:latin typeface="Times New Roman"/>
              <a:cs typeface="Times New Roman"/>
            </a:endParaRP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200" dirty="0" smtClean="0"/>
              <a:t>It’s a mark of apostasy (1 Tim. 4:2).</a:t>
            </a: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200" dirty="0" smtClean="0"/>
              <a:t>It may follow us later (1 Tim. 5</a:t>
            </a:r>
            <a:r>
              <a:rPr lang="en-US" sz="3200" smtClean="0"/>
              <a:t>:24-</a:t>
            </a:r>
            <a:r>
              <a:rPr lang="en-US" sz="3200" dirty="0" smtClean="0"/>
              <a:t>25).</a:t>
            </a:r>
          </a:p>
          <a:p>
            <a:pPr marL="914400" lvl="1" indent="-514350">
              <a:spcBef>
                <a:spcPts val="624"/>
              </a:spcBef>
              <a:buFont typeface="+mj-lt"/>
              <a:buAutoNum type="alphaUcPeriod"/>
            </a:pPr>
            <a:r>
              <a:rPr lang="en-US" sz="3200" dirty="0" smtClean="0"/>
              <a:t>Where it can lead (Matt. 24:50-51).</a:t>
            </a:r>
          </a:p>
          <a:p>
            <a:pPr>
              <a:buNone/>
            </a:pPr>
            <a:endParaRPr lang="en-US" sz="40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428</Words>
  <Application>Microsoft Macintosh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 Narrow</vt:lpstr>
      <vt:lpstr>Optima</vt:lpstr>
      <vt:lpstr>Office Theme</vt:lpstr>
      <vt:lpstr>The Problem of Hypocrisy</vt:lpstr>
      <vt:lpstr>The Problem of Hypocrisy</vt:lpstr>
      <vt:lpstr>The Problem of Hypocrisy</vt:lpstr>
      <vt:lpstr>The Problem of Hypocrisy</vt:lpstr>
      <vt:lpstr>The Problem of Hypocrisy</vt:lpstr>
      <vt:lpstr>The Problem of Hypocrisy</vt:lpstr>
      <vt:lpstr>The Problem of Hypocrisy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Problem of Hypocrisy</dc:title>
  <dc:creator>Kyle Pope</dc:creator>
  <cp:lastModifiedBy>Kyle Pope</cp:lastModifiedBy>
  <cp:revision>14</cp:revision>
  <dcterms:created xsi:type="dcterms:W3CDTF">2015-10-08T21:02:15Z</dcterms:created>
  <dcterms:modified xsi:type="dcterms:W3CDTF">2015-10-08T21:02:52Z</dcterms:modified>
</cp:coreProperties>
</file>