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A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9679" autoAdjust="0"/>
  </p:normalViewPr>
  <p:slideViewPr>
    <p:cSldViewPr snapToGrid="0" snapToObjects="1">
      <p:cViewPr varScale="1">
        <p:scale>
          <a:sx n="104" d="100"/>
          <a:sy n="104" d="100"/>
        </p:scale>
        <p:origin x="-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A1EF-2646-CA43-881A-4D3917A9BF2D}" type="datetimeFigureOut">
              <a:rPr lang="en-US" smtClean="0"/>
              <a:pPr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842-03DA-E04F-8F69-A81FC4E38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A1EF-2646-CA43-881A-4D3917A9BF2D}" type="datetimeFigureOut">
              <a:rPr lang="en-US" smtClean="0"/>
              <a:pPr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842-03DA-E04F-8F69-A81FC4E38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A1EF-2646-CA43-881A-4D3917A9BF2D}" type="datetimeFigureOut">
              <a:rPr lang="en-US" smtClean="0"/>
              <a:pPr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842-03DA-E04F-8F69-A81FC4E38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A1EF-2646-CA43-881A-4D3917A9BF2D}" type="datetimeFigureOut">
              <a:rPr lang="en-US" smtClean="0"/>
              <a:pPr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842-03DA-E04F-8F69-A81FC4E38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A1EF-2646-CA43-881A-4D3917A9BF2D}" type="datetimeFigureOut">
              <a:rPr lang="en-US" smtClean="0"/>
              <a:pPr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842-03DA-E04F-8F69-A81FC4E38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A1EF-2646-CA43-881A-4D3917A9BF2D}" type="datetimeFigureOut">
              <a:rPr lang="en-US" smtClean="0"/>
              <a:pPr/>
              <a:t>8/23/15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842-03DA-E04F-8F69-A81FC4E38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A1EF-2646-CA43-881A-4D3917A9BF2D}" type="datetimeFigureOut">
              <a:rPr lang="en-US" smtClean="0"/>
              <a:pPr/>
              <a:t>8/23/15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842-03DA-E04F-8F69-A81FC4E38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A1EF-2646-CA43-881A-4D3917A9BF2D}" type="datetimeFigureOut">
              <a:rPr lang="en-US" smtClean="0"/>
              <a:pPr/>
              <a:t>8/23/15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842-03DA-E04F-8F69-A81FC4E38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A1EF-2646-CA43-881A-4D3917A9BF2D}" type="datetimeFigureOut">
              <a:rPr lang="en-US" smtClean="0"/>
              <a:pPr/>
              <a:t>8/23/15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842-03DA-E04F-8F69-A81FC4E38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A1EF-2646-CA43-881A-4D3917A9BF2D}" type="datetimeFigureOut">
              <a:rPr lang="en-US" smtClean="0"/>
              <a:pPr/>
              <a:t>8/23/15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842-03DA-E04F-8F69-A81FC4E38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A1EF-2646-CA43-881A-4D3917A9BF2D}" type="datetimeFigureOut">
              <a:rPr lang="en-US" smtClean="0"/>
              <a:pPr/>
              <a:t>8/23/15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1842-03DA-E04F-8F69-A81FC4E38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rcRect l="4831" t="5117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2265" y="0"/>
            <a:ext cx="2638903" cy="4163949"/>
          </a:xfrm>
          <a:prstGeom prst="rect">
            <a:avLst/>
          </a:prstGeom>
          <a:effectLst>
            <a:outerShdw blurRad="50800" dist="38100">
              <a:srgbClr val="000000">
                <a:alpha val="43000"/>
              </a:srgb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600200"/>
            <a:ext cx="5943600" cy="452596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5A1EF-2646-CA43-881A-4D3917A9BF2D}" type="datetimeFigureOut">
              <a:rPr lang="en-US" smtClean="0"/>
              <a:pPr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F1842-03DA-E04F-8F69-A81FC4E38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22265" y="4163949"/>
            <a:ext cx="2638903" cy="2313051"/>
          </a:xfrm>
          <a:prstGeom prst="rect">
            <a:avLst/>
          </a:prstGeom>
          <a:solidFill>
            <a:srgbClr val="003A2E"/>
          </a:solidFill>
          <a:ln>
            <a:noFill/>
          </a:ln>
          <a:effectLst>
            <a:outerShdw blurRad="4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4156169"/>
            <a:ext cx="2622550" cy="3483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>
              <a:lumMod val="85000"/>
            </a:schemeClr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bg1">
              <a:lumMod val="85000"/>
            </a:schemeClr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bg1">
              <a:lumMod val="85000"/>
            </a:schemeClr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bg1">
              <a:lumMod val="85000"/>
            </a:schemeClr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bg1">
              <a:lumMod val="85000"/>
            </a:schemeClr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265" y="0"/>
            <a:ext cx="9166266" cy="6858000"/>
            <a:chOff x="-22265" y="0"/>
            <a:chExt cx="9166266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4831" t="5117"/>
            <a:stretch>
              <a:fillRect/>
            </a:stretch>
          </p:blipFill>
          <p:spPr>
            <a:xfrm>
              <a:off x="0" y="0"/>
              <a:ext cx="9144001" cy="6858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-22265" y="1"/>
              <a:ext cx="2638903" cy="6477000"/>
            </a:xfrm>
            <a:prstGeom prst="rect">
              <a:avLst/>
            </a:prstGeom>
            <a:solidFill>
              <a:srgbClr val="003A2E"/>
            </a:solidFill>
            <a:ln>
              <a:noFill/>
            </a:ln>
            <a:effectLst>
              <a:outerShdw blurRad="40000" dist="23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  <a:effectLst/>
        </p:spPr>
        <p:txBody>
          <a:bodyPr>
            <a:noAutofit/>
          </a:bodyPr>
          <a:lstStyle/>
          <a:p>
            <a:pPr indent="3175">
              <a:buNone/>
            </a:pPr>
            <a:r>
              <a:rPr lang="en-US" sz="4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“He who is slow to anger is better than the mighty, And he who rules his spirit than he who takes a city” (NKJV).</a:t>
            </a:r>
            <a:endParaRPr lang="en-US" sz="4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199" y="152400"/>
            <a:ext cx="5885973" cy="10686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Proverbs 16:32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607" y="4672846"/>
            <a:ext cx="20126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D9D9D9"/>
                </a:solidFill>
                <a:latin typeface="Cambria"/>
                <a:cs typeface="Cambria"/>
              </a:rPr>
              <a:t>Self-Control is Difficult to Practice!</a:t>
            </a:r>
            <a:endParaRPr lang="en-US" sz="2600" b="1" dirty="0">
              <a:solidFill>
                <a:srgbClr val="D9D9D9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  <a:effectLst/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I. God’s People Must Practice Self-Control.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We must preserve purity of heart (Prov. 4:23).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Paul to Felix (Acts 24:22-25).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Part of growth (2 Pet. 1:5-8).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 excel in Christ we must have self-control (1 Cor. 9:24-27).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199" y="152400"/>
            <a:ext cx="5885973" cy="10686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Self-Control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156169"/>
            <a:ext cx="2622550" cy="3483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9607" y="4672846"/>
            <a:ext cx="20126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D9D9D9"/>
                </a:solidFill>
                <a:latin typeface="Cambria"/>
                <a:cs typeface="Cambria"/>
              </a:rPr>
              <a:t>Self-Control is Our Duty in Christ</a:t>
            </a:r>
            <a:endParaRPr lang="en-US" sz="2600" b="1" dirty="0">
              <a:solidFill>
                <a:srgbClr val="D9D9D9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  <a:effectLst/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II. Suggestions to Improve Self-Control.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Look to Biblical Examples.</a:t>
            </a:r>
          </a:p>
          <a:p>
            <a:pPr marL="1198563" lvl="2" indent="-341313">
              <a:buFont typeface="+mj-lt"/>
              <a:buAutoNum type="arabicPeriod"/>
            </a:pPr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Joseph (Gen. 39:7-10).</a:t>
            </a:r>
          </a:p>
          <a:p>
            <a:pPr marL="1198563" lvl="2" indent="-341313">
              <a:buFont typeface="+mj-lt"/>
              <a:buAutoNum type="arabicPeriod"/>
            </a:pPr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Daniel (Dan. 1:8; 6:10).</a:t>
            </a:r>
          </a:p>
          <a:p>
            <a:pPr marL="1198563" lvl="2" indent="-341313">
              <a:buFont typeface="+mj-lt"/>
              <a:buAutoNum type="arabicPeriod"/>
            </a:pPr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Paul (Phil. 3:12-15).</a:t>
            </a:r>
          </a:p>
          <a:p>
            <a:pPr marL="1198563" lvl="2" indent="-341313">
              <a:buFont typeface="+mj-lt"/>
              <a:buAutoNum type="arabicPeriod"/>
            </a:pPr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Jesus (Matt. 4:1-11).</a:t>
            </a:r>
          </a:p>
          <a:p>
            <a:pPr marL="798513" lvl="1" indent="-341313">
              <a:buFont typeface="+mj-lt"/>
              <a:buAutoNum type="alphaUcPeriod"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Avoid evil companions (Prov. 4:14-17).</a:t>
            </a:r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199" y="152400"/>
            <a:ext cx="5885973" cy="10686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Self-Control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156169"/>
            <a:ext cx="2622550" cy="3483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9607" y="4672846"/>
            <a:ext cx="20126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D9D9D9"/>
                </a:solidFill>
                <a:latin typeface="Cambria"/>
                <a:cs typeface="Cambria"/>
              </a:rPr>
              <a:t>We Can Grow in Self-Control</a:t>
            </a:r>
            <a:endParaRPr lang="en-US" sz="2600" b="1" dirty="0">
              <a:solidFill>
                <a:srgbClr val="D9D9D9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II. Suggestions to Improve Self-Control.</a:t>
            </a:r>
          </a:p>
          <a:p>
            <a:pPr marL="971550" lvl="1" indent="-514350">
              <a:buFont typeface="+mj-lt"/>
              <a:buAutoNum type="alphaUcPeriod" startAt="3"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Live with purpose of heart (Dan. 1:8; Acts 11:22-23).</a:t>
            </a:r>
          </a:p>
          <a:p>
            <a:pPr marL="971550" lvl="1" indent="-514350">
              <a:buFont typeface="+mj-lt"/>
              <a:buAutoNum type="alphaUcPeriod" startAt="3"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Be constant in Bible study (Psa. 119:9-16).</a:t>
            </a:r>
          </a:p>
          <a:p>
            <a:pPr marL="971550" lvl="1" indent="-514350">
              <a:buFont typeface="+mj-lt"/>
              <a:buAutoNum type="alphaUcPeriod" startAt="3"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Be constant in prayer (Matt. 26:40-41).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199" y="152400"/>
            <a:ext cx="5885973" cy="10686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Self-Control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156169"/>
            <a:ext cx="2622550" cy="3483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9607" y="4672846"/>
            <a:ext cx="20126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D9D9D9"/>
                </a:solidFill>
                <a:latin typeface="Cambria"/>
                <a:cs typeface="Cambria"/>
              </a:rPr>
              <a:t>We Can Grow in Self-Control</a:t>
            </a:r>
            <a:endParaRPr lang="en-US" sz="2600" b="1" dirty="0">
              <a:solidFill>
                <a:srgbClr val="D9D9D9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II. Suggestions to Improve Self-Control.</a:t>
            </a:r>
          </a:p>
          <a:p>
            <a:pPr marL="971550" lvl="1" indent="-514350">
              <a:buFont typeface="+mj-lt"/>
              <a:buAutoNum type="alphaUcPeriod" startAt="6"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Trust in the promises of God.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600" spc="-1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He will never forsake you (Heb. 13:5-6).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600" spc="-1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He will keep what we commit to Him (2 Tim. 1:12).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600" spc="-1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Suffering cannot be compared  to heaven (Rom. 8:18).</a:t>
            </a:r>
            <a:endParaRPr lang="en-US" sz="2600" spc="-1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199" y="152400"/>
            <a:ext cx="5885973" cy="10686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Self-Control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156169"/>
            <a:ext cx="2622550" cy="3483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9607" y="4672846"/>
            <a:ext cx="20126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D9D9D9"/>
                </a:solidFill>
                <a:latin typeface="Cambria"/>
                <a:cs typeface="Cambria"/>
              </a:rPr>
              <a:t>We Can Grow in Self-Control</a:t>
            </a:r>
            <a:endParaRPr lang="en-US" sz="2600" b="1" dirty="0">
              <a:solidFill>
                <a:srgbClr val="D9D9D9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II. Suggestions to Improve Self-Control.</a:t>
            </a:r>
          </a:p>
          <a:p>
            <a:pPr marL="971550" lvl="1" indent="-514350">
              <a:buFont typeface="+mj-lt"/>
              <a:buAutoNum type="alphaUcPeriod" startAt="7"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Remember the high cost of sin (Rom. 6</a:t>
            </a:r>
            <a:r>
              <a:rPr lang="en-US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:23)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199" y="152400"/>
            <a:ext cx="5885973" cy="10686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Self-Control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156169"/>
            <a:ext cx="2622550" cy="3483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9607" y="4672846"/>
            <a:ext cx="20126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D9D9D9"/>
                </a:solidFill>
                <a:latin typeface="Cambria"/>
                <a:cs typeface="Cambria"/>
              </a:rPr>
              <a:t>We Can Grow in Self-Control</a:t>
            </a:r>
            <a:endParaRPr lang="en-US" sz="2600" b="1" dirty="0">
              <a:solidFill>
                <a:srgbClr val="D9D9D9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385</Words>
  <Application>Microsoft Macintosh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5</cp:revision>
  <dcterms:created xsi:type="dcterms:W3CDTF">2015-08-23T19:38:26Z</dcterms:created>
  <dcterms:modified xsi:type="dcterms:W3CDTF">2015-08-23T19:39:06Z</dcterms:modified>
</cp:coreProperties>
</file>