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4402" r:id="rId1"/>
  </p:sldMasterIdLst>
  <p:notesMasterIdLst>
    <p:notesMasterId r:id="rId9"/>
  </p:notesMasterIdLst>
  <p:sldIdLst>
    <p:sldId id="257" r:id="rId2"/>
    <p:sldId id="258" r:id="rId3"/>
    <p:sldId id="261" r:id="rId4"/>
    <p:sldId id="260" r:id="rId5"/>
    <p:sldId id="259" r:id="rId6"/>
    <p:sldId id="262" r:id="rId7"/>
    <p:sldId id="263" r:id="rId8"/>
  </p:sldIdLst>
  <p:sldSz cx="9144000" cy="6858000" type="screen4x3"/>
  <p:notesSz cx="6858000" cy="9144000"/>
  <p:embeddedFontLst>
    <p:embeddedFont>
      <p:font typeface="Trebuchet MS" pitchFamily="34" charset="0"/>
      <p:regular r:id="rId10"/>
      <p:bold r:id="rId11"/>
      <p:italic r:id="rId12"/>
      <p:boldItalic r:id="rId13"/>
    </p:embeddedFont>
    <p:embeddedFont>
      <p:font typeface="Calibri" pitchFamily="34" charset="0"/>
      <p:regular r:id="rId14"/>
      <p:bold r:id="rId15"/>
      <p:italic r:id="rId16"/>
      <p:boldItalic r:id="rId17"/>
    </p:embeddedFont>
    <p:embeddedFont>
      <p:font typeface="Georgia" pitchFamily="18" charset="0"/>
      <p:regular r:id="rId18"/>
      <p:bold r:id="rId19"/>
      <p:italic r:id="rId20"/>
      <p:boldItalic r:id="rId21"/>
    </p:embeddedFont>
    <p:embeddedFont>
      <p:font typeface="Wingdings 2" pitchFamily="18" charset="2"/>
      <p:regular r:id="rId2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94652" autoAdjust="0"/>
  </p:normalViewPr>
  <p:slideViewPr>
    <p:cSldViewPr snapToGrid="0" snapToObjects="1">
      <p:cViewPr varScale="1">
        <p:scale>
          <a:sx n="61" d="100"/>
          <a:sy n="61" d="100"/>
        </p:scale>
        <p:origin x="-9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presProps" Target="presProp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font" Target="fonts/font1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5E027-17E8-4BBF-AD75-8CC233990828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D4B56-36E5-41E3-B050-1DC6D88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2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D4B56-36E5-41E3-B050-1DC6D88F5F15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  <a:prstGeom prst="rect">
            <a:avLst/>
          </a:prstGeom>
        </p:spPr>
        <p:txBody>
          <a:bodyPr/>
          <a:lstStyle/>
          <a:p>
            <a:fld id="{54AB02A5-4FE5-49D9-9E24-09F23B90C450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  <a:prstGeom prst="rect">
            <a:avLst/>
          </a:prstGeom>
        </p:spPr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fld id="{0F03D389-0217-C244-811C-3B2836DDF36D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A20D2-6CCE-1B4A-8F1A-A2A4755833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fld id="{0F03D389-0217-C244-811C-3B2836DDF36D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A20D2-6CCE-1B4A-8F1A-A2A4755833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768832"/>
          </a:xfrm>
          <a:prstGeom prst="rect">
            <a:avLst/>
          </a:prstGeom>
          <a:solidFill>
            <a:schemeClr val="tx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1">
                <a:solidFill>
                  <a:schemeClr val="accent6">
                    <a:lumMod val="50000"/>
                  </a:schemeClr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fld id="{0F03D389-0217-C244-811C-3B2836DDF36D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A20D2-6CCE-1B4A-8F1A-A2A4755833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fld id="{0F03D389-0217-C244-811C-3B2836DDF36D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A20D2-6CCE-1B4A-8F1A-A2A4755833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rtlCol="0"/>
          <a:lstStyle/>
          <a:p>
            <a:fld id="{0F03D389-0217-C244-811C-3B2836DDF36D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2A20D2-6CCE-1B4A-8F1A-A2A4755833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</p:spPr>
        <p:txBody>
          <a:bodyPr/>
          <a:lstStyle/>
          <a:p>
            <a:fld id="{0F03D389-0217-C244-811C-3B2836DDF36D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A2A20D2-6CCE-1B4A-8F1A-A2A4755833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fld id="{0F03D389-0217-C244-811C-3B2836DDF36D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A20D2-6CCE-1B4A-8F1A-A2A4755833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fld id="{0F03D389-0217-C244-811C-3B2836DDF36D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fld id="{0F03D389-0217-C244-811C-3B2836DDF36D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A20D2-6CCE-1B4A-8F1A-A2A4755833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625520"/>
            <a:ext cx="8229600" cy="114331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980486"/>
            <a:ext cx="8229600" cy="45940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A2A20D2-6CCE-1B4A-8F1A-A2A4755833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3" r:id="rId1"/>
    <p:sldLayoutId id="2147484404" r:id="rId2"/>
    <p:sldLayoutId id="2147484405" r:id="rId3"/>
    <p:sldLayoutId id="2147484406" r:id="rId4"/>
    <p:sldLayoutId id="2147484407" r:id="rId5"/>
    <p:sldLayoutId id="2147484408" r:id="rId6"/>
    <p:sldLayoutId id="2147484409" r:id="rId7"/>
    <p:sldLayoutId id="2147484410" r:id="rId8"/>
    <p:sldLayoutId id="2147484411" r:id="rId9"/>
    <p:sldLayoutId id="2147484412" r:id="rId10"/>
    <p:sldLayoutId id="214748441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30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5520"/>
            <a:ext cx="9144000" cy="1143312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Seven Views of the Cross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900" b="1" dirty="0"/>
              <a:t>From the Viewpoint of…</a:t>
            </a:r>
            <a:endParaRPr lang="en-US" sz="4900" dirty="0"/>
          </a:p>
          <a:p>
            <a:pPr>
              <a:lnSpc>
                <a:spcPct val="120000"/>
              </a:lnSpc>
              <a:buNone/>
            </a:pPr>
            <a:r>
              <a:rPr lang="en-US" sz="4900" b="1" dirty="0"/>
              <a:t>I. The Jewish Leaders it was about SILENCE.</a:t>
            </a:r>
            <a:endParaRPr lang="en-US" sz="4900" dirty="0"/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/>
              <a:t>The Jewish leaders knew that the people were going after Jesus, and they were afraid that more would follow Him (Matthew 27:18; John 11:48).</a:t>
            </a:r>
            <a:endParaRPr lang="en-US" dirty="0" smtClean="0"/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 smtClean="0"/>
              <a:t>When they couldn’t trap Him with their questions, they decided to silence Him by putting Him to death (Matt. 22:15-17, 35; 26:3-4).</a:t>
            </a:r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 smtClean="0"/>
              <a:t>They failed—He arose three days later, and the message of His resurrection went throughout the world (Acts 5:27-31).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  <p:bldP spid="3" grpI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US" b="1" dirty="0"/>
              <a:t>From the Viewpoint of…</a:t>
            </a:r>
            <a:endParaRPr lang="en-US" dirty="0"/>
          </a:p>
          <a:p>
            <a:pPr>
              <a:buNone/>
            </a:pPr>
            <a:r>
              <a:rPr lang="en-US" b="1" dirty="0"/>
              <a:t>II. Judas it was about SILVER.</a:t>
            </a:r>
            <a:endParaRPr lang="en-US" dirty="0"/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/>
              <a:t>A He was a thief and a traitor (John 12:4-6).</a:t>
            </a:r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/>
              <a:t>He conspired with the Jewish leaders to betray Jesus for thirty pieces of silver (Matt. 26:15).</a:t>
            </a:r>
          </a:p>
          <a:p>
            <a:pPr>
              <a:buClr>
                <a:schemeClr val="accent6">
                  <a:lumMod val="50000"/>
                </a:schemeClr>
              </a:buClr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625520"/>
            <a:ext cx="9144000" cy="1143312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Seven </a:t>
            </a:r>
            <a:r>
              <a:rPr lang="en-US" sz="4800" dirty="0" smtClean="0"/>
              <a:t>Views of the Cross</a:t>
            </a:r>
            <a:endParaRPr lang="en-US" sz="4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3" grpI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US" b="1" dirty="0"/>
              <a:t>From the Viewpoint of…</a:t>
            </a:r>
            <a:endParaRPr lang="en-US" dirty="0"/>
          </a:p>
          <a:p>
            <a:pPr>
              <a:buNone/>
            </a:pPr>
            <a:r>
              <a:rPr lang="en-US" b="1" dirty="0"/>
              <a:t>III. Pilate it was about</a:t>
            </a:r>
            <a:r>
              <a:rPr lang="en-US" b="1" dirty="0" smtClean="0"/>
              <a:t>                 SELF</a:t>
            </a:r>
            <a:r>
              <a:rPr lang="en-US" b="1" dirty="0"/>
              <a:t>-PRESERVATION.</a:t>
            </a:r>
            <a:endParaRPr lang="en-US" dirty="0"/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/>
              <a:t>Pilate knew Jesus was </a:t>
            </a:r>
            <a:r>
              <a:rPr lang="en-US" dirty="0" smtClean="0"/>
              <a:t>innocent, </a:t>
            </a:r>
            <a:r>
              <a:rPr lang="en-US" dirty="0"/>
              <a:t>but he caved in to Jewish pressure (Luke 23:4; Mark. 15:15).</a:t>
            </a:r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/>
              <a:t>Pilate sacrificed Jesus in an effort to save himself (Mt. 27:24).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625520"/>
            <a:ext cx="9144000" cy="114331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Seven Views of the Cross</a:t>
            </a:r>
            <a:endParaRPr lang="en-US" sz="4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3" grpI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US" b="1" dirty="0"/>
              <a:t>From the Viewpoint of…</a:t>
            </a:r>
            <a:endParaRPr lang="en-US" dirty="0"/>
          </a:p>
          <a:p>
            <a:pPr>
              <a:buNone/>
            </a:pPr>
            <a:r>
              <a:rPr lang="en-US" b="1" dirty="0"/>
              <a:t>IV. The Roman Soldiers it was about SPORT.</a:t>
            </a:r>
            <a:endParaRPr lang="en-US" dirty="0"/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/>
              <a:t>The Roman soldiers mocked Jesus before He was crucified (Matt. 27:27-31).</a:t>
            </a:r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/>
              <a:t>While He was on the cross they cast lots for His garments (Matt. 27:34-35).</a:t>
            </a:r>
          </a:p>
          <a:p>
            <a:pPr>
              <a:buClr>
                <a:schemeClr val="accent6">
                  <a:lumMod val="50000"/>
                </a:schemeClr>
              </a:buClr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625520"/>
            <a:ext cx="9144000" cy="114331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Seven Views of the Cross</a:t>
            </a:r>
            <a:endParaRPr lang="en-US" sz="4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3" grpI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US" b="1" dirty="0"/>
              <a:t>From the Viewpoint of…</a:t>
            </a:r>
            <a:endParaRPr lang="en-US" dirty="0"/>
          </a:p>
          <a:p>
            <a:pPr>
              <a:buNone/>
            </a:pPr>
            <a:r>
              <a:rPr lang="en-US" b="1" dirty="0"/>
              <a:t>V. God the Father it was about SACRIFICE.</a:t>
            </a:r>
            <a:endParaRPr lang="en-US" dirty="0"/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/>
              <a:t>In His grace, God sent Jesus as a sacrifice for our sins cross (Rom. 5:8-10).</a:t>
            </a:r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/>
              <a:t>The sacrifice of Jesus sanctifies once for all (Heb. 10:10-14).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625520"/>
            <a:ext cx="9144000" cy="114331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Seven Views of the Cross</a:t>
            </a:r>
            <a:endParaRPr lang="en-US" sz="4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3" grpI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en-US" sz="3676" b="1" dirty="0"/>
              <a:t>From the Viewpoint of…</a:t>
            </a:r>
            <a:endParaRPr lang="en-US" sz="3676" dirty="0"/>
          </a:p>
          <a:p>
            <a:pPr>
              <a:lnSpc>
                <a:spcPct val="110000"/>
              </a:lnSpc>
              <a:buNone/>
            </a:pPr>
            <a:r>
              <a:rPr lang="en-US" sz="3676" b="1" dirty="0"/>
              <a:t>VI. God the Son it was about SUBMISSION.</a:t>
            </a:r>
            <a:endParaRPr lang="en-US" sz="3676" dirty="0"/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 smtClean="0"/>
              <a:t>The </a:t>
            </a:r>
            <a:r>
              <a:rPr lang="en-US" dirty="0"/>
              <a:t>cross meant </a:t>
            </a:r>
            <a:r>
              <a:rPr lang="en-US" dirty="0" smtClean="0"/>
              <a:t>shame </a:t>
            </a:r>
            <a:r>
              <a:rPr lang="en-US" dirty="0"/>
              <a:t>and suffering for Jesus, </a:t>
            </a:r>
            <a:r>
              <a:rPr lang="en-US" dirty="0" smtClean="0"/>
              <a:t>but He </a:t>
            </a:r>
            <a:r>
              <a:rPr lang="en-US" dirty="0"/>
              <a:t>submitted to the Father’s will and went to the cross (Phil. 2:8-9)</a:t>
            </a:r>
            <a:r>
              <a:rPr lang="en-US" dirty="0" smtClean="0"/>
              <a:t>.</a:t>
            </a:r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dirty="0" smtClean="0"/>
              <a:t>The Christian must follow this example and “take up” his own cross and follow Him (Matt. 16:24).</a:t>
            </a:r>
          </a:p>
          <a:p>
            <a:pPr>
              <a:buClr>
                <a:schemeClr val="accent6">
                  <a:lumMod val="50000"/>
                </a:schemeClr>
              </a:buClr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625520"/>
            <a:ext cx="9144000" cy="114331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Seven Views of the Cross</a:t>
            </a:r>
            <a:endParaRPr lang="en-US" sz="4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3" grpI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b="1" dirty="0"/>
              <a:t>From the Viewpoint of…</a:t>
            </a: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/>
              <a:t>VII.  Disciples of Christ it was about SALVATION.</a:t>
            </a:r>
            <a:endParaRPr lang="en-US" dirty="0"/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sz="2900" dirty="0"/>
              <a:t>Early Christians saw the cross, and the blood that was shed there, as the means of their salvation (1Cor. 1:18,22-24).</a:t>
            </a:r>
          </a:p>
          <a:p>
            <a:pPr marL="914400" lvl="1" indent="-514350">
              <a:buClr>
                <a:schemeClr val="accent6">
                  <a:lumMod val="50000"/>
                </a:schemeClr>
              </a:buClr>
              <a:buFont typeface="+mj-lt"/>
              <a:buAutoNum type="alphaUcPeriod"/>
            </a:pPr>
            <a:r>
              <a:rPr lang="en-US" sz="2900" dirty="0"/>
              <a:t>It alone brought redemption, forgiveness, and every spiritual blessing (Eph. 1:7; 1:3).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625520"/>
            <a:ext cx="9144000" cy="114331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Seven Views of the Cross</a:t>
            </a:r>
            <a:endParaRPr lang="en-US" sz="4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3" grpId="1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Urban.thmx</Template>
  <TotalTime>99</TotalTime>
  <Words>434</Words>
  <Application>Microsoft Office PowerPoint</Application>
  <PresentationFormat>On-screen Show (4:3)</PresentationFormat>
  <Paragraphs>37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Trebuchet MS</vt:lpstr>
      <vt:lpstr>Calibri</vt:lpstr>
      <vt:lpstr>Georgia</vt:lpstr>
      <vt:lpstr>Wingdings 2</vt:lpstr>
      <vt:lpstr>Urban</vt:lpstr>
      <vt:lpstr>Seven Views of the Cross</vt:lpstr>
      <vt:lpstr>Seven Views of the Cross</vt:lpstr>
      <vt:lpstr>Seven Views of the Cross</vt:lpstr>
      <vt:lpstr>Seven Views of the Cross</vt:lpstr>
      <vt:lpstr>Seven Views of the Cross</vt:lpstr>
      <vt:lpstr>Seven Views of the Cross</vt:lpstr>
      <vt:lpstr>Seven Views of the Cross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Cross from Seven Viewpoints</dc:title>
  <dc:creator>Kyle Pope</dc:creator>
  <cp:lastModifiedBy>Kyle Pope</cp:lastModifiedBy>
  <cp:revision>7</cp:revision>
  <dcterms:created xsi:type="dcterms:W3CDTF">2015-03-15T04:53:19Z</dcterms:created>
  <dcterms:modified xsi:type="dcterms:W3CDTF">2015-03-22T05:01:57Z</dcterms:modified>
</cp:coreProperties>
</file>