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4253" r:id="rId1"/>
  </p:sldMasterIdLst>
  <p:notesMasterIdLst>
    <p:notesMasterId r:id="rId12"/>
  </p:notesMasterIdLst>
  <p:sldIdLst>
    <p:sldId id="269" r:id="rId2"/>
    <p:sldId id="256" r:id="rId3"/>
    <p:sldId id="271" r:id="rId4"/>
    <p:sldId id="272" r:id="rId5"/>
    <p:sldId id="273" r:id="rId6"/>
    <p:sldId id="274" r:id="rId7"/>
    <p:sldId id="276" r:id="rId8"/>
    <p:sldId id="278" r:id="rId9"/>
    <p:sldId id="277" r:id="rId10"/>
    <p:sldId id="280" r:id="rId11"/>
  </p:sldIdLst>
  <p:sldSz cx="9144000" cy="6858000" type="screen4x3"/>
  <p:notesSz cx="6858000" cy="9144000"/>
  <p:embeddedFontLst>
    <p:embeddedFont>
      <p:font typeface="Gill Sans MT" pitchFamily="34" charset="0"/>
      <p:regular r:id="rId13"/>
      <p:bold r:id="rId14"/>
      <p:italic r:id="rId15"/>
      <p:boldItalic r:id="rId16"/>
    </p:embeddedFont>
    <p:embeddedFont>
      <p:font typeface="Wingdings 2" pitchFamily="18" charset="2"/>
      <p:regular r:id="rId17"/>
    </p:embeddedFont>
    <p:embeddedFont>
      <p:font typeface="Verdana" pitchFamily="34" charset="0"/>
      <p:regular r:id="rId18"/>
      <p:bold r:id="rId19"/>
      <p:italic r:id="rId20"/>
      <p:boldItalic r:id="rId21"/>
    </p:embeddedFont>
  </p:embeddedFont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457200" rtl="0" eaLnBrk="1" latinLnBrk="0" hangingPunct="1">
      <a:defRPr kern="1200">
        <a:solidFill>
          <a:schemeClr val="tx1"/>
        </a:solidFill>
        <a:latin typeface="Arial" charset="0"/>
        <a:ea typeface="+mn-ea"/>
        <a:cs typeface="+mn-cs"/>
      </a:defRPr>
    </a:lvl6pPr>
    <a:lvl7pPr marL="2743200" algn="l" defTabSz="457200" rtl="0" eaLnBrk="1" latinLnBrk="0" hangingPunct="1">
      <a:defRPr kern="1200">
        <a:solidFill>
          <a:schemeClr val="tx1"/>
        </a:solidFill>
        <a:latin typeface="Arial" charset="0"/>
        <a:ea typeface="+mn-ea"/>
        <a:cs typeface="+mn-cs"/>
      </a:defRPr>
    </a:lvl7pPr>
    <a:lvl8pPr marL="3200400" algn="l" defTabSz="457200" rtl="0" eaLnBrk="1" latinLnBrk="0" hangingPunct="1">
      <a:defRPr kern="1200">
        <a:solidFill>
          <a:schemeClr val="tx1"/>
        </a:solidFill>
        <a:latin typeface="Arial" charset="0"/>
        <a:ea typeface="+mn-ea"/>
        <a:cs typeface="+mn-cs"/>
      </a:defRPr>
    </a:lvl8pPr>
    <a:lvl9pPr marL="3657600" algn="l" defTabSz="4572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98" autoAdjust="0"/>
    <p:restoredTop sz="97569" autoAdjust="0"/>
  </p:normalViewPr>
  <p:slideViewPr>
    <p:cSldViewPr>
      <p:cViewPr varScale="1">
        <p:scale>
          <a:sx n="65" d="100"/>
          <a:sy n="65" d="100"/>
        </p:scale>
        <p:origin x="-810" y="-108"/>
      </p:cViewPr>
      <p:guideLst>
        <p:guide orient="horz" pos="2160"/>
        <p:guide pos="2880"/>
      </p:guideLst>
    </p:cSldViewPr>
  </p:slideViewPr>
  <p:outlineViewPr>
    <p:cViewPr>
      <p:scale>
        <a:sx n="33" d="100"/>
        <a:sy n="33" d="100"/>
      </p:scale>
      <p:origin x="0" y="887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9.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12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DA853EA-BB58-9644-9202-B8FDCA18D5BA}" type="slidenum">
              <a:rPr lang="en-US"/>
              <a:pPr/>
              <a:t>‹#›</a:t>
            </a:fld>
            <a:endParaRPr lang="en-US"/>
          </a:p>
        </p:txBody>
      </p:sp>
    </p:spTree>
    <p:extLst>
      <p:ext uri="{BB962C8B-B14F-4D97-AF65-F5344CB8AC3E}">
        <p14:creationId xmlns:p14="http://schemas.microsoft.com/office/powerpoint/2010/main" val="321934973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ＭＳ Ｐゴシック"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54AB02A5-4FE5-49D9-9E24-09F23B90C450}" type="datetimeFigureOut">
              <a:rPr lang="en-US" smtClean="0"/>
              <a:pPr/>
              <a:t>7/23/2015</a:t>
            </a:fld>
            <a:endParaRPr lang="en-US"/>
          </a:p>
        </p:txBody>
      </p:sp>
      <p:sp>
        <p:nvSpPr>
          <p:cNvPr id="20" name="Footer Placeholder 19"/>
          <p:cNvSpPr>
            <a:spLocks noGrp="1"/>
          </p:cNvSpPr>
          <p:nvPr>
            <p:ph type="ftr" sz="quarter" idx="11"/>
          </p:nvPr>
        </p:nvSpPr>
        <p:spPr/>
        <p:txBody>
          <a:bodyPr/>
          <a:lstStyle/>
          <a:p>
            <a:endParaRPr kumimoji="0" lang="en-US"/>
          </a:p>
        </p:txBody>
      </p:sp>
      <p:sp>
        <p:nvSpPr>
          <p:cNvPr id="10" name="Slide Number Placeholder 9"/>
          <p:cNvSpPr>
            <a:spLocks noGrp="1"/>
          </p:cNvSpPr>
          <p:nvPr>
            <p:ph type="sldNum" sz="quarter" idx="12"/>
          </p:nvPr>
        </p:nvSpPr>
        <p:spPr/>
        <p:txBody>
          <a:bodyPr/>
          <a:lstStyle/>
          <a:p>
            <a:fld id="{6294C92D-0306-4E69-9CD3-20855E849650}" type="slidenum">
              <a:rPr kumimoji="0" lang="en-US" smtClean="0"/>
              <a:pPr/>
              <a:t>‹#›</a:t>
            </a:fld>
            <a:endParaRPr kumimoji="0"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0A486-94B3-9540-92A6-BD1F8ACF5A7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20292-3680-844A-843B-76035915FD3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B6527C-79E8-C644-A075-6B00CFDFC36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4AB02A5-4FE5-49D9-9E24-09F23B90C450}" type="datetimeFigureOut">
              <a:rPr lang="en-US" smtClean="0"/>
              <a:pPr/>
              <a:t>7/23/2015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294C92D-0306-4E69-9CD3-20855E849650}" type="slidenum">
              <a:rPr kumimoji="0" lang="en-US" smtClean="0"/>
              <a:pPr/>
              <a:t>‹#›</a:t>
            </a:fld>
            <a:endParaRPr kumimoji="0"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BD81ED-B6DD-B943-9149-10237A785B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lstStyle>
          <a:p>
            <a:r>
              <a:rPr kumimoji="0" lang="en-US" dirty="0" smtClean="0"/>
              <a:t>Click to edit Master title style</a:t>
            </a:r>
            <a:endParaRPr kumimoji="0" lang="en-US" dirty="0"/>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21BDA0-E121-DE41-8617-49A29E426AF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507F5D-1784-174D-AD99-0CCE7555FC1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28CF8C-DF07-5D41-A291-EB38BAB08539}"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D502FE-2ED0-5D4D-BE66-4C2D8A6E205E}"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eaLnBrk="1" latinLnBrk="0" hangingPunct="1"/>
            <a:r>
              <a:rPr kumimoji="0" lang="en-US" smtClean="0"/>
              <a:t>Click icon to add picture</a:t>
            </a:r>
            <a:endParaRPr kumimoji="0" lang="en-US" dirty="0"/>
          </a:p>
        </p:txBody>
      </p:sp>
      <p:sp>
        <p:nvSpPr>
          <p:cNvPr id="9" name="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lstStyle>
          <a:p>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lstStyle>
          <a:p>
            <a:fld id="{D686B49F-A4B7-7448-919C-58C9C52DAE63}"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254" r:id="rId1"/>
    <p:sldLayoutId id="2147484255" r:id="rId2"/>
    <p:sldLayoutId id="2147484256" r:id="rId3"/>
    <p:sldLayoutId id="2147484257" r:id="rId4"/>
    <p:sldLayoutId id="2147484258" r:id="rId5"/>
    <p:sldLayoutId id="2147484259" r:id="rId6"/>
    <p:sldLayoutId id="2147484260" r:id="rId7"/>
    <p:sldLayoutId id="2147484261" r:id="rId8"/>
    <p:sldLayoutId id="2147484262" r:id="rId9"/>
    <p:sldLayoutId id="2147484263" r:id="rId10"/>
    <p:sldLayoutId id="2147484264"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5.wmf"/></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descr="Stationery"/>
          <p:cNvSpPr>
            <a:spLocks noGrp="1" noChangeArrowheads="1"/>
          </p:cNvSpPr>
          <p:nvPr>
            <p:ph type="ctrTitle"/>
          </p:nvPr>
        </p:nvSpPr>
        <p:spPr>
          <a:xfrm>
            <a:off x="1219200" y="0"/>
            <a:ext cx="7924800" cy="1143000"/>
          </a:xfrm>
          <a:blipFill dpi="0" rotWithShape="1">
            <a:blip r:embed="rId2"/>
            <a:srcRect/>
            <a:tile tx="0" ty="0" sx="100000" sy="100000" flip="none" algn="tl"/>
          </a:blipFill>
          <a:ln>
            <a:solidFill>
              <a:schemeClr val="bg2">
                <a:lumMod val="50000"/>
              </a:schemeClr>
            </a:solidFill>
          </a:ln>
          <a:effectLst>
            <a:outerShdw blurRad="114300" dist="88900" dir="7980000">
              <a:srgbClr val="000000">
                <a:alpha val="43000"/>
              </a:srgbClr>
            </a:outerShdw>
          </a:effectLst>
        </p:spPr>
        <p:txBody>
          <a:bodyPr anchor="ctr">
            <a:normAutofit/>
          </a:bodyPr>
          <a:lstStyle/>
          <a:p>
            <a:pPr algn="ctr"/>
            <a:r>
              <a:rPr lang="en-US" sz="5000" b="1" dirty="0" smtClean="0">
                <a:effectLst/>
              </a:rPr>
              <a:t>Matthew 23:16-24</a:t>
            </a:r>
            <a:endParaRPr lang="en-US" sz="5000" b="1" dirty="0">
              <a:effectLst/>
            </a:endParaRPr>
          </a:p>
        </p:txBody>
      </p:sp>
      <p:sp>
        <p:nvSpPr>
          <p:cNvPr id="2051" name="Rectangle 3"/>
          <p:cNvSpPr>
            <a:spLocks noGrp="1" noChangeArrowheads="1"/>
          </p:cNvSpPr>
          <p:nvPr>
            <p:ph type="subTitle" idx="1"/>
          </p:nvPr>
        </p:nvSpPr>
        <p:spPr>
          <a:xfrm>
            <a:off x="1371600" y="1600200"/>
            <a:ext cx="7162800" cy="4953000"/>
          </a:xfrm>
        </p:spPr>
        <p:txBody>
          <a:bodyPr>
            <a:normAutofit/>
          </a:bodyPr>
          <a:lstStyle/>
          <a:p>
            <a:r>
              <a:rPr lang="en-US" b="1" dirty="0" smtClean="0"/>
              <a:t>“Woe to you, blind guides, who say, ‘Whoever swears by the temple, it is nothing; but whoever swears by the gold of the temple, he is obliged to perform it.’ Fools and blind! For which is greater, the gold or the temple that sanctifies the gold? And, ‘Whoever swears by the altar, it is nothing; but whoever swears by the gift that is on it, he is obliged to perform it.’ Fools and blind! For which is greater, the gift or the altar that sanctifies the gift? Therefore he who swears by the altar, swears by it and by all things on it…”</a:t>
            </a:r>
            <a:endParaRPr lang="en-US"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ppt_x</p:attrName>
                                        </p:attrNameLst>
                                      </p:cBhvr>
                                      <p:tavLst>
                                        <p:tav tm="0">
                                          <p:val>
                                            <p:strVal val="#ppt_x-.2"/>
                                          </p:val>
                                        </p:tav>
                                        <p:tav tm="100000">
                                          <p:val>
                                            <p:strVal val="#ppt_x"/>
                                          </p:val>
                                        </p:tav>
                                      </p:tavLst>
                                    </p:anim>
                                    <p:anim calcmode="lin" valueType="num">
                                      <p:cBhvr>
                                        <p:cTn id="8" dur="1000" fill="hold"/>
                                        <p:tgtEl>
                                          <p:spTgt spid="2050"/>
                                        </p:tgtEl>
                                        <p:attrNameLst>
                                          <p:attrName>ppt_y</p:attrName>
                                        </p:attrNameLst>
                                      </p:cBhvr>
                                      <p:tavLst>
                                        <p:tav tm="0">
                                          <p:val>
                                            <p:strVal val="#ppt_y"/>
                                          </p:val>
                                        </p:tav>
                                        <p:tav tm="100000">
                                          <p:val>
                                            <p:strVal val="#ppt_y"/>
                                          </p:val>
                                        </p:tav>
                                      </p:tavLst>
                                    </p:anim>
                                    <p:animEffect transition="in" filter="wipe(right)" prLst="gradientSize: 0.1">
                                      <p:cBhvr>
                                        <p:cTn id="9" dur="1000"/>
                                        <p:tgtEl>
                                          <p:spTgt spid="2050"/>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fade">
                                      <p:cBhvr>
                                        <p:cTn id="12" dur="1000"/>
                                        <p:tgtEl>
                                          <p:spTgt spid="2051">
                                            <p:txEl>
                                              <p:pRg st="0" end="0"/>
                                            </p:txEl>
                                          </p:spTgt>
                                        </p:tgtEl>
                                      </p:cBhvr>
                                    </p:animEffect>
                                    <p:anim calcmode="lin" valueType="num">
                                      <p:cBhvr>
                                        <p:cTn id="13"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nimBg="1"/>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371600" y="1905000"/>
            <a:ext cx="7162800" cy="4953000"/>
          </a:xfrm>
        </p:spPr>
        <p:txBody>
          <a:bodyPr>
            <a:normAutofit lnSpcReduction="10000"/>
          </a:bodyPr>
          <a:lstStyle/>
          <a:p>
            <a:pPr marL="285750" indent="-258763">
              <a:spcBef>
                <a:spcPts val="0"/>
              </a:spcBef>
              <a:spcAft>
                <a:spcPts val="1200"/>
              </a:spcAft>
              <a:buSzPct val="100000"/>
              <a:buFont typeface="Arial"/>
              <a:buChar char="•"/>
            </a:pPr>
            <a:r>
              <a:rPr lang="en-US" b="1" dirty="0" smtClean="0"/>
              <a:t>Put our faith in Jesus, but fail to be baptized into Christ (Mark 16:16).</a:t>
            </a:r>
          </a:p>
          <a:p>
            <a:pPr marL="285750" indent="-258763">
              <a:spcBef>
                <a:spcPts val="0"/>
              </a:spcBef>
              <a:spcAft>
                <a:spcPts val="1200"/>
              </a:spcAft>
              <a:buSzPct val="100000"/>
              <a:buFont typeface="Arial"/>
              <a:buChar char="•"/>
            </a:pPr>
            <a:r>
              <a:rPr lang="en-US" b="1" dirty="0" smtClean="0"/>
              <a:t>Claim to love God, but fail to worship Him in truth (John 4:23-24). </a:t>
            </a:r>
          </a:p>
          <a:p>
            <a:pPr marL="285750" indent="-258763">
              <a:spcBef>
                <a:spcPts val="0"/>
              </a:spcBef>
              <a:spcAft>
                <a:spcPts val="1200"/>
              </a:spcAft>
              <a:buSzPct val="100000"/>
              <a:buFont typeface="Arial"/>
              <a:buChar char="•"/>
            </a:pPr>
            <a:r>
              <a:rPr lang="en-US" b="1" dirty="0" smtClean="0"/>
              <a:t>Do some things that are authorized, but accept others that are not (Deut. 4:2).</a:t>
            </a:r>
          </a:p>
          <a:p>
            <a:pPr marL="285750" indent="-258763" algn="ctr">
              <a:spcBef>
                <a:spcPts val="0"/>
              </a:spcBef>
              <a:spcAft>
                <a:spcPts val="1200"/>
              </a:spcAft>
              <a:buSzPct val="100000"/>
            </a:pPr>
            <a:r>
              <a:rPr lang="en-US" sz="2800" b="1" dirty="0" smtClean="0"/>
              <a:t>God cares about the small things, but wants our obedience in all thing. </a:t>
            </a:r>
          </a:p>
          <a:p>
            <a:pPr marL="285750" indent="-258763" algn="ctr">
              <a:spcBef>
                <a:spcPts val="0"/>
              </a:spcBef>
              <a:spcAft>
                <a:spcPts val="1200"/>
              </a:spcAft>
              <a:buSzPct val="100000"/>
            </a:pPr>
            <a:r>
              <a:rPr lang="en-US" sz="2800" b="1" dirty="0" smtClean="0"/>
              <a:t>To excuse disobedience by doing some things is to “strain out a gnat and swallow a camel.”</a:t>
            </a:r>
          </a:p>
        </p:txBody>
      </p:sp>
      <p:sp>
        <p:nvSpPr>
          <p:cNvPr id="7" name="Rectangle 2" descr="Stationery"/>
          <p:cNvSpPr>
            <a:spLocks noGrp="1" noChangeArrowheads="1"/>
          </p:cNvSpPr>
          <p:nvPr>
            <p:ph type="ctrTitle"/>
          </p:nvPr>
        </p:nvSpPr>
        <p:spPr>
          <a:xfrm>
            <a:off x="1219200" y="0"/>
            <a:ext cx="7924800" cy="1524000"/>
          </a:xfrm>
          <a:blipFill dpi="0" rotWithShape="1">
            <a:blip r:embed="rId2"/>
            <a:srcRect/>
            <a:tile tx="0" ty="0" sx="100000" sy="100000" flip="none" algn="tl"/>
          </a:blipFill>
          <a:ln>
            <a:solidFill>
              <a:schemeClr val="bg2">
                <a:lumMod val="50000"/>
              </a:schemeClr>
            </a:solidFill>
          </a:ln>
          <a:effectLst>
            <a:outerShdw blurRad="114300" dist="88900" dir="7980000">
              <a:srgbClr val="000000">
                <a:alpha val="43000"/>
              </a:srgbClr>
            </a:outerShdw>
          </a:effectLst>
        </p:spPr>
        <p:txBody>
          <a:bodyPr anchor="ctr">
            <a:normAutofit/>
          </a:bodyPr>
          <a:lstStyle/>
          <a:p>
            <a:pPr algn="ctr">
              <a:lnSpc>
                <a:spcPct val="80000"/>
              </a:lnSpc>
            </a:pPr>
            <a:r>
              <a:rPr lang="en-US" sz="4500" b="1" dirty="0" smtClean="0">
                <a:effectLst/>
              </a:rPr>
              <a:t>“Strain Out a Gnat and Swallow a Camel”</a:t>
            </a:r>
            <a:endParaRPr lang="en-US" sz="4500" b="1" dirty="0">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1000"/>
                                        <p:tgtEl>
                                          <p:spTgt spid="2051">
                                            <p:txEl>
                                              <p:pRg st="0" end="0"/>
                                            </p:txEl>
                                          </p:spTgt>
                                        </p:tgtEl>
                                      </p:cBhvr>
                                    </p:animEffect>
                                    <p:anim calcmode="lin" valueType="num">
                                      <p:cBhvr>
                                        <p:cTn id="8"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1" end="1"/>
                                            </p:txEl>
                                          </p:spTgt>
                                        </p:tgtEl>
                                        <p:attrNameLst>
                                          <p:attrName>style.visibility</p:attrName>
                                        </p:attrNameLst>
                                      </p:cBhvr>
                                      <p:to>
                                        <p:strVal val="visible"/>
                                      </p:to>
                                    </p:set>
                                    <p:animEffect transition="in" filter="fade">
                                      <p:cBhvr>
                                        <p:cTn id="14" dur="1000"/>
                                        <p:tgtEl>
                                          <p:spTgt spid="2051">
                                            <p:txEl>
                                              <p:pRg st="1" end="1"/>
                                            </p:txEl>
                                          </p:spTgt>
                                        </p:tgtEl>
                                      </p:cBhvr>
                                    </p:animEffect>
                                    <p:anim calcmode="lin" valueType="num">
                                      <p:cBhvr>
                                        <p:cTn id="15"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51">
                                            <p:txEl>
                                              <p:pRg st="2" end="2"/>
                                            </p:txEl>
                                          </p:spTgt>
                                        </p:tgtEl>
                                        <p:attrNameLst>
                                          <p:attrName>style.visibility</p:attrName>
                                        </p:attrNameLst>
                                      </p:cBhvr>
                                      <p:to>
                                        <p:strVal val="visible"/>
                                      </p:to>
                                    </p:set>
                                    <p:animEffect transition="in" filter="fade">
                                      <p:cBhvr>
                                        <p:cTn id="21" dur="1000"/>
                                        <p:tgtEl>
                                          <p:spTgt spid="2051">
                                            <p:txEl>
                                              <p:pRg st="2" end="2"/>
                                            </p:txEl>
                                          </p:spTgt>
                                        </p:tgtEl>
                                      </p:cBhvr>
                                    </p:animEffect>
                                    <p:anim calcmode="lin" valueType="num">
                                      <p:cBhvr>
                                        <p:cTn id="22" dur="1000" fill="hold"/>
                                        <p:tgtEl>
                                          <p:spTgt spid="205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05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2051">
                                            <p:txEl>
                                              <p:pRg st="3" end="3"/>
                                            </p:txEl>
                                          </p:spTgt>
                                        </p:tgtEl>
                                        <p:attrNameLst>
                                          <p:attrName>style.visibility</p:attrName>
                                        </p:attrNameLst>
                                      </p:cBhvr>
                                      <p:to>
                                        <p:strVal val="visible"/>
                                      </p:to>
                                    </p:set>
                                    <p:anim calcmode="lin" valueType="num">
                                      <p:cBhvr>
                                        <p:cTn id="28" dur="1000" fill="hold"/>
                                        <p:tgtEl>
                                          <p:spTgt spid="2051">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2051">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2051">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2051">
                                            <p:txEl>
                                              <p:pRg st="4" end="4"/>
                                            </p:txEl>
                                          </p:spTgt>
                                        </p:tgtEl>
                                        <p:attrNameLst>
                                          <p:attrName>style.visibility</p:attrName>
                                        </p:attrNameLst>
                                      </p:cBhvr>
                                      <p:to>
                                        <p:strVal val="visible"/>
                                      </p:to>
                                    </p:set>
                                    <p:anim calcmode="lin" valueType="num">
                                      <p:cBhvr>
                                        <p:cTn id="35" dur="1000" fill="hold"/>
                                        <p:tgtEl>
                                          <p:spTgt spid="2051">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2051">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20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371600" y="1600200"/>
            <a:ext cx="7162800" cy="4800600"/>
          </a:xfrm>
        </p:spPr>
        <p:txBody>
          <a:bodyPr>
            <a:normAutofit/>
          </a:bodyPr>
          <a:lstStyle/>
          <a:p>
            <a:r>
              <a:rPr lang="en-US" b="1" dirty="0" smtClean="0"/>
              <a:t>“…He who swears by the temple, swears by it and by Him who dwells in it. And he who swears by heaven, swears by the throne of God and by Him who sits on it. Woe to you, scribes and Pharisees, hypocrites! For you pay tithe of mint and anise and </a:t>
            </a:r>
            <a:r>
              <a:rPr lang="en-US" b="1" dirty="0" err="1" smtClean="0"/>
              <a:t>cummin</a:t>
            </a:r>
            <a:r>
              <a:rPr lang="en-US" b="1" dirty="0" smtClean="0"/>
              <a:t>, and have neglected the weightier matters of the law: justice and mercy and faith. These you ought to have done, without leaving the others undone. Blind guides, who strain out a gnat and swallow a camel!” (NKJV)</a:t>
            </a:r>
            <a:endParaRPr lang="en-US" b="1" dirty="0"/>
          </a:p>
        </p:txBody>
      </p:sp>
      <p:sp>
        <p:nvSpPr>
          <p:cNvPr id="7" name="Rectangle 2" descr="Stationery"/>
          <p:cNvSpPr>
            <a:spLocks noGrp="1" noChangeArrowheads="1"/>
          </p:cNvSpPr>
          <p:nvPr>
            <p:ph type="ctrTitle"/>
          </p:nvPr>
        </p:nvSpPr>
        <p:spPr>
          <a:xfrm>
            <a:off x="1219200" y="0"/>
            <a:ext cx="7924800" cy="1143000"/>
          </a:xfrm>
          <a:blipFill dpi="0" rotWithShape="1">
            <a:blip r:embed="rId2"/>
            <a:srcRect/>
            <a:tile tx="0" ty="0" sx="100000" sy="100000" flip="none" algn="tl"/>
          </a:blipFill>
          <a:ln>
            <a:solidFill>
              <a:schemeClr val="bg2">
                <a:lumMod val="50000"/>
              </a:schemeClr>
            </a:solidFill>
          </a:ln>
          <a:effectLst>
            <a:outerShdw blurRad="114300" dist="88900" dir="7980000">
              <a:srgbClr val="000000">
                <a:alpha val="43000"/>
              </a:srgbClr>
            </a:outerShdw>
          </a:effectLst>
        </p:spPr>
        <p:txBody>
          <a:bodyPr anchor="ctr">
            <a:normAutofit/>
          </a:bodyPr>
          <a:lstStyle/>
          <a:p>
            <a:pPr algn="ctr"/>
            <a:r>
              <a:rPr lang="en-US" sz="5000" b="1" dirty="0" smtClean="0">
                <a:effectLst/>
              </a:rPr>
              <a:t>Matthew 23:16-24</a:t>
            </a:r>
            <a:endParaRPr lang="en-US" sz="5000" b="1" dirty="0">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1000"/>
                                        <p:tgtEl>
                                          <p:spTgt spid="2051">
                                            <p:txEl>
                                              <p:pRg st="0" end="0"/>
                                            </p:txEl>
                                          </p:spTgt>
                                        </p:tgtEl>
                                      </p:cBhvr>
                                    </p:animEffect>
                                    <p:anim calcmode="lin" valueType="num">
                                      <p:cBhvr>
                                        <p:cTn id="8"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371600" y="1905000"/>
            <a:ext cx="7162800" cy="4495800"/>
          </a:xfrm>
        </p:spPr>
        <p:txBody>
          <a:bodyPr>
            <a:normAutofit fontScale="92500"/>
          </a:bodyPr>
          <a:lstStyle/>
          <a:p>
            <a:pPr algn="ctr">
              <a:spcBef>
                <a:spcPts val="0"/>
              </a:spcBef>
              <a:spcAft>
                <a:spcPts val="1200"/>
              </a:spcAft>
            </a:pPr>
            <a:r>
              <a:rPr lang="en-US" sz="2800" b="1" dirty="0" smtClean="0"/>
              <a:t>This passage has been used to argue that God doesn’t care about small things.</a:t>
            </a:r>
          </a:p>
          <a:p>
            <a:pPr>
              <a:spcBef>
                <a:spcPts val="0"/>
              </a:spcBef>
              <a:spcAft>
                <a:spcPts val="1200"/>
              </a:spcAft>
            </a:pPr>
            <a:r>
              <a:rPr lang="en-US" sz="2800" b="1" dirty="0" smtClean="0"/>
              <a:t>Context:  A rebuke of the scribes and Pharisees (Matt. 23:1-35) that took place while Jesus taught in the temple courts (Matt. 21:23; 24:1).</a:t>
            </a:r>
          </a:p>
          <a:p>
            <a:pPr marL="223838" indent="-196850">
              <a:spcBef>
                <a:spcPts val="0"/>
              </a:spcBef>
              <a:spcAft>
                <a:spcPts val="1200"/>
              </a:spcAft>
              <a:buSzPct val="100000"/>
              <a:buFont typeface="Arial"/>
              <a:buChar char="•"/>
            </a:pPr>
            <a:r>
              <a:rPr lang="en-US" sz="2800" b="1" dirty="0" smtClean="0"/>
              <a:t>After rebuking their teaching on oaths (23:16-22). They excused dishonesty. </a:t>
            </a:r>
          </a:p>
          <a:p>
            <a:pPr marL="398463" lvl="1" indent="-174625" algn="l">
              <a:spcBef>
                <a:spcPts val="0"/>
              </a:spcBef>
              <a:buSzPct val="80000"/>
              <a:buFont typeface="Wingdings" charset="2"/>
              <a:buChar char=""/>
            </a:pPr>
            <a:r>
              <a:rPr lang="en-US" b="1" dirty="0" smtClean="0"/>
              <a:t> Fingers crossed, unsigned contract, etc. </a:t>
            </a:r>
          </a:p>
          <a:p>
            <a:pPr marL="398463" lvl="1" indent="-174625" algn="l">
              <a:spcBef>
                <a:spcPts val="0"/>
              </a:spcBef>
              <a:buSzPct val="80000"/>
              <a:buFont typeface="Wingdings" charset="2"/>
              <a:buChar char=""/>
            </a:pPr>
            <a:r>
              <a:rPr lang="en-US" b="1" dirty="0" smtClean="0"/>
              <a:t> “Let your yes, be yes” (Matt. 5:33-37).</a:t>
            </a:r>
          </a:p>
          <a:p>
            <a:pPr algn="ctr">
              <a:spcAft>
                <a:spcPts val="1200"/>
              </a:spcAft>
            </a:pPr>
            <a:endParaRPr lang="en-US" sz="2800" b="1" dirty="0"/>
          </a:p>
        </p:txBody>
      </p:sp>
      <p:sp>
        <p:nvSpPr>
          <p:cNvPr id="7" name="Rectangle 2" descr="Stationery"/>
          <p:cNvSpPr>
            <a:spLocks noGrp="1" noChangeArrowheads="1"/>
          </p:cNvSpPr>
          <p:nvPr>
            <p:ph type="ctrTitle"/>
          </p:nvPr>
        </p:nvSpPr>
        <p:spPr>
          <a:xfrm>
            <a:off x="1219200" y="0"/>
            <a:ext cx="7924800" cy="1524000"/>
          </a:xfrm>
          <a:blipFill dpi="0" rotWithShape="1">
            <a:blip r:embed="rId2"/>
            <a:srcRect/>
            <a:tile tx="0" ty="0" sx="100000" sy="100000" flip="none" algn="tl"/>
          </a:blipFill>
          <a:ln>
            <a:solidFill>
              <a:schemeClr val="bg2">
                <a:lumMod val="50000"/>
              </a:schemeClr>
            </a:solidFill>
          </a:ln>
          <a:effectLst>
            <a:outerShdw blurRad="114300" dist="88900" dir="7980000">
              <a:srgbClr val="000000">
                <a:alpha val="43000"/>
              </a:srgbClr>
            </a:outerShdw>
          </a:effectLst>
        </p:spPr>
        <p:txBody>
          <a:bodyPr anchor="ctr">
            <a:normAutofit/>
          </a:bodyPr>
          <a:lstStyle/>
          <a:p>
            <a:pPr algn="ctr">
              <a:lnSpc>
                <a:spcPct val="80000"/>
              </a:lnSpc>
            </a:pPr>
            <a:r>
              <a:rPr lang="en-US" sz="4500" b="1" dirty="0" smtClean="0">
                <a:effectLst/>
              </a:rPr>
              <a:t>“Strain Out a Gnat and Swallow a Camel”</a:t>
            </a:r>
            <a:endParaRPr lang="en-US" sz="4500" b="1" dirty="0">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0.70"/>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0" end="0"/>
                                            </p:txEl>
                                          </p:spTgt>
                                        </p:tgtEl>
                                        <p:attrNameLst>
                                          <p:attrName>style.visibility</p:attrName>
                                        </p:attrNameLst>
                                      </p:cBhvr>
                                      <p:to>
                                        <p:strVal val="visible"/>
                                      </p:to>
                                    </p:set>
                                    <p:animEffect transition="in" filter="fade">
                                      <p:cBhvr>
                                        <p:cTn id="14" dur="1000"/>
                                        <p:tgtEl>
                                          <p:spTgt spid="2051">
                                            <p:txEl>
                                              <p:pRg st="0" end="0"/>
                                            </p:txEl>
                                          </p:spTgt>
                                        </p:tgtEl>
                                      </p:cBhvr>
                                    </p:animEffect>
                                    <p:anim calcmode="lin" valueType="num">
                                      <p:cBhvr>
                                        <p:cTn id="15"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51">
                                            <p:txEl>
                                              <p:pRg st="1" end="1"/>
                                            </p:txEl>
                                          </p:spTgt>
                                        </p:tgtEl>
                                        <p:attrNameLst>
                                          <p:attrName>style.visibility</p:attrName>
                                        </p:attrNameLst>
                                      </p:cBhvr>
                                      <p:to>
                                        <p:strVal val="visible"/>
                                      </p:to>
                                    </p:set>
                                    <p:animEffect transition="in" filter="fade">
                                      <p:cBhvr>
                                        <p:cTn id="21" dur="1000"/>
                                        <p:tgtEl>
                                          <p:spTgt spid="2051">
                                            <p:txEl>
                                              <p:pRg st="1" end="1"/>
                                            </p:txEl>
                                          </p:spTgt>
                                        </p:tgtEl>
                                      </p:cBhvr>
                                    </p:animEffect>
                                    <p:anim calcmode="lin" valueType="num">
                                      <p:cBhvr>
                                        <p:cTn id="22"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205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51">
                                            <p:txEl>
                                              <p:pRg st="2" end="2"/>
                                            </p:txEl>
                                          </p:spTgt>
                                        </p:tgtEl>
                                        <p:attrNameLst>
                                          <p:attrName>style.visibility</p:attrName>
                                        </p:attrNameLst>
                                      </p:cBhvr>
                                      <p:to>
                                        <p:strVal val="visible"/>
                                      </p:to>
                                    </p:set>
                                    <p:animEffect transition="in" filter="fade">
                                      <p:cBhvr>
                                        <p:cTn id="28" dur="1000"/>
                                        <p:tgtEl>
                                          <p:spTgt spid="2051">
                                            <p:txEl>
                                              <p:pRg st="2" end="2"/>
                                            </p:txEl>
                                          </p:spTgt>
                                        </p:tgtEl>
                                      </p:cBhvr>
                                    </p:animEffect>
                                    <p:anim calcmode="lin" valueType="num">
                                      <p:cBhvr>
                                        <p:cTn id="29" dur="1000" fill="hold"/>
                                        <p:tgtEl>
                                          <p:spTgt spid="2051">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205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051">
                                            <p:txEl>
                                              <p:pRg st="3" end="3"/>
                                            </p:txEl>
                                          </p:spTgt>
                                        </p:tgtEl>
                                        <p:attrNameLst>
                                          <p:attrName>style.visibility</p:attrName>
                                        </p:attrNameLst>
                                      </p:cBhvr>
                                      <p:to>
                                        <p:strVal val="visible"/>
                                      </p:to>
                                    </p:set>
                                    <p:animEffect transition="in" filter="fade">
                                      <p:cBhvr>
                                        <p:cTn id="35" dur="1000"/>
                                        <p:tgtEl>
                                          <p:spTgt spid="2051">
                                            <p:txEl>
                                              <p:pRg st="3" end="3"/>
                                            </p:txEl>
                                          </p:spTgt>
                                        </p:tgtEl>
                                      </p:cBhvr>
                                    </p:animEffect>
                                    <p:anim calcmode="lin" valueType="num">
                                      <p:cBhvr>
                                        <p:cTn id="36" dur="1000" fill="hold"/>
                                        <p:tgtEl>
                                          <p:spTgt spid="2051">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205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051">
                                            <p:txEl>
                                              <p:pRg st="4" end="4"/>
                                            </p:txEl>
                                          </p:spTgt>
                                        </p:tgtEl>
                                        <p:attrNameLst>
                                          <p:attrName>style.visibility</p:attrName>
                                        </p:attrNameLst>
                                      </p:cBhvr>
                                      <p:to>
                                        <p:strVal val="visible"/>
                                      </p:to>
                                    </p:set>
                                    <p:animEffect transition="in" filter="fade">
                                      <p:cBhvr>
                                        <p:cTn id="42" dur="1000"/>
                                        <p:tgtEl>
                                          <p:spTgt spid="2051">
                                            <p:txEl>
                                              <p:pRg st="4" end="4"/>
                                            </p:txEl>
                                          </p:spTgt>
                                        </p:tgtEl>
                                      </p:cBhvr>
                                    </p:animEffect>
                                    <p:anim calcmode="lin" valueType="num">
                                      <p:cBhvr>
                                        <p:cTn id="43" dur="1000" fill="hold"/>
                                        <p:tgtEl>
                                          <p:spTgt spid="2051">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205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bldLvl="3"/>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371600" y="1905000"/>
            <a:ext cx="7162800" cy="4495800"/>
          </a:xfrm>
        </p:spPr>
        <p:txBody>
          <a:bodyPr>
            <a:normAutofit fontScale="92500"/>
          </a:bodyPr>
          <a:lstStyle/>
          <a:p>
            <a:pPr algn="ctr">
              <a:spcBef>
                <a:spcPts val="0"/>
              </a:spcBef>
              <a:spcAft>
                <a:spcPts val="1200"/>
              </a:spcAft>
            </a:pPr>
            <a:r>
              <a:rPr lang="en-US" sz="2800" b="1" dirty="0" smtClean="0"/>
              <a:t>This passage has been used to argue that God doesn’t care about small things.</a:t>
            </a:r>
          </a:p>
          <a:p>
            <a:pPr>
              <a:spcBef>
                <a:spcPts val="0"/>
              </a:spcBef>
              <a:spcAft>
                <a:spcPts val="1200"/>
              </a:spcAft>
            </a:pPr>
            <a:r>
              <a:rPr lang="en-US" sz="2800" b="1" dirty="0" smtClean="0"/>
              <a:t>Context:  A rebuke of the scribes and Pharisees (Matt. 23:1-35) that took place while Jesus taught in the temple courts (Matt. 21:23; 24:1).</a:t>
            </a:r>
          </a:p>
          <a:p>
            <a:pPr marL="223838" indent="-196850">
              <a:spcBef>
                <a:spcPts val="0"/>
              </a:spcBef>
              <a:spcAft>
                <a:spcPts val="1200"/>
              </a:spcAft>
              <a:buSzPct val="100000"/>
              <a:buFont typeface="Arial"/>
              <a:buChar char="•"/>
            </a:pPr>
            <a:r>
              <a:rPr lang="en-US" sz="2800" b="1" dirty="0" smtClean="0"/>
              <a:t>After rebuking their practice of tithing (23:23a).Tithing even herbs and spices. </a:t>
            </a:r>
          </a:p>
          <a:p>
            <a:pPr marL="398463" lvl="1" indent="-174625" algn="l">
              <a:spcBef>
                <a:spcPts val="0"/>
              </a:spcBef>
              <a:buSzPct val="80000"/>
              <a:buFont typeface="Wingdings" charset="2"/>
              <a:buChar char=""/>
            </a:pPr>
            <a:r>
              <a:rPr lang="en-US" b="1" dirty="0" smtClean="0"/>
              <a:t> This was obedience to God (Lev. 27:30). </a:t>
            </a:r>
          </a:p>
          <a:p>
            <a:pPr marL="398463" lvl="1" indent="-174625" algn="l">
              <a:spcBef>
                <a:spcPts val="0"/>
              </a:spcBef>
              <a:buSzPct val="80000"/>
              <a:buFont typeface="Wingdings" charset="2"/>
              <a:buChar char=""/>
            </a:pPr>
            <a:r>
              <a:rPr lang="en-US" b="1" dirty="0" smtClean="0"/>
              <a:t>They neglected other things (23:23b).</a:t>
            </a:r>
          </a:p>
          <a:p>
            <a:pPr algn="ctr">
              <a:spcAft>
                <a:spcPts val="1200"/>
              </a:spcAft>
            </a:pPr>
            <a:endParaRPr lang="en-US" sz="2800" b="1" dirty="0"/>
          </a:p>
        </p:txBody>
      </p:sp>
      <p:sp>
        <p:nvSpPr>
          <p:cNvPr id="7" name="Rectangle 2" descr="Stationery"/>
          <p:cNvSpPr>
            <a:spLocks noGrp="1" noChangeArrowheads="1"/>
          </p:cNvSpPr>
          <p:nvPr>
            <p:ph type="ctrTitle"/>
          </p:nvPr>
        </p:nvSpPr>
        <p:spPr>
          <a:xfrm>
            <a:off x="1219200" y="0"/>
            <a:ext cx="7924800" cy="1524000"/>
          </a:xfrm>
          <a:blipFill dpi="0" rotWithShape="1">
            <a:blip r:embed="rId2"/>
            <a:srcRect/>
            <a:tile tx="0" ty="0" sx="100000" sy="100000" flip="none" algn="tl"/>
          </a:blipFill>
          <a:ln>
            <a:solidFill>
              <a:schemeClr val="bg2">
                <a:lumMod val="50000"/>
              </a:schemeClr>
            </a:solidFill>
          </a:ln>
          <a:effectLst>
            <a:outerShdw blurRad="114300" dist="88900" dir="7980000">
              <a:srgbClr val="000000">
                <a:alpha val="43000"/>
              </a:srgbClr>
            </a:outerShdw>
          </a:effectLst>
        </p:spPr>
        <p:txBody>
          <a:bodyPr anchor="ctr">
            <a:normAutofit/>
          </a:bodyPr>
          <a:lstStyle/>
          <a:p>
            <a:pPr algn="ctr">
              <a:lnSpc>
                <a:spcPct val="80000"/>
              </a:lnSpc>
            </a:pPr>
            <a:r>
              <a:rPr lang="en-US" sz="4500" b="1" dirty="0" smtClean="0">
                <a:effectLst/>
              </a:rPr>
              <a:t>“Strain Out a Gnat and Swallow a Camel”</a:t>
            </a:r>
            <a:endParaRPr lang="en-US" sz="4500" b="1" dirty="0">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51">
                                            <p:txEl>
                                              <p:pRg st="2" end="2"/>
                                            </p:txEl>
                                          </p:spTgt>
                                        </p:tgtEl>
                                        <p:attrNameLst>
                                          <p:attrName>style.visibility</p:attrName>
                                        </p:attrNameLst>
                                      </p:cBhvr>
                                      <p:to>
                                        <p:strVal val="visible"/>
                                      </p:to>
                                    </p:set>
                                    <p:animEffect transition="in" filter="fade">
                                      <p:cBhvr>
                                        <p:cTn id="7" dur="1000"/>
                                        <p:tgtEl>
                                          <p:spTgt spid="2051">
                                            <p:txEl>
                                              <p:pRg st="2" end="2"/>
                                            </p:txEl>
                                          </p:spTgt>
                                        </p:tgtEl>
                                      </p:cBhvr>
                                    </p:animEffect>
                                    <p:anim calcmode="lin" valueType="num">
                                      <p:cBhvr>
                                        <p:cTn id="8" dur="1000" fill="hold"/>
                                        <p:tgtEl>
                                          <p:spTgt spid="2051">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05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3" end="3"/>
                                            </p:txEl>
                                          </p:spTgt>
                                        </p:tgtEl>
                                        <p:attrNameLst>
                                          <p:attrName>style.visibility</p:attrName>
                                        </p:attrNameLst>
                                      </p:cBhvr>
                                      <p:to>
                                        <p:strVal val="visible"/>
                                      </p:to>
                                    </p:set>
                                    <p:animEffect transition="in" filter="fade">
                                      <p:cBhvr>
                                        <p:cTn id="14" dur="1000"/>
                                        <p:tgtEl>
                                          <p:spTgt spid="2051">
                                            <p:txEl>
                                              <p:pRg st="3" end="3"/>
                                            </p:txEl>
                                          </p:spTgt>
                                        </p:tgtEl>
                                      </p:cBhvr>
                                    </p:animEffect>
                                    <p:anim calcmode="lin" valueType="num">
                                      <p:cBhvr>
                                        <p:cTn id="15" dur="1000" fill="hold"/>
                                        <p:tgtEl>
                                          <p:spTgt spid="2051">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51">
                                            <p:txEl>
                                              <p:pRg st="4" end="4"/>
                                            </p:txEl>
                                          </p:spTgt>
                                        </p:tgtEl>
                                        <p:attrNameLst>
                                          <p:attrName>style.visibility</p:attrName>
                                        </p:attrNameLst>
                                      </p:cBhvr>
                                      <p:to>
                                        <p:strVal val="visible"/>
                                      </p:to>
                                    </p:set>
                                    <p:animEffect transition="in" filter="fade">
                                      <p:cBhvr>
                                        <p:cTn id="21" dur="1000"/>
                                        <p:tgtEl>
                                          <p:spTgt spid="2051">
                                            <p:txEl>
                                              <p:pRg st="4" end="4"/>
                                            </p:txEl>
                                          </p:spTgt>
                                        </p:tgtEl>
                                      </p:cBhvr>
                                    </p:animEffect>
                                    <p:anim calcmode="lin" valueType="num">
                                      <p:cBhvr>
                                        <p:cTn id="22" dur="1000" fill="hold"/>
                                        <p:tgtEl>
                                          <p:spTgt spid="2051">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05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bldLvl="3"/>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371600" y="1905000"/>
            <a:ext cx="7162800" cy="4724400"/>
          </a:xfrm>
        </p:spPr>
        <p:txBody>
          <a:bodyPr>
            <a:normAutofit/>
          </a:bodyPr>
          <a:lstStyle/>
          <a:p>
            <a:pPr marL="223838" indent="-196850">
              <a:spcBef>
                <a:spcPts val="0"/>
              </a:spcBef>
              <a:spcAft>
                <a:spcPts val="1200"/>
              </a:spcAft>
              <a:buSzPct val="100000"/>
              <a:buFont typeface="Arial"/>
              <a:buChar char="•"/>
            </a:pPr>
            <a:r>
              <a:rPr lang="en-US" sz="2800" b="1" dirty="0" smtClean="0"/>
              <a:t>He then teaches that... </a:t>
            </a:r>
          </a:p>
          <a:p>
            <a:pPr marL="573088" lvl="1" indent="-349250" algn="l">
              <a:spcBef>
                <a:spcPts val="0"/>
              </a:spcBef>
              <a:buSzPct val="80000"/>
              <a:buFont typeface="Wingdings" charset="2"/>
              <a:buChar char=""/>
            </a:pPr>
            <a:r>
              <a:rPr lang="en-US" b="1" dirty="0" smtClean="0"/>
              <a:t> They should have done the small things (i.e. tithing spices).</a:t>
            </a:r>
          </a:p>
          <a:p>
            <a:pPr marL="398463" lvl="1" indent="-174625">
              <a:spcBef>
                <a:spcPts val="1200"/>
              </a:spcBef>
              <a:spcAft>
                <a:spcPts val="600"/>
              </a:spcAft>
              <a:buSzPct val="80000"/>
            </a:pPr>
            <a:r>
              <a:rPr lang="en-US" b="1" dirty="0" smtClean="0"/>
              <a:t>“These you ought to have done” (23:23c).</a:t>
            </a:r>
          </a:p>
          <a:p>
            <a:pPr marL="622300" lvl="1" indent="-398463" algn="l">
              <a:spcBef>
                <a:spcPts val="0"/>
              </a:spcBef>
              <a:buSzPct val="80000"/>
              <a:buFont typeface="Wingdings" charset="2"/>
              <a:buChar char=""/>
            </a:pPr>
            <a:r>
              <a:rPr lang="en-US" b="1" dirty="0" smtClean="0"/>
              <a:t>But, should not have neglected other things (i.e. justice, love, mercy).</a:t>
            </a:r>
          </a:p>
          <a:p>
            <a:pPr marL="398463" lvl="1" indent="-174625">
              <a:spcBef>
                <a:spcPts val="1200"/>
              </a:spcBef>
              <a:spcAft>
                <a:spcPts val="1200"/>
              </a:spcAft>
              <a:buSzPct val="80000"/>
            </a:pPr>
            <a:r>
              <a:rPr lang="en-US" b="1" dirty="0" smtClean="0"/>
              <a:t>“Without leaving the others undone” (23:23d).</a:t>
            </a:r>
          </a:p>
          <a:p>
            <a:pPr algn="ctr">
              <a:spcAft>
                <a:spcPts val="1200"/>
              </a:spcAft>
            </a:pPr>
            <a:endParaRPr lang="en-US" sz="2800" b="1" dirty="0"/>
          </a:p>
        </p:txBody>
      </p:sp>
      <p:sp>
        <p:nvSpPr>
          <p:cNvPr id="7" name="Rectangle 2" descr="Stationery"/>
          <p:cNvSpPr>
            <a:spLocks noGrp="1" noChangeArrowheads="1"/>
          </p:cNvSpPr>
          <p:nvPr>
            <p:ph type="ctrTitle"/>
          </p:nvPr>
        </p:nvSpPr>
        <p:spPr>
          <a:xfrm>
            <a:off x="1219200" y="0"/>
            <a:ext cx="7924800" cy="1524000"/>
          </a:xfrm>
          <a:blipFill dpi="0" rotWithShape="1">
            <a:blip r:embed="rId2"/>
            <a:srcRect/>
            <a:tile tx="0" ty="0" sx="100000" sy="100000" flip="none" algn="tl"/>
          </a:blipFill>
          <a:ln>
            <a:solidFill>
              <a:schemeClr val="bg2">
                <a:lumMod val="50000"/>
              </a:schemeClr>
            </a:solidFill>
          </a:ln>
          <a:effectLst>
            <a:outerShdw blurRad="114300" dist="88900" dir="7980000">
              <a:srgbClr val="000000">
                <a:alpha val="43000"/>
              </a:srgbClr>
            </a:outerShdw>
          </a:effectLst>
        </p:spPr>
        <p:txBody>
          <a:bodyPr anchor="ctr">
            <a:normAutofit/>
          </a:bodyPr>
          <a:lstStyle/>
          <a:p>
            <a:pPr algn="ctr">
              <a:lnSpc>
                <a:spcPct val="80000"/>
              </a:lnSpc>
            </a:pPr>
            <a:r>
              <a:rPr lang="en-US" sz="4500" b="1" dirty="0" smtClean="0">
                <a:effectLst/>
              </a:rPr>
              <a:t>“Strain Out a Gnat and Swallow a Camel”</a:t>
            </a:r>
            <a:endParaRPr lang="en-US" sz="4500" b="1" dirty="0">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1000"/>
                                        <p:tgtEl>
                                          <p:spTgt spid="2051">
                                            <p:txEl>
                                              <p:pRg st="0" end="0"/>
                                            </p:txEl>
                                          </p:spTgt>
                                        </p:tgtEl>
                                      </p:cBhvr>
                                    </p:animEffect>
                                    <p:anim calcmode="lin" valueType="num">
                                      <p:cBhvr>
                                        <p:cTn id="8"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1" end="1"/>
                                            </p:txEl>
                                          </p:spTgt>
                                        </p:tgtEl>
                                        <p:attrNameLst>
                                          <p:attrName>style.visibility</p:attrName>
                                        </p:attrNameLst>
                                      </p:cBhvr>
                                      <p:to>
                                        <p:strVal val="visible"/>
                                      </p:to>
                                    </p:set>
                                    <p:animEffect transition="in" filter="fade">
                                      <p:cBhvr>
                                        <p:cTn id="14" dur="1000"/>
                                        <p:tgtEl>
                                          <p:spTgt spid="2051">
                                            <p:txEl>
                                              <p:pRg st="1" end="1"/>
                                            </p:txEl>
                                          </p:spTgt>
                                        </p:tgtEl>
                                      </p:cBhvr>
                                    </p:animEffect>
                                    <p:anim calcmode="lin" valueType="num">
                                      <p:cBhvr>
                                        <p:cTn id="15"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2051">
                                            <p:txEl>
                                              <p:pRg st="2" end="2"/>
                                            </p:txEl>
                                          </p:spTgt>
                                        </p:tgtEl>
                                        <p:attrNameLst>
                                          <p:attrName>style.visibility</p:attrName>
                                        </p:attrNameLst>
                                      </p:cBhvr>
                                      <p:to>
                                        <p:strVal val="visible"/>
                                      </p:to>
                                    </p:set>
                                    <p:anim calcmode="lin" valueType="num">
                                      <p:cBhvr>
                                        <p:cTn id="21" dur="1000" fill="hold"/>
                                        <p:tgtEl>
                                          <p:spTgt spid="2051">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2051">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2051">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51">
                                            <p:txEl>
                                              <p:pRg st="3" end="3"/>
                                            </p:txEl>
                                          </p:spTgt>
                                        </p:tgtEl>
                                        <p:attrNameLst>
                                          <p:attrName>style.visibility</p:attrName>
                                        </p:attrNameLst>
                                      </p:cBhvr>
                                      <p:to>
                                        <p:strVal val="visible"/>
                                      </p:to>
                                    </p:set>
                                    <p:animEffect transition="in" filter="fade">
                                      <p:cBhvr>
                                        <p:cTn id="28" dur="1000"/>
                                        <p:tgtEl>
                                          <p:spTgt spid="2051">
                                            <p:txEl>
                                              <p:pRg st="3" end="3"/>
                                            </p:txEl>
                                          </p:spTgt>
                                        </p:tgtEl>
                                      </p:cBhvr>
                                    </p:animEffect>
                                    <p:anim calcmode="lin" valueType="num">
                                      <p:cBhvr>
                                        <p:cTn id="29" dur="1000" fill="hold"/>
                                        <p:tgtEl>
                                          <p:spTgt spid="205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05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2051">
                                            <p:txEl>
                                              <p:pRg st="4" end="4"/>
                                            </p:txEl>
                                          </p:spTgt>
                                        </p:tgtEl>
                                        <p:attrNameLst>
                                          <p:attrName>style.visibility</p:attrName>
                                        </p:attrNameLst>
                                      </p:cBhvr>
                                      <p:to>
                                        <p:strVal val="visible"/>
                                      </p:to>
                                    </p:set>
                                    <p:anim calcmode="lin" valueType="num">
                                      <p:cBhvr>
                                        <p:cTn id="35" dur="1000" fill="hold"/>
                                        <p:tgtEl>
                                          <p:spTgt spid="2051">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2051">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20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bldLvl="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371600" y="1905000"/>
            <a:ext cx="7162800" cy="4495800"/>
          </a:xfrm>
        </p:spPr>
        <p:txBody>
          <a:bodyPr>
            <a:noAutofit/>
          </a:bodyPr>
          <a:lstStyle/>
          <a:p>
            <a:pPr>
              <a:spcBef>
                <a:spcPts val="0"/>
              </a:spcBef>
              <a:spcAft>
                <a:spcPts val="1200"/>
              </a:spcAft>
            </a:pPr>
            <a:r>
              <a:rPr lang="en-US" sz="2800" b="1" dirty="0" smtClean="0"/>
              <a:t>It is in this context that Jesus says they “strain out a gnat and swallow a camel.”</a:t>
            </a:r>
          </a:p>
          <a:p>
            <a:pPr marL="1481138">
              <a:spcBef>
                <a:spcPts val="0"/>
              </a:spcBef>
              <a:spcAft>
                <a:spcPts val="1200"/>
              </a:spcAft>
            </a:pPr>
            <a:r>
              <a:rPr lang="en-US" sz="1900" b="1" dirty="0" smtClean="0"/>
              <a:t>“…The reference here is to the ancient custom of filtering wine.  The gnat and the camel are in striking contrast to each other in size.  The use of the camel here was obviously a hyperbole, but was appropriate, not only because of its great size, but because to the Jews it was an unclean animal…The Pharisees were careful to strain out the smallest creature, but swallowed the larger one. They were scrupulous about small things, but very careless about the more important matters” (Fred Wight, </a:t>
            </a:r>
            <a:r>
              <a:rPr lang="en-US" sz="1900" b="1" i="1" dirty="0" smtClean="0"/>
              <a:t>Manners and Customs of Bible Lands, </a:t>
            </a:r>
            <a:r>
              <a:rPr lang="en-US" sz="1900" b="1" dirty="0" smtClean="0"/>
              <a:t>258).</a:t>
            </a:r>
            <a:endParaRPr lang="en-US" sz="1900" b="1" dirty="0"/>
          </a:p>
        </p:txBody>
      </p:sp>
      <p:sp>
        <p:nvSpPr>
          <p:cNvPr id="7" name="Rectangle 2" descr="Stationery"/>
          <p:cNvSpPr>
            <a:spLocks noGrp="1" noChangeArrowheads="1"/>
          </p:cNvSpPr>
          <p:nvPr>
            <p:ph type="ctrTitle"/>
          </p:nvPr>
        </p:nvSpPr>
        <p:spPr>
          <a:xfrm>
            <a:off x="1219200" y="0"/>
            <a:ext cx="7924800" cy="1524000"/>
          </a:xfrm>
          <a:blipFill dpi="0" rotWithShape="1">
            <a:blip r:embed="rId2"/>
            <a:srcRect/>
            <a:tile tx="0" ty="0" sx="100000" sy="100000" flip="none" algn="tl"/>
          </a:blipFill>
          <a:ln>
            <a:solidFill>
              <a:schemeClr val="bg2">
                <a:lumMod val="50000"/>
              </a:schemeClr>
            </a:solidFill>
          </a:ln>
          <a:effectLst>
            <a:outerShdw blurRad="114300" dist="88900" dir="7980000">
              <a:srgbClr val="000000">
                <a:alpha val="43000"/>
              </a:srgbClr>
            </a:outerShdw>
          </a:effectLst>
        </p:spPr>
        <p:txBody>
          <a:bodyPr anchor="ctr">
            <a:normAutofit/>
          </a:bodyPr>
          <a:lstStyle/>
          <a:p>
            <a:pPr algn="ctr">
              <a:lnSpc>
                <a:spcPct val="80000"/>
              </a:lnSpc>
            </a:pPr>
            <a:r>
              <a:rPr lang="en-US" sz="4500" b="1" dirty="0" smtClean="0">
                <a:effectLst/>
              </a:rPr>
              <a:t>“Strain Out a Gnat and Swallow a Camel”</a:t>
            </a:r>
            <a:endParaRPr lang="en-US" sz="4500" b="1" dirty="0">
              <a:effectLst/>
            </a:endParaRPr>
          </a:p>
        </p:txBody>
      </p:sp>
      <p:pic>
        <p:nvPicPr>
          <p:cNvPr id="4" name="Picture 3"/>
          <p:cNvPicPr>
            <a:picLocks noChangeAspect="1"/>
          </p:cNvPicPr>
          <p:nvPr/>
        </p:nvPicPr>
        <p:blipFill>
          <a:blip r:embed="rId3"/>
          <a:stretch>
            <a:fillRect/>
          </a:stretch>
        </p:blipFill>
        <p:spPr>
          <a:xfrm>
            <a:off x="609600" y="3124200"/>
            <a:ext cx="1984738" cy="2971800"/>
          </a:xfrm>
          <a:prstGeom prst="rect">
            <a:avLst/>
          </a:prstGeom>
          <a:effectLst>
            <a:outerShdw blurRad="50800" dist="38100" dir="2700000">
              <a:srgbClr val="000000">
                <a:alpha val="43000"/>
              </a:srgbClr>
            </a:outerShdw>
          </a:effectLst>
          <a:scene3d>
            <a:camera prst="orthographicFront"/>
            <a:lightRig rig="threePt" dir="t"/>
          </a:scene3d>
          <a:sp3d>
            <a:bevelT/>
            <a:bevelB/>
          </a:sp3d>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 calcmode="lin" valueType="num">
                                      <p:cBhvr>
                                        <p:cTn id="7" dur="1000" fill="hold"/>
                                        <p:tgtEl>
                                          <p:spTgt spid="205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05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05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1" end="1"/>
                                            </p:txEl>
                                          </p:spTgt>
                                        </p:tgtEl>
                                        <p:attrNameLst>
                                          <p:attrName>style.visibility</p:attrName>
                                        </p:attrNameLst>
                                      </p:cBhvr>
                                      <p:to>
                                        <p:strVal val="visible"/>
                                      </p:to>
                                    </p:set>
                                    <p:animEffect transition="in" filter="fade">
                                      <p:cBhvr>
                                        <p:cTn id="14" dur="1000"/>
                                        <p:tgtEl>
                                          <p:spTgt spid="2051">
                                            <p:txEl>
                                              <p:pRg st="1" end="1"/>
                                            </p:txEl>
                                          </p:spTgt>
                                        </p:tgtEl>
                                      </p:cBhvr>
                                    </p:animEffect>
                                    <p:anim calcmode="lin" valueType="num">
                                      <p:cBhvr>
                                        <p:cTn id="15"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1" end="1"/>
                                            </p:txEl>
                                          </p:spTgt>
                                        </p:tgtEl>
                                        <p:attrNameLst>
                                          <p:attrName>ppt_y</p:attrName>
                                        </p:attrNameLst>
                                      </p:cBhvr>
                                      <p:tavLst>
                                        <p:tav tm="0">
                                          <p:val>
                                            <p:strVal val="#ppt_y+.1"/>
                                          </p:val>
                                        </p:tav>
                                        <p:tav tm="100000">
                                          <p:val>
                                            <p:strVal val="#ppt_y"/>
                                          </p:val>
                                        </p:tav>
                                      </p:tavLst>
                                    </p:anim>
                                  </p:childTnLst>
                                </p:cTn>
                              </p:par>
                              <p:par>
                                <p:cTn id="17" presetID="10"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371600" y="1867817"/>
            <a:ext cx="7162800" cy="1484983"/>
          </a:xfrm>
        </p:spPr>
        <p:txBody>
          <a:bodyPr>
            <a:noAutofit/>
          </a:bodyPr>
          <a:lstStyle/>
          <a:p>
            <a:pPr algn="ctr">
              <a:spcBef>
                <a:spcPts val="0"/>
              </a:spcBef>
              <a:spcAft>
                <a:spcPts val="1200"/>
              </a:spcAft>
            </a:pPr>
            <a:r>
              <a:rPr lang="en-US" sz="3500" b="1" dirty="0" smtClean="0"/>
              <a:t>Hyperbole</a:t>
            </a:r>
          </a:p>
          <a:p>
            <a:pPr algn="ctr">
              <a:spcBef>
                <a:spcPts val="0"/>
              </a:spcBef>
              <a:spcAft>
                <a:spcPts val="1200"/>
              </a:spcAft>
            </a:pPr>
            <a:r>
              <a:rPr lang="en-US" sz="2800" b="1" dirty="0" smtClean="0"/>
              <a:t>Exaggeration to illustrate a point</a:t>
            </a:r>
          </a:p>
        </p:txBody>
      </p:sp>
      <p:sp>
        <p:nvSpPr>
          <p:cNvPr id="7" name="Rectangle 2" descr="Stationery"/>
          <p:cNvSpPr>
            <a:spLocks noGrp="1" noChangeArrowheads="1"/>
          </p:cNvSpPr>
          <p:nvPr>
            <p:ph type="ctrTitle"/>
          </p:nvPr>
        </p:nvSpPr>
        <p:spPr>
          <a:xfrm>
            <a:off x="1219200" y="0"/>
            <a:ext cx="7924800" cy="1524000"/>
          </a:xfrm>
          <a:blipFill dpi="0" rotWithShape="1">
            <a:blip r:embed="rId2"/>
            <a:srcRect/>
            <a:tile tx="0" ty="0" sx="100000" sy="100000" flip="none" algn="tl"/>
          </a:blipFill>
          <a:ln>
            <a:solidFill>
              <a:schemeClr val="bg2">
                <a:lumMod val="50000"/>
              </a:schemeClr>
            </a:solidFill>
          </a:ln>
          <a:effectLst>
            <a:outerShdw blurRad="114300" dist="88900" dir="7980000">
              <a:srgbClr val="000000">
                <a:alpha val="43000"/>
              </a:srgbClr>
            </a:outerShdw>
          </a:effectLst>
        </p:spPr>
        <p:txBody>
          <a:bodyPr anchor="ctr">
            <a:normAutofit/>
          </a:bodyPr>
          <a:lstStyle/>
          <a:p>
            <a:pPr algn="ctr">
              <a:lnSpc>
                <a:spcPct val="80000"/>
              </a:lnSpc>
            </a:pPr>
            <a:r>
              <a:rPr lang="en-US" sz="4500" b="1" dirty="0" smtClean="0">
                <a:effectLst/>
              </a:rPr>
              <a:t>“Strain Out a Gnat and Swallow a Camel”</a:t>
            </a:r>
            <a:endParaRPr lang="en-US" sz="4500" b="1" dirty="0">
              <a:effectLst/>
            </a:endParaRPr>
          </a:p>
        </p:txBody>
      </p:sp>
      <p:pic>
        <p:nvPicPr>
          <p:cNvPr id="5" name="Picture 4" descr="straining"/>
          <p:cNvPicPr>
            <a:picLocks noChangeAspect="1" noChangeArrowheads="1"/>
          </p:cNvPicPr>
          <p:nvPr/>
        </p:nvPicPr>
        <p:blipFill>
          <a:blip r:embed="rId3"/>
          <a:srcRect/>
          <a:stretch>
            <a:fillRect/>
          </a:stretch>
        </p:blipFill>
        <p:spPr bwMode="auto">
          <a:xfrm>
            <a:off x="1676400" y="3250405"/>
            <a:ext cx="2667000" cy="1791891"/>
          </a:xfrm>
          <a:prstGeom prst="rect">
            <a:avLst/>
          </a:prstGeom>
          <a:noFill/>
          <a:effectLst>
            <a:outerShdw blurRad="50800" dist="38100" dir="2700000">
              <a:srgbClr val="000000">
                <a:alpha val="43000"/>
              </a:srgbClr>
            </a:outerShdw>
          </a:effectLst>
        </p:spPr>
      </p:pic>
      <p:pic>
        <p:nvPicPr>
          <p:cNvPr id="6" name="Picture 4" descr="MCAN00290_0000[1]"/>
          <p:cNvPicPr>
            <a:picLocks noChangeAspect="1" noChangeArrowheads="1"/>
          </p:cNvPicPr>
          <p:nvPr/>
        </p:nvPicPr>
        <p:blipFill>
          <a:blip r:embed="rId4"/>
          <a:srcRect/>
          <a:stretch>
            <a:fillRect/>
          </a:stretch>
        </p:blipFill>
        <p:spPr bwMode="auto">
          <a:xfrm>
            <a:off x="4953000" y="3449805"/>
            <a:ext cx="3242267" cy="2838283"/>
          </a:xfrm>
          <a:prstGeom prst="rect">
            <a:avLst/>
          </a:prstGeom>
          <a:noFill/>
        </p:spPr>
      </p:pic>
      <p:sp>
        <p:nvSpPr>
          <p:cNvPr id="10" name="TextBox 9"/>
          <p:cNvSpPr txBox="1"/>
          <p:nvPr/>
        </p:nvSpPr>
        <p:spPr>
          <a:xfrm>
            <a:off x="1143000" y="5334000"/>
            <a:ext cx="4191000" cy="1107996"/>
          </a:xfrm>
          <a:prstGeom prst="rect">
            <a:avLst/>
          </a:prstGeom>
          <a:noFill/>
        </p:spPr>
        <p:txBody>
          <a:bodyPr wrap="square" rtlCol="0">
            <a:spAutoFit/>
          </a:bodyPr>
          <a:lstStyle/>
          <a:p>
            <a:r>
              <a:rPr lang="en-US" sz="2200" b="1" dirty="0" smtClean="0"/>
              <a:t>Imagine being so careful that you filter out a small “gnat,” but gulp down a large camel!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 calcmode="lin" valueType="num">
                                      <p:cBhvr>
                                        <p:cTn id="7" dur="1000" fill="hold"/>
                                        <p:tgtEl>
                                          <p:spTgt spid="205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05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05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1" end="1"/>
                                            </p:txEl>
                                          </p:spTgt>
                                        </p:tgtEl>
                                        <p:attrNameLst>
                                          <p:attrName>style.visibility</p:attrName>
                                        </p:attrNameLst>
                                      </p:cBhvr>
                                      <p:to>
                                        <p:strVal val="visible"/>
                                      </p:to>
                                    </p:set>
                                    <p:animEffect transition="in" filter="fade">
                                      <p:cBhvr>
                                        <p:cTn id="14" dur="1000"/>
                                        <p:tgtEl>
                                          <p:spTgt spid="2051">
                                            <p:txEl>
                                              <p:pRg st="1" end="1"/>
                                            </p:txEl>
                                          </p:spTgt>
                                        </p:tgtEl>
                                      </p:cBhvr>
                                    </p:animEffect>
                                    <p:anim calcmode="lin" valueType="num">
                                      <p:cBhvr>
                                        <p:cTn id="15"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1000" fill="hold"/>
                                        <p:tgtEl>
                                          <p:spTgt spid="10"/>
                                        </p:tgtEl>
                                        <p:attrNameLst>
                                          <p:attrName>ppt_x</p:attrName>
                                        </p:attrNameLst>
                                      </p:cBhvr>
                                      <p:tavLst>
                                        <p:tav tm="0">
                                          <p:val>
                                            <p:strVal val="#ppt_x-.2"/>
                                          </p:val>
                                        </p:tav>
                                        <p:tav tm="100000">
                                          <p:val>
                                            <p:strVal val="#ppt_x"/>
                                          </p:val>
                                        </p:tav>
                                      </p:tavLst>
                                    </p:anim>
                                    <p:anim calcmode="lin" valueType="num">
                                      <p:cBhvr>
                                        <p:cTn id="22"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0"/>
                                        </p:tgtEl>
                                      </p:cBhvr>
                                    </p:animEffect>
                                  </p:childTnLst>
                                </p:cTn>
                              </p:par>
                              <p:par>
                                <p:cTn id="24" presetID="10" presetClass="entr" presetSubtype="0" fill="hold" nodeType="with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371600" y="1905000"/>
            <a:ext cx="7162800" cy="4495800"/>
          </a:xfrm>
        </p:spPr>
        <p:txBody>
          <a:bodyPr>
            <a:normAutofit lnSpcReduction="10000"/>
          </a:bodyPr>
          <a:lstStyle/>
          <a:p>
            <a:pPr algn="ctr">
              <a:spcBef>
                <a:spcPts val="0"/>
              </a:spcBef>
              <a:spcAft>
                <a:spcPts val="1200"/>
              </a:spcAft>
            </a:pPr>
            <a:r>
              <a:rPr lang="en-US" sz="3400" b="1" dirty="0" smtClean="0"/>
              <a:t>God wants us to do all of His will!</a:t>
            </a:r>
          </a:p>
          <a:p>
            <a:pPr marL="230188" indent="-203200" algn="ctr">
              <a:spcBef>
                <a:spcPts val="0"/>
              </a:spcBef>
              <a:spcAft>
                <a:spcPts val="600"/>
              </a:spcAft>
              <a:buSzPct val="100000"/>
              <a:buFont typeface="Arial"/>
              <a:buChar char="•"/>
            </a:pPr>
            <a:r>
              <a:rPr lang="en-US" b="1" dirty="0" smtClean="0"/>
              <a:t> Love keeps commandments (John 14:15).</a:t>
            </a:r>
          </a:p>
          <a:p>
            <a:pPr marL="230188" indent="-203200" algn="ctr">
              <a:spcBef>
                <a:spcPts val="0"/>
              </a:spcBef>
              <a:spcAft>
                <a:spcPts val="600"/>
              </a:spcAft>
              <a:buSzPct val="100000"/>
              <a:buFont typeface="Arial"/>
              <a:buChar char="•"/>
            </a:pPr>
            <a:r>
              <a:rPr lang="en-US" b="1" dirty="0" smtClean="0"/>
              <a:t>We must love with our all (Mark 12:30).</a:t>
            </a:r>
          </a:p>
          <a:p>
            <a:pPr marL="230188" indent="-203200" algn="ctr">
              <a:spcBef>
                <a:spcPts val="0"/>
              </a:spcBef>
              <a:spcAft>
                <a:spcPts val="600"/>
              </a:spcAft>
              <a:buSzPct val="100000"/>
              <a:buFont typeface="Arial"/>
              <a:buChar char="•"/>
            </a:pPr>
            <a:r>
              <a:rPr lang="en-US" b="1" dirty="0" smtClean="0"/>
              <a:t>Love keeps God’s word (John 14:23).</a:t>
            </a:r>
          </a:p>
          <a:p>
            <a:pPr algn="ctr">
              <a:spcBef>
                <a:spcPts val="0"/>
              </a:spcBef>
              <a:spcAft>
                <a:spcPts val="1200"/>
              </a:spcAft>
            </a:pPr>
            <a:r>
              <a:rPr lang="en-US" sz="3400" b="1" i="1" dirty="0" smtClean="0"/>
              <a:t>Is this Legalistic?</a:t>
            </a:r>
            <a:endParaRPr lang="en-US" sz="4400" b="1" dirty="0" smtClean="0"/>
          </a:p>
          <a:p>
            <a:pPr marL="230188" indent="-203200" algn="ctr">
              <a:spcBef>
                <a:spcPts val="0"/>
              </a:spcBef>
              <a:spcAft>
                <a:spcPts val="600"/>
              </a:spcAft>
              <a:buSzPct val="100000"/>
              <a:buFont typeface="Arial"/>
              <a:buChar char="•"/>
            </a:pPr>
            <a:r>
              <a:rPr lang="en-US" sz="2595" b="1" dirty="0" smtClean="0"/>
              <a:t> Obedience is a duty (Luke 17:7-10).</a:t>
            </a:r>
          </a:p>
          <a:p>
            <a:pPr marL="230188" indent="-203200" algn="ctr">
              <a:spcBef>
                <a:spcPts val="0"/>
              </a:spcBef>
              <a:spcAft>
                <a:spcPts val="600"/>
              </a:spcAft>
              <a:buSzPct val="100000"/>
              <a:buFont typeface="Arial"/>
              <a:buChar char="•"/>
            </a:pPr>
            <a:r>
              <a:rPr lang="en-US" sz="2595" b="1" dirty="0" smtClean="0"/>
              <a:t>Christians will stumble (1 John 1:7-2:2).</a:t>
            </a:r>
          </a:p>
          <a:p>
            <a:pPr marL="230188" indent="-203200" algn="ctr">
              <a:spcBef>
                <a:spcPts val="0"/>
              </a:spcBef>
              <a:spcAft>
                <a:spcPts val="600"/>
              </a:spcAft>
              <a:buSzPct val="100000"/>
              <a:buFont typeface="Arial"/>
              <a:buChar char="•"/>
            </a:pPr>
            <a:r>
              <a:rPr lang="en-US" sz="2595" b="1" dirty="0" smtClean="0"/>
              <a:t>That doesn’t mean we can leave anything “undone” so long as we do other things. </a:t>
            </a:r>
          </a:p>
        </p:txBody>
      </p:sp>
      <p:sp>
        <p:nvSpPr>
          <p:cNvPr id="7" name="Rectangle 2" descr="Stationery"/>
          <p:cNvSpPr>
            <a:spLocks noGrp="1" noChangeArrowheads="1"/>
          </p:cNvSpPr>
          <p:nvPr>
            <p:ph type="ctrTitle"/>
          </p:nvPr>
        </p:nvSpPr>
        <p:spPr>
          <a:xfrm>
            <a:off x="1219200" y="0"/>
            <a:ext cx="7924800" cy="1524000"/>
          </a:xfrm>
          <a:blipFill dpi="0" rotWithShape="1">
            <a:blip r:embed="rId2"/>
            <a:srcRect/>
            <a:tile tx="0" ty="0" sx="100000" sy="100000" flip="none" algn="tl"/>
          </a:blipFill>
          <a:ln>
            <a:solidFill>
              <a:schemeClr val="bg2">
                <a:lumMod val="50000"/>
              </a:schemeClr>
            </a:solidFill>
          </a:ln>
          <a:effectLst>
            <a:outerShdw blurRad="114300" dist="88900" dir="7980000">
              <a:srgbClr val="000000">
                <a:alpha val="43000"/>
              </a:srgbClr>
            </a:outerShdw>
          </a:effectLst>
        </p:spPr>
        <p:txBody>
          <a:bodyPr anchor="ctr">
            <a:normAutofit/>
          </a:bodyPr>
          <a:lstStyle/>
          <a:p>
            <a:pPr algn="ctr">
              <a:lnSpc>
                <a:spcPct val="80000"/>
              </a:lnSpc>
            </a:pPr>
            <a:r>
              <a:rPr lang="en-US" sz="4500" b="1" dirty="0" smtClean="0">
                <a:effectLst/>
              </a:rPr>
              <a:t>“Strain Out a Gnat and Swallow a Camel”</a:t>
            </a:r>
            <a:endParaRPr lang="en-US" sz="4500" b="1" dirty="0">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 calcmode="lin" valueType="num">
                                      <p:cBhvr>
                                        <p:cTn id="7" dur="1000" fill="hold"/>
                                        <p:tgtEl>
                                          <p:spTgt spid="205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05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05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1" end="1"/>
                                            </p:txEl>
                                          </p:spTgt>
                                        </p:tgtEl>
                                        <p:attrNameLst>
                                          <p:attrName>style.visibility</p:attrName>
                                        </p:attrNameLst>
                                      </p:cBhvr>
                                      <p:to>
                                        <p:strVal val="visible"/>
                                      </p:to>
                                    </p:set>
                                    <p:animEffect transition="in" filter="fade">
                                      <p:cBhvr>
                                        <p:cTn id="14" dur="1000"/>
                                        <p:tgtEl>
                                          <p:spTgt spid="2051">
                                            <p:txEl>
                                              <p:pRg st="1" end="1"/>
                                            </p:txEl>
                                          </p:spTgt>
                                        </p:tgtEl>
                                      </p:cBhvr>
                                    </p:animEffect>
                                    <p:anim calcmode="lin" valueType="num">
                                      <p:cBhvr>
                                        <p:cTn id="15"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51">
                                            <p:txEl>
                                              <p:pRg st="2" end="2"/>
                                            </p:txEl>
                                          </p:spTgt>
                                        </p:tgtEl>
                                        <p:attrNameLst>
                                          <p:attrName>style.visibility</p:attrName>
                                        </p:attrNameLst>
                                      </p:cBhvr>
                                      <p:to>
                                        <p:strVal val="visible"/>
                                      </p:to>
                                    </p:set>
                                    <p:animEffect transition="in" filter="fade">
                                      <p:cBhvr>
                                        <p:cTn id="21" dur="1000"/>
                                        <p:tgtEl>
                                          <p:spTgt spid="2051">
                                            <p:txEl>
                                              <p:pRg st="2" end="2"/>
                                            </p:txEl>
                                          </p:spTgt>
                                        </p:tgtEl>
                                      </p:cBhvr>
                                    </p:animEffect>
                                    <p:anim calcmode="lin" valueType="num">
                                      <p:cBhvr>
                                        <p:cTn id="22" dur="1000" fill="hold"/>
                                        <p:tgtEl>
                                          <p:spTgt spid="205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05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51">
                                            <p:txEl>
                                              <p:pRg st="3" end="3"/>
                                            </p:txEl>
                                          </p:spTgt>
                                        </p:tgtEl>
                                        <p:attrNameLst>
                                          <p:attrName>style.visibility</p:attrName>
                                        </p:attrNameLst>
                                      </p:cBhvr>
                                      <p:to>
                                        <p:strVal val="visible"/>
                                      </p:to>
                                    </p:set>
                                    <p:animEffect transition="in" filter="fade">
                                      <p:cBhvr>
                                        <p:cTn id="28" dur="1000"/>
                                        <p:tgtEl>
                                          <p:spTgt spid="2051">
                                            <p:txEl>
                                              <p:pRg st="3" end="3"/>
                                            </p:txEl>
                                          </p:spTgt>
                                        </p:tgtEl>
                                      </p:cBhvr>
                                    </p:animEffect>
                                    <p:anim calcmode="lin" valueType="num">
                                      <p:cBhvr>
                                        <p:cTn id="29" dur="1000" fill="hold"/>
                                        <p:tgtEl>
                                          <p:spTgt spid="205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05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2051">
                                            <p:txEl>
                                              <p:pRg st="4" end="4"/>
                                            </p:txEl>
                                          </p:spTgt>
                                        </p:tgtEl>
                                        <p:attrNameLst>
                                          <p:attrName>style.visibility</p:attrName>
                                        </p:attrNameLst>
                                      </p:cBhvr>
                                      <p:to>
                                        <p:strVal val="visible"/>
                                      </p:to>
                                    </p:set>
                                    <p:anim calcmode="lin" valueType="num">
                                      <p:cBhvr>
                                        <p:cTn id="35" dur="1000" fill="hold"/>
                                        <p:tgtEl>
                                          <p:spTgt spid="2051">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2051">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2051">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051">
                                            <p:txEl>
                                              <p:pRg st="5" end="5"/>
                                            </p:txEl>
                                          </p:spTgt>
                                        </p:tgtEl>
                                        <p:attrNameLst>
                                          <p:attrName>style.visibility</p:attrName>
                                        </p:attrNameLst>
                                      </p:cBhvr>
                                      <p:to>
                                        <p:strVal val="visible"/>
                                      </p:to>
                                    </p:set>
                                    <p:animEffect transition="in" filter="fade">
                                      <p:cBhvr>
                                        <p:cTn id="42" dur="1000"/>
                                        <p:tgtEl>
                                          <p:spTgt spid="2051">
                                            <p:txEl>
                                              <p:pRg st="5" end="5"/>
                                            </p:txEl>
                                          </p:spTgt>
                                        </p:tgtEl>
                                      </p:cBhvr>
                                    </p:animEffect>
                                    <p:anim calcmode="lin" valueType="num">
                                      <p:cBhvr>
                                        <p:cTn id="43" dur="1000" fill="hold"/>
                                        <p:tgtEl>
                                          <p:spTgt spid="205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05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051">
                                            <p:txEl>
                                              <p:pRg st="6" end="6"/>
                                            </p:txEl>
                                          </p:spTgt>
                                        </p:tgtEl>
                                        <p:attrNameLst>
                                          <p:attrName>style.visibility</p:attrName>
                                        </p:attrNameLst>
                                      </p:cBhvr>
                                      <p:to>
                                        <p:strVal val="visible"/>
                                      </p:to>
                                    </p:set>
                                    <p:animEffect transition="in" filter="fade">
                                      <p:cBhvr>
                                        <p:cTn id="49" dur="1000"/>
                                        <p:tgtEl>
                                          <p:spTgt spid="2051">
                                            <p:txEl>
                                              <p:pRg st="6" end="6"/>
                                            </p:txEl>
                                          </p:spTgt>
                                        </p:tgtEl>
                                      </p:cBhvr>
                                    </p:animEffect>
                                    <p:anim calcmode="lin" valueType="num">
                                      <p:cBhvr>
                                        <p:cTn id="50" dur="1000" fill="hold"/>
                                        <p:tgtEl>
                                          <p:spTgt spid="2051">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05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2051">
                                            <p:txEl>
                                              <p:pRg st="7" end="7"/>
                                            </p:txEl>
                                          </p:spTgt>
                                        </p:tgtEl>
                                        <p:attrNameLst>
                                          <p:attrName>style.visibility</p:attrName>
                                        </p:attrNameLst>
                                      </p:cBhvr>
                                      <p:to>
                                        <p:strVal val="visible"/>
                                      </p:to>
                                    </p:set>
                                    <p:animEffect transition="in" filter="fade">
                                      <p:cBhvr>
                                        <p:cTn id="56" dur="1000"/>
                                        <p:tgtEl>
                                          <p:spTgt spid="2051">
                                            <p:txEl>
                                              <p:pRg st="7" end="7"/>
                                            </p:txEl>
                                          </p:spTgt>
                                        </p:tgtEl>
                                      </p:cBhvr>
                                    </p:animEffect>
                                    <p:anim calcmode="lin" valueType="num">
                                      <p:cBhvr>
                                        <p:cTn id="57" dur="1000" fill="hold"/>
                                        <p:tgtEl>
                                          <p:spTgt spid="2051">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051">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371600" y="1905000"/>
            <a:ext cx="7162800" cy="4953000"/>
          </a:xfrm>
        </p:spPr>
        <p:txBody>
          <a:bodyPr>
            <a:normAutofit/>
          </a:bodyPr>
          <a:lstStyle/>
          <a:p>
            <a:pPr marL="285750" indent="-258763">
              <a:spcBef>
                <a:spcPts val="0"/>
              </a:spcBef>
              <a:spcAft>
                <a:spcPts val="1200"/>
              </a:spcAft>
              <a:buSzPct val="100000"/>
              <a:buFont typeface="Arial"/>
              <a:buChar char="•"/>
            </a:pPr>
            <a:r>
              <a:rPr lang="en-US" b="1" dirty="0" smtClean="0"/>
              <a:t>We can’t stress obedience, but neglect love (Gal. 5:6).</a:t>
            </a:r>
          </a:p>
          <a:p>
            <a:pPr marL="285750" indent="-258763">
              <a:spcBef>
                <a:spcPts val="0"/>
              </a:spcBef>
              <a:spcAft>
                <a:spcPts val="1200"/>
              </a:spcAft>
              <a:buSzPct val="100000"/>
              <a:buFont typeface="Arial"/>
              <a:buChar char="•"/>
            </a:pPr>
            <a:r>
              <a:rPr lang="en-US" b="1" dirty="0" smtClean="0"/>
              <a:t>We can’t argue there is one church (Eph. 4:4), but fail to attend and support the Lord’s church (Heb. 10:24-25). </a:t>
            </a:r>
          </a:p>
          <a:p>
            <a:pPr marL="285750" indent="-258763">
              <a:spcBef>
                <a:spcPts val="0"/>
              </a:spcBef>
              <a:spcAft>
                <a:spcPts val="1200"/>
              </a:spcAft>
              <a:buSzPct val="100000"/>
              <a:buFont typeface="Arial"/>
              <a:buChar char="•"/>
            </a:pPr>
            <a:r>
              <a:rPr lang="en-US" b="1" dirty="0" smtClean="0"/>
              <a:t>We can’t claim to be the head of the house (Eph. 5:23), but refuse to show “under-standing”(1 Pet. 3:7).</a:t>
            </a:r>
          </a:p>
          <a:p>
            <a:pPr marL="285750" indent="-258763">
              <a:spcBef>
                <a:spcPts val="0"/>
              </a:spcBef>
              <a:spcAft>
                <a:spcPts val="1200"/>
              </a:spcAft>
              <a:buSzPct val="100000"/>
              <a:buFont typeface="Arial"/>
              <a:buChar char="•"/>
            </a:pPr>
            <a:r>
              <a:rPr lang="en-US" b="1" dirty="0" smtClean="0"/>
              <a:t>Pray to God, but refuse to keep His word (1 John 3:18-22).</a:t>
            </a:r>
          </a:p>
          <a:p>
            <a:pPr marL="285750" indent="-258763">
              <a:spcBef>
                <a:spcPts val="0"/>
              </a:spcBef>
              <a:spcAft>
                <a:spcPts val="1200"/>
              </a:spcAft>
              <a:buSzPct val="100000"/>
              <a:buFont typeface="Arial"/>
              <a:buChar char="•"/>
            </a:pPr>
            <a:endParaRPr lang="en-US" b="1" dirty="0" smtClean="0"/>
          </a:p>
        </p:txBody>
      </p:sp>
      <p:sp>
        <p:nvSpPr>
          <p:cNvPr id="7" name="Rectangle 2" descr="Stationery"/>
          <p:cNvSpPr>
            <a:spLocks noGrp="1" noChangeArrowheads="1"/>
          </p:cNvSpPr>
          <p:nvPr>
            <p:ph type="ctrTitle"/>
          </p:nvPr>
        </p:nvSpPr>
        <p:spPr>
          <a:xfrm>
            <a:off x="1219200" y="0"/>
            <a:ext cx="7924800" cy="1524000"/>
          </a:xfrm>
          <a:blipFill dpi="0" rotWithShape="1">
            <a:blip r:embed="rId2"/>
            <a:srcRect/>
            <a:tile tx="0" ty="0" sx="100000" sy="100000" flip="none" algn="tl"/>
          </a:blipFill>
          <a:ln>
            <a:solidFill>
              <a:schemeClr val="bg2">
                <a:lumMod val="50000"/>
              </a:schemeClr>
            </a:solidFill>
          </a:ln>
          <a:effectLst>
            <a:outerShdw blurRad="114300" dist="88900" dir="7980000">
              <a:srgbClr val="000000">
                <a:alpha val="43000"/>
              </a:srgbClr>
            </a:outerShdw>
          </a:effectLst>
        </p:spPr>
        <p:txBody>
          <a:bodyPr anchor="ctr">
            <a:normAutofit/>
          </a:bodyPr>
          <a:lstStyle/>
          <a:p>
            <a:pPr algn="ctr">
              <a:lnSpc>
                <a:spcPct val="80000"/>
              </a:lnSpc>
            </a:pPr>
            <a:r>
              <a:rPr lang="en-US" sz="4500" b="1" dirty="0" smtClean="0">
                <a:effectLst/>
              </a:rPr>
              <a:t>“Strain Out a Gnat and Swallow a Camel”</a:t>
            </a:r>
            <a:endParaRPr lang="en-US" sz="4500" b="1" dirty="0">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 calcmode="lin" valueType="num">
                                      <p:cBhvr>
                                        <p:cTn id="7" dur="1000" fill="hold"/>
                                        <p:tgtEl>
                                          <p:spTgt spid="205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05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05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2051">
                                            <p:txEl>
                                              <p:pRg st="1" end="1"/>
                                            </p:txEl>
                                          </p:spTgt>
                                        </p:tgtEl>
                                        <p:attrNameLst>
                                          <p:attrName>style.visibility</p:attrName>
                                        </p:attrNameLst>
                                      </p:cBhvr>
                                      <p:to>
                                        <p:strVal val="visible"/>
                                      </p:to>
                                    </p:set>
                                    <p:anim calcmode="lin" valueType="num">
                                      <p:cBhvr>
                                        <p:cTn id="14" dur="1000" fill="hold"/>
                                        <p:tgtEl>
                                          <p:spTgt spid="2051">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2051">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2051">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2051">
                                            <p:txEl>
                                              <p:pRg st="2" end="2"/>
                                            </p:txEl>
                                          </p:spTgt>
                                        </p:tgtEl>
                                        <p:attrNameLst>
                                          <p:attrName>style.visibility</p:attrName>
                                        </p:attrNameLst>
                                      </p:cBhvr>
                                      <p:to>
                                        <p:strVal val="visible"/>
                                      </p:to>
                                    </p:set>
                                    <p:anim calcmode="lin" valueType="num">
                                      <p:cBhvr>
                                        <p:cTn id="21" dur="1000" fill="hold"/>
                                        <p:tgtEl>
                                          <p:spTgt spid="2051">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2051">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2051">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2051">
                                            <p:txEl>
                                              <p:pRg st="3" end="3"/>
                                            </p:txEl>
                                          </p:spTgt>
                                        </p:tgtEl>
                                        <p:attrNameLst>
                                          <p:attrName>style.visibility</p:attrName>
                                        </p:attrNameLst>
                                      </p:cBhvr>
                                      <p:to>
                                        <p:strVal val="visible"/>
                                      </p:to>
                                    </p:set>
                                    <p:anim calcmode="lin" valueType="num">
                                      <p:cBhvr>
                                        <p:cTn id="28" dur="1000" fill="hold"/>
                                        <p:tgtEl>
                                          <p:spTgt spid="2051">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2051">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2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Solstice.thmx</Template>
  <TotalTime>317</TotalTime>
  <Words>926</Words>
  <Application>Microsoft Office PowerPoint</Application>
  <PresentationFormat>On-screen Show (4:3)</PresentationFormat>
  <Paragraphs>49</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Gill Sans MT</vt:lpstr>
      <vt:lpstr>Wingdings</vt:lpstr>
      <vt:lpstr>Wingdings 2</vt:lpstr>
      <vt:lpstr>ＭＳ Ｐゴシック</vt:lpstr>
      <vt:lpstr>Verdana</vt:lpstr>
      <vt:lpstr>Solstice</vt:lpstr>
      <vt:lpstr>Matthew 23:16-24</vt:lpstr>
      <vt:lpstr>Matthew 23:16-24</vt:lpstr>
      <vt:lpstr>“Strain Out a Gnat and Swallow a Camel”</vt:lpstr>
      <vt:lpstr>“Strain Out a Gnat and Swallow a Camel”</vt:lpstr>
      <vt:lpstr>“Strain Out a Gnat and Swallow a Camel”</vt:lpstr>
      <vt:lpstr>“Strain Out a Gnat and Swallow a Camel”</vt:lpstr>
      <vt:lpstr>“Strain Out a Gnat and Swallow a Camel”</vt:lpstr>
      <vt:lpstr>“Strain Out a Gnat and Swallow a Camel”</vt:lpstr>
      <vt:lpstr>“Strain Out a Gnat and Swallow a Camel”</vt:lpstr>
      <vt:lpstr>“Strain Out a Gnat and Swallow a Camel”</vt:lpstr>
    </vt:vector>
  </TitlesOfParts>
  <Company>Holly St Church of Christ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Strain at Gnat, Swallow Camel</dc:title>
  <dc:creator>Don Martin</dc:creator>
  <cp:lastModifiedBy>Kyle Pope</cp:lastModifiedBy>
  <cp:revision>12</cp:revision>
  <dcterms:created xsi:type="dcterms:W3CDTF">2015-07-23T23:08:22Z</dcterms:created>
  <dcterms:modified xsi:type="dcterms:W3CDTF">2015-07-24T00:01:28Z</dcterms:modified>
</cp:coreProperties>
</file>