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autoCompressPictures="0">
  <p:sldMasterIdLst>
    <p:sldMasterId id="2147483648" r:id="rId1"/>
  </p:sldMasterIdLst>
  <p:sldIdLst>
    <p:sldId id="257" r:id="rId2"/>
    <p:sldId id="260" r:id="rId3"/>
    <p:sldId id="262" r:id="rId4"/>
    <p:sldId id="277" r:id="rId5"/>
    <p:sldId id="278" r:id="rId6"/>
    <p:sldId id="279" r:id="rId7"/>
    <p:sldId id="280" r:id="rId8"/>
    <p:sldId id="281" r:id="rId9"/>
    <p:sldId id="284" r:id="rId10"/>
    <p:sldId id="285" r:id="rId11"/>
    <p:sldId id="286" r:id="rId12"/>
    <p:sldId id="287" r:id="rId13"/>
    <p:sldId id="288" r:id="rId14"/>
    <p:sldId id="283" r:id="rId15"/>
    <p:sldId id="282" r:id="rId16"/>
  </p:sldIdLst>
  <p:sldSz cx="9144000" cy="6858000" type="screen4x3"/>
  <p:notesSz cx="6858000" cy="9144000"/>
  <p:embeddedFontLst>
    <p:embeddedFont>
      <p:font typeface="Calibri"/>
      <p:regular r:id="rId17"/>
      <p:bold r:id="rId18"/>
      <p:italic r:id="rId19"/>
      <p:boldItalic r:id="rId20"/>
    </p:embeddedFont>
    <p:embeddedFont>
      <p:font typeface="Cambria"/>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8594" autoAdjust="0"/>
  </p:normalViewPr>
  <p:slideViewPr>
    <p:cSldViewPr snapToGrid="0" snapToObjects="1">
      <p:cViewPr varScale="1">
        <p:scale>
          <a:sx n="103" d="100"/>
          <a:sy n="103" d="100"/>
        </p:scale>
        <p:origin x="-39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7" name="Picture 6" descr="130309-powerpoint-templates-and-free-powerpoint-backgrounds-for-download.jpg"/>
          <p:cNvPicPr>
            <a:picLocks noChangeAspect="1"/>
          </p:cNvPicPr>
          <p:nvPr userDrawn="1"/>
        </p:nvPicPr>
        <p:blipFill>
          <a:blip r:embed="rId13">
            <a:lum bright="-5000" contrast="-11000"/>
          </a:blip>
          <a:stretch>
            <a:fillRect/>
          </a:stretch>
        </p:blipFill>
        <p:spPr>
          <a:xfrm>
            <a:off x="0" y="0"/>
            <a:ext cx="9144000" cy="6858000"/>
          </a:xfrm>
          <a:prstGeom prst="rect">
            <a:avLst/>
          </a:prstGeom>
        </p:spPr>
      </p:pic>
      <p:pic>
        <p:nvPicPr>
          <p:cNvPr id="8" name="Picture 7" descr="130309-powerpoint-templates-and-free-powerpoint-backgrounds-for-download.jpg"/>
          <p:cNvPicPr>
            <a:picLocks noChangeAspect="1"/>
          </p:cNvPicPr>
          <p:nvPr userDrawn="1"/>
        </p:nvPicPr>
        <p:blipFill>
          <a:blip r:embed="rId13">
            <a:alphaModFix/>
            <a:lum bright="38000" contrast="55000"/>
          </a:blip>
          <a:srcRect l="5556" t="35556" b="45116"/>
          <a:stretch>
            <a:fillRect/>
          </a:stretch>
        </p:blipFill>
        <p:spPr>
          <a:xfrm>
            <a:off x="254000" y="274638"/>
            <a:ext cx="8636000" cy="1325562"/>
          </a:xfrm>
          <a:prstGeom prst="rect">
            <a:avLst/>
          </a:prstGeom>
          <a:ln w="50800">
            <a:solidFill>
              <a:schemeClr val="tx1">
                <a:lumMod val="50000"/>
                <a:lumOff val="50000"/>
              </a:schemeClr>
            </a:solidFill>
          </a:ln>
          <a:effectLst>
            <a:outerShdw blurRad="50800" dist="38100" dir="2700000">
              <a:srgbClr val="000000">
                <a:alpha val="43000"/>
              </a:srgbClr>
            </a:outerShdw>
          </a:effectLst>
        </p:spPr>
      </p:pic>
      <p:sp>
        <p:nvSpPr>
          <p:cNvPr id="2" name="Title Placeholder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accent6">
              <a:lumMod val="20000"/>
              <a:lumOff val="80000"/>
            </a:schemeClr>
          </a:solidFill>
          <a:effectLst>
            <a:outerShdw blurRad="50800" dist="38100" dir="2700000">
              <a:srgbClr val="000000">
                <a:alpha val="43000"/>
              </a:srgbClr>
            </a:outerShdw>
          </a:effectLst>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bg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bg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bg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bg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Micah 5:2</a:t>
            </a:r>
            <a:endParaRPr lang="en-US" sz="6000" dirty="0"/>
          </a:p>
        </p:txBody>
      </p:sp>
      <p:sp>
        <p:nvSpPr>
          <p:cNvPr id="3" name="Content Placeholder 2"/>
          <p:cNvSpPr>
            <a:spLocks noGrp="1"/>
          </p:cNvSpPr>
          <p:nvPr>
            <p:ph idx="1"/>
          </p:nvPr>
        </p:nvSpPr>
        <p:spPr>
          <a:xfrm>
            <a:off x="457200" y="2056190"/>
            <a:ext cx="8229600" cy="4069973"/>
          </a:xfrm>
        </p:spPr>
        <p:txBody>
          <a:bodyPr>
            <a:noAutofit/>
          </a:bodyPr>
          <a:lstStyle/>
          <a:p>
            <a:pPr marL="0" indent="0">
              <a:spcBef>
                <a:spcPts val="0"/>
              </a:spcBef>
              <a:buNone/>
            </a:pPr>
            <a:r>
              <a:rPr lang="en-US" sz="3500" b="1" dirty="0" smtClean="0"/>
              <a:t>“But you, Bethlehem </a:t>
            </a:r>
            <a:r>
              <a:rPr lang="en-US" sz="3500" b="1" dirty="0" err="1" smtClean="0"/>
              <a:t>Ephrathah</a:t>
            </a:r>
            <a:r>
              <a:rPr lang="en-US" sz="3500" b="1" dirty="0" smtClean="0"/>
              <a:t>, Though you are little among the thousands of Judah, Yet out of you shall come forth to Me The One to be Ruler in Israel, Whose goings forth are from of old, From everlasting” (NKJV). </a:t>
            </a:r>
            <a:endParaRPr lang="en-US" sz="35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300" b="1" dirty="0" smtClean="0"/>
              <a:t>II. Misconceptions about the Birth of Jesus.</a:t>
            </a:r>
          </a:p>
          <a:p>
            <a:pPr marL="803275" lvl="1" indent="-403225">
              <a:spcBef>
                <a:spcPts val="0"/>
              </a:spcBef>
              <a:spcAft>
                <a:spcPts val="600"/>
              </a:spcAft>
              <a:buNone/>
            </a:pPr>
            <a:r>
              <a:rPr lang="en-US" b="1" dirty="0" smtClean="0"/>
              <a:t>C. </a:t>
            </a:r>
            <a:r>
              <a:rPr lang="en-US" b="1" i="1" dirty="0" smtClean="0"/>
              <a:t>“The Wise Men visited Jesus while He was in the manger.”</a:t>
            </a:r>
            <a:endParaRPr lang="en-US" b="1" dirty="0" smtClean="0"/>
          </a:p>
          <a:p>
            <a:pPr marL="1203325" lvl="2" indent="-403225">
              <a:spcBef>
                <a:spcPts val="0"/>
              </a:spcBef>
              <a:spcAft>
                <a:spcPts val="600"/>
              </a:spcAft>
              <a:buNone/>
            </a:pPr>
            <a:r>
              <a:rPr lang="en-US" b="1" dirty="0" smtClean="0"/>
              <a:t>1.	</a:t>
            </a:r>
            <a:r>
              <a:rPr lang="en-US" sz="2600" b="1" dirty="0" smtClean="0"/>
              <a:t>They came to Him in a house (Matt. 2:11). </a:t>
            </a:r>
          </a:p>
          <a:p>
            <a:pPr marL="1203325" lvl="2" indent="-403225">
              <a:spcBef>
                <a:spcPts val="0"/>
              </a:spcBef>
              <a:spcAft>
                <a:spcPts val="600"/>
              </a:spcAft>
              <a:buNone/>
            </a:pPr>
            <a:r>
              <a:rPr lang="en-US" sz="2600" b="1" dirty="0" smtClean="0"/>
              <a:t>2.  Jesus could have been as old as two years old when they came to Him (Matt. 2:7, 16).</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300" b="1" dirty="0" smtClean="0"/>
              <a:t>II. Misconceptions about the Birth of Jesus.</a:t>
            </a:r>
          </a:p>
          <a:p>
            <a:pPr marL="803275" lvl="1" indent="-403225">
              <a:spcBef>
                <a:spcPts val="0"/>
              </a:spcBef>
              <a:spcAft>
                <a:spcPts val="600"/>
              </a:spcAft>
              <a:buNone/>
            </a:pPr>
            <a:r>
              <a:rPr lang="en-US" b="1" dirty="0" smtClean="0"/>
              <a:t>D. </a:t>
            </a:r>
            <a:r>
              <a:rPr lang="en-US" b="1" i="1" dirty="0" smtClean="0"/>
              <a:t>“The Shepherds brought gifts.”</a:t>
            </a:r>
            <a:endParaRPr lang="en-US" b="1" dirty="0" smtClean="0"/>
          </a:p>
          <a:p>
            <a:pPr marL="1203325" lvl="2" indent="-403225">
              <a:spcBef>
                <a:spcPts val="0"/>
              </a:spcBef>
              <a:spcAft>
                <a:spcPts val="600"/>
              </a:spcAft>
              <a:buNone/>
            </a:pPr>
            <a:r>
              <a:rPr lang="en-US" b="1" dirty="0" smtClean="0"/>
              <a:t>1.	</a:t>
            </a:r>
            <a:r>
              <a:rPr lang="en-US" sz="2600" b="1" dirty="0" smtClean="0"/>
              <a:t>The Bible does not tell us this (Luke 2:15- 17). </a:t>
            </a:r>
          </a:p>
          <a:p>
            <a:pPr marL="1203325" lvl="2" indent="-403225">
              <a:spcBef>
                <a:spcPts val="0"/>
              </a:spcBef>
              <a:spcAft>
                <a:spcPts val="600"/>
              </a:spcAft>
              <a:buNone/>
            </a:pPr>
            <a:r>
              <a:rPr lang="en-US" sz="2600" b="1" dirty="0" smtClean="0"/>
              <a:t>2.  Unlike the wise men, they were not seeking Jesus, but were told by the angels about Jesus.</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300" b="1" dirty="0" smtClean="0"/>
              <a:t>II. Misconceptions about the Birth of Jesus.</a:t>
            </a:r>
          </a:p>
          <a:p>
            <a:pPr marL="803275" lvl="1" indent="-403225">
              <a:spcBef>
                <a:spcPts val="0"/>
              </a:spcBef>
              <a:spcAft>
                <a:spcPts val="600"/>
              </a:spcAft>
              <a:buNone/>
            </a:pPr>
            <a:r>
              <a:rPr lang="en-US" b="1" dirty="0" smtClean="0"/>
              <a:t>E. </a:t>
            </a:r>
            <a:r>
              <a:rPr lang="en-US" b="1" i="1" dirty="0" smtClean="0"/>
              <a:t>“The animals around the manger spoke.”</a:t>
            </a:r>
            <a:endParaRPr lang="en-US" b="1" dirty="0" smtClean="0"/>
          </a:p>
          <a:p>
            <a:pPr marL="1203325" lvl="2" indent="-403225">
              <a:spcBef>
                <a:spcPts val="0"/>
              </a:spcBef>
              <a:spcAft>
                <a:spcPts val="600"/>
              </a:spcAft>
              <a:buNone/>
            </a:pPr>
            <a:r>
              <a:rPr lang="en-US" b="1" dirty="0" smtClean="0"/>
              <a:t>1.	</a:t>
            </a:r>
            <a:r>
              <a:rPr lang="en-US" sz="2600" b="1" dirty="0" smtClean="0"/>
              <a:t>While the Bible does teach that Jesus was laid in a manger (Luke 2:7,12, 16) there is no reference to animals at all! </a:t>
            </a:r>
          </a:p>
          <a:p>
            <a:pPr marL="1203325" lvl="2" indent="-403225">
              <a:spcBef>
                <a:spcPts val="0"/>
              </a:spcBef>
              <a:spcAft>
                <a:spcPts val="600"/>
              </a:spcAft>
              <a:buNone/>
            </a:pPr>
            <a:r>
              <a:rPr lang="en-US" sz="2600" b="1" dirty="0" smtClean="0"/>
              <a:t>2.  This would ascribe a miracle where none has been recorded by the Holy Spirit.</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300" b="1" dirty="0" smtClean="0"/>
              <a:t>II. Misconceptions about the Birth of Jesus.</a:t>
            </a:r>
          </a:p>
          <a:p>
            <a:pPr marL="803275" lvl="1" indent="-403225">
              <a:spcBef>
                <a:spcPts val="0"/>
              </a:spcBef>
              <a:spcAft>
                <a:spcPts val="600"/>
              </a:spcAft>
              <a:buNone/>
            </a:pPr>
            <a:r>
              <a:rPr lang="en-US" b="1" dirty="0" smtClean="0"/>
              <a:t>F. </a:t>
            </a:r>
            <a:r>
              <a:rPr lang="en-US" b="1" i="1" dirty="0" smtClean="0"/>
              <a:t>“The Bible teaches Christians to celebrate ‘Christmas.’”</a:t>
            </a:r>
            <a:endParaRPr lang="en-US" b="1" dirty="0" smtClean="0"/>
          </a:p>
          <a:p>
            <a:pPr marL="1203325" lvl="2" indent="-403225">
              <a:spcBef>
                <a:spcPts val="0"/>
              </a:spcBef>
              <a:spcAft>
                <a:spcPts val="600"/>
              </a:spcAft>
              <a:buNone/>
            </a:pPr>
            <a:r>
              <a:rPr lang="en-US" b="1" dirty="0" smtClean="0"/>
              <a:t>1.	</a:t>
            </a:r>
            <a:r>
              <a:rPr lang="en-US" sz="2600" b="1" dirty="0" smtClean="0"/>
              <a:t>The Bible says nothing about observing any type of memorial of the birth of Jesus. </a:t>
            </a:r>
          </a:p>
          <a:p>
            <a:pPr marL="1203325" lvl="2" indent="-403225">
              <a:spcBef>
                <a:spcPts val="0"/>
              </a:spcBef>
              <a:spcAft>
                <a:spcPts val="600"/>
              </a:spcAft>
              <a:buNone/>
            </a:pPr>
            <a:r>
              <a:rPr lang="en-US" sz="2600" b="1" dirty="0" smtClean="0"/>
              <a:t>2.  Christians are commanded to memorialize Jesus’ death (Matt. 26:26-30; Mark 14:22-26, Luke 22:14-23; 1 Cor. 11:23-26; Acts 20:7).</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500" b="1" dirty="0" smtClean="0"/>
              <a:t>III. The Significance of Jesus’ Birth.</a:t>
            </a:r>
          </a:p>
          <a:p>
            <a:pPr marL="803275" lvl="1" indent="-403225">
              <a:spcBef>
                <a:spcPts val="0"/>
              </a:spcBef>
              <a:spcAft>
                <a:spcPts val="600"/>
              </a:spcAft>
              <a:buNone/>
            </a:pPr>
            <a:r>
              <a:rPr lang="en-US" b="1" dirty="0" smtClean="0"/>
              <a:t>A. His birth confirmed His identity as the promised Messiah.</a:t>
            </a:r>
          </a:p>
          <a:p>
            <a:pPr marL="1203325" lvl="2" indent="-403225">
              <a:spcBef>
                <a:spcPts val="0"/>
              </a:spcBef>
              <a:spcAft>
                <a:spcPts val="600"/>
              </a:spcAft>
              <a:buNone/>
            </a:pPr>
            <a:r>
              <a:rPr lang="en-US" b="1" dirty="0" smtClean="0"/>
              <a:t>1.	</a:t>
            </a:r>
            <a:r>
              <a:rPr lang="en-US" sz="2600" b="1" dirty="0" smtClean="0"/>
              <a:t>His identity was revealed to Simeon (Luke 2:25-35).</a:t>
            </a:r>
          </a:p>
          <a:p>
            <a:pPr marL="1203325" lvl="2" indent="-403225">
              <a:spcBef>
                <a:spcPts val="0"/>
              </a:spcBef>
              <a:spcAft>
                <a:spcPts val="600"/>
              </a:spcAft>
              <a:buNone/>
            </a:pPr>
            <a:r>
              <a:rPr lang="en-US" sz="2600" b="1" dirty="0" smtClean="0"/>
              <a:t>2. The prophetess Anna confirmed His identity (Luke 2:36-38).</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500" b="1" dirty="0" smtClean="0"/>
              <a:t>III. The Significance of Jesus’ Birth.</a:t>
            </a:r>
          </a:p>
          <a:p>
            <a:pPr marL="803275" lvl="1" indent="-403225">
              <a:spcBef>
                <a:spcPts val="0"/>
              </a:spcBef>
              <a:spcAft>
                <a:spcPts val="600"/>
              </a:spcAft>
              <a:buNone/>
            </a:pPr>
            <a:r>
              <a:rPr lang="en-US" b="1" dirty="0" smtClean="0"/>
              <a:t>B. He came to become our High Priest and sacrifice (Heb. 2:14-18).</a:t>
            </a:r>
          </a:p>
          <a:p>
            <a:pPr marL="1203325" lvl="2" indent="-403225">
              <a:spcBef>
                <a:spcPts val="0"/>
              </a:spcBef>
              <a:spcAft>
                <a:spcPts val="600"/>
              </a:spcAft>
              <a:buNone/>
            </a:pPr>
            <a:r>
              <a:rPr lang="en-US" b="1" dirty="0" smtClean="0"/>
              <a:t>1.	</a:t>
            </a:r>
            <a:r>
              <a:rPr lang="en-US" sz="2600" b="1" dirty="0" smtClean="0"/>
              <a:t>He can sympathize, with us, but He does not tolerate sin.</a:t>
            </a:r>
          </a:p>
          <a:p>
            <a:pPr marL="803275" lvl="1" indent="-403225">
              <a:spcBef>
                <a:spcPts val="0"/>
              </a:spcBef>
              <a:spcAft>
                <a:spcPts val="600"/>
              </a:spcAft>
              <a:buNone/>
            </a:pPr>
            <a:r>
              <a:rPr lang="en-US" sz="3000" b="1" dirty="0" smtClean="0"/>
              <a:t>C. Jesus came to save sinners (1 Tim. 1:15-16).</a:t>
            </a:r>
            <a:endParaRPr lang="en-US" sz="3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Micah 5:2</a:t>
            </a:r>
            <a:endParaRPr lang="en-US" sz="6000" dirty="0"/>
          </a:p>
        </p:txBody>
      </p:sp>
      <p:sp>
        <p:nvSpPr>
          <p:cNvPr id="3" name="Content Placeholder 2"/>
          <p:cNvSpPr>
            <a:spLocks noGrp="1"/>
          </p:cNvSpPr>
          <p:nvPr>
            <p:ph idx="1"/>
          </p:nvPr>
        </p:nvSpPr>
        <p:spPr>
          <a:xfrm>
            <a:off x="457200" y="1828800"/>
            <a:ext cx="8229600" cy="4297363"/>
          </a:xfrm>
        </p:spPr>
        <p:txBody>
          <a:bodyPr>
            <a:noAutofit/>
          </a:bodyPr>
          <a:lstStyle/>
          <a:p>
            <a:pPr marL="0" indent="0" algn="ctr">
              <a:spcBef>
                <a:spcPts val="600"/>
              </a:spcBef>
              <a:buNone/>
            </a:pPr>
            <a:r>
              <a:rPr lang="en-US" b="1" dirty="0" smtClean="0"/>
              <a:t>One “whose goings forth are from of old, from everlasting” (vs. 2b).</a:t>
            </a:r>
          </a:p>
          <a:p>
            <a:pPr marL="0" indent="0" algn="ctr">
              <a:spcBef>
                <a:spcPts val="600"/>
              </a:spcBef>
              <a:spcAft>
                <a:spcPts val="1800"/>
              </a:spcAft>
            </a:pPr>
            <a:r>
              <a:rPr lang="en-US" sz="2600" b="1" dirty="0" smtClean="0"/>
              <a:t>   For “goings forth” the RSV, NIV, ESV, HCSB put this “origin,” but Jesus has always been (cf. John 8:58).</a:t>
            </a:r>
          </a:p>
          <a:p>
            <a:pPr marL="0" indent="0" algn="ctr">
              <a:spcBef>
                <a:spcPts val="600"/>
              </a:spcBef>
              <a:buNone/>
            </a:pPr>
            <a:r>
              <a:rPr lang="en-US" b="1" dirty="0" smtClean="0"/>
              <a:t>He would come from Bethlehem (vs. 2a).</a:t>
            </a:r>
          </a:p>
          <a:p>
            <a:pPr marL="0" indent="0" algn="ctr">
              <a:spcBef>
                <a:spcPts val="600"/>
              </a:spcBef>
              <a:spcAft>
                <a:spcPts val="600"/>
              </a:spcAft>
            </a:pPr>
            <a:r>
              <a:rPr lang="en-US" sz="2800" b="1" dirty="0" smtClean="0"/>
              <a:t>  Where Rachel died (Gen. 35:19).</a:t>
            </a:r>
          </a:p>
          <a:p>
            <a:pPr marL="0" indent="0" algn="ctr">
              <a:spcBef>
                <a:spcPts val="600"/>
              </a:spcBef>
            </a:pPr>
            <a:r>
              <a:rPr lang="en-US" sz="2800" b="1" dirty="0" smtClean="0"/>
              <a:t> The city of David (1 Sam. 17:12; cf. Matt. 2:4-5).</a:t>
            </a:r>
            <a:endParaRPr lang="en-US" sz="34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500" b="1" dirty="0" smtClean="0"/>
              <a:t>I. The Biblical Account of Jesus’ Birth.</a:t>
            </a:r>
          </a:p>
          <a:p>
            <a:pPr marL="803275" lvl="1" indent="-403225">
              <a:spcBef>
                <a:spcPts val="0"/>
              </a:spcBef>
              <a:spcAft>
                <a:spcPts val="600"/>
              </a:spcAft>
              <a:buNone/>
            </a:pPr>
            <a:r>
              <a:rPr lang="en-US" b="1" dirty="0" smtClean="0"/>
              <a:t>A. Preceded by three divine announcements.</a:t>
            </a:r>
          </a:p>
          <a:p>
            <a:pPr marL="1203325" lvl="2" indent="-403225">
              <a:spcBef>
                <a:spcPts val="0"/>
              </a:spcBef>
              <a:spcAft>
                <a:spcPts val="600"/>
              </a:spcAft>
              <a:buNone/>
            </a:pPr>
            <a:r>
              <a:rPr lang="en-US" b="1" dirty="0" smtClean="0"/>
              <a:t>1.	</a:t>
            </a:r>
            <a:r>
              <a:rPr lang="en-US" sz="2600" b="1" dirty="0" smtClean="0"/>
              <a:t>To a priest related to Jesus (Luke 1:13-17).</a:t>
            </a:r>
          </a:p>
          <a:p>
            <a:pPr marL="1203325" lvl="2" indent="-403225">
              <a:spcBef>
                <a:spcPts val="0"/>
              </a:spcBef>
              <a:spcAft>
                <a:spcPts val="600"/>
              </a:spcAft>
              <a:buNone/>
            </a:pPr>
            <a:r>
              <a:rPr lang="en-US" sz="2600" b="1" dirty="0" smtClean="0"/>
              <a:t>2. To Jesus’ mother, Mary (Luke 1:26-33).</a:t>
            </a:r>
          </a:p>
          <a:p>
            <a:pPr marL="1203325" lvl="2" indent="-403225">
              <a:spcBef>
                <a:spcPts val="0"/>
              </a:spcBef>
              <a:spcAft>
                <a:spcPts val="600"/>
              </a:spcAft>
              <a:buNone/>
            </a:pPr>
            <a:r>
              <a:rPr lang="en-US" sz="2600" b="1" dirty="0" smtClean="0"/>
              <a:t>3. To Jesus’ father, Joseph (Matt. 1:18-21).</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398463" indent="-398463">
              <a:spcBef>
                <a:spcPts val="0"/>
              </a:spcBef>
              <a:spcAft>
                <a:spcPts val="1800"/>
              </a:spcAft>
              <a:buNone/>
            </a:pPr>
            <a:r>
              <a:rPr lang="en-US" sz="3500" b="1" dirty="0" smtClean="0"/>
              <a:t>I. The Biblical Account of Jesus’ Birth.</a:t>
            </a:r>
          </a:p>
          <a:p>
            <a:pPr marL="803275" lvl="1" indent="-403225">
              <a:spcBef>
                <a:spcPts val="0"/>
              </a:spcBef>
              <a:spcAft>
                <a:spcPts val="600"/>
              </a:spcAft>
              <a:buNone/>
            </a:pPr>
            <a:r>
              <a:rPr lang="en-US" b="1" dirty="0" smtClean="0"/>
              <a:t>B. Jesus’ conception was to a virgin woman (Luke 1:34-35).</a:t>
            </a:r>
          </a:p>
          <a:p>
            <a:pPr marL="1203325" lvl="2" indent="-403225">
              <a:spcBef>
                <a:spcPts val="0"/>
              </a:spcBef>
              <a:spcAft>
                <a:spcPts val="600"/>
              </a:spcAft>
              <a:buNone/>
            </a:pPr>
            <a:r>
              <a:rPr lang="en-US" b="1" dirty="0" smtClean="0"/>
              <a:t>1.	</a:t>
            </a:r>
            <a:r>
              <a:rPr lang="en-US" sz="2600" b="1" dirty="0" smtClean="0"/>
              <a:t>This demonstrated Jesus’ deity (Matt. 1:22-23).</a:t>
            </a:r>
          </a:p>
          <a:p>
            <a:pPr marL="1203325" lvl="2" indent="-403225">
              <a:spcBef>
                <a:spcPts val="0"/>
              </a:spcBef>
              <a:spcAft>
                <a:spcPts val="600"/>
              </a:spcAft>
              <a:buNone/>
            </a:pPr>
            <a:r>
              <a:rPr lang="en-US" sz="2600" b="1" dirty="0" smtClean="0"/>
              <a:t>2. He is </a:t>
            </a:r>
            <a:r>
              <a:rPr lang="en-US" sz="2600" b="1" i="1" dirty="0" smtClean="0"/>
              <a:t>Immanuel </a:t>
            </a:r>
            <a:r>
              <a:rPr lang="en-US" sz="2600" b="1" dirty="0" smtClean="0"/>
              <a:t>“God with us”—A fulfillment of Isaiah 7:14.</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398463" indent="-398463">
              <a:spcBef>
                <a:spcPts val="0"/>
              </a:spcBef>
              <a:spcAft>
                <a:spcPts val="1800"/>
              </a:spcAft>
              <a:buNone/>
            </a:pPr>
            <a:r>
              <a:rPr lang="en-US" sz="3500" b="1" dirty="0" smtClean="0"/>
              <a:t>I. The Biblical Account of Jesus’ Birth.</a:t>
            </a:r>
          </a:p>
          <a:p>
            <a:pPr marL="803275" lvl="1" indent="-403225">
              <a:spcBef>
                <a:spcPts val="0"/>
              </a:spcBef>
              <a:spcAft>
                <a:spcPts val="600"/>
              </a:spcAft>
              <a:buNone/>
            </a:pPr>
            <a:r>
              <a:rPr lang="en-US" b="1" dirty="0" smtClean="0"/>
              <a:t>C. They came to Bethlehem to be registered (Luke 2:1-5).</a:t>
            </a:r>
            <a:endParaRPr lang="en-US" sz="2600" b="1" dirty="0" smtClean="0"/>
          </a:p>
          <a:p>
            <a:pPr marL="1203325" lvl="2" indent="-403225">
              <a:spcBef>
                <a:spcPts val="0"/>
              </a:spcBef>
              <a:spcAft>
                <a:spcPts val="600"/>
              </a:spcAft>
              <a:buNone/>
            </a:pPr>
            <a:r>
              <a:rPr lang="en-US" sz="2600" b="1" dirty="0" smtClean="0"/>
              <a:t>1. Many scholars now understand this to mean “this census happened </a:t>
            </a:r>
            <a:r>
              <a:rPr lang="en-US" sz="2600" b="1" i="1" dirty="0" smtClean="0"/>
              <a:t>before </a:t>
            </a:r>
            <a:r>
              <a:rPr lang="en-US" sz="2600" b="1" dirty="0" err="1" smtClean="0"/>
              <a:t>Quirinius</a:t>
            </a:r>
            <a:r>
              <a:rPr lang="en-US" sz="2600" b="1" dirty="0" smtClean="0"/>
              <a:t> governed Syria.”</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398463" indent="-398463">
              <a:spcBef>
                <a:spcPts val="0"/>
              </a:spcBef>
              <a:spcAft>
                <a:spcPts val="1800"/>
              </a:spcAft>
              <a:buNone/>
            </a:pPr>
            <a:r>
              <a:rPr lang="en-US" sz="3500" b="1" dirty="0" smtClean="0"/>
              <a:t>I. The Biblical Account of Jesus’ Birth.</a:t>
            </a:r>
          </a:p>
          <a:p>
            <a:pPr marL="803275" lvl="1" indent="-403225">
              <a:spcBef>
                <a:spcPts val="0"/>
              </a:spcBef>
              <a:spcAft>
                <a:spcPts val="600"/>
              </a:spcAft>
              <a:buNone/>
            </a:pPr>
            <a:r>
              <a:rPr lang="en-US" b="1" dirty="0" smtClean="0"/>
              <a:t>D. Jesus was swaddled and laid in a manger (Luke 2:6-7).</a:t>
            </a:r>
          </a:p>
          <a:p>
            <a:pPr marL="803275" lvl="1" indent="-403225">
              <a:spcBef>
                <a:spcPts val="0"/>
              </a:spcBef>
              <a:spcAft>
                <a:spcPts val="600"/>
              </a:spcAft>
              <a:buNone/>
            </a:pPr>
            <a:r>
              <a:rPr lang="en-US" b="1" dirty="0" smtClean="0"/>
              <a:t>E. His birth was announced to shepherds (Luke 2:8-18).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398463" indent="-398463">
              <a:spcBef>
                <a:spcPts val="0"/>
              </a:spcBef>
              <a:spcAft>
                <a:spcPts val="1800"/>
              </a:spcAft>
              <a:buNone/>
            </a:pPr>
            <a:r>
              <a:rPr lang="en-US" sz="3500" b="1" dirty="0" smtClean="0"/>
              <a:t>I. The Biblical Account of Jesus’ Birth.</a:t>
            </a:r>
          </a:p>
          <a:p>
            <a:pPr marL="803275" lvl="1" indent="-403225">
              <a:spcBef>
                <a:spcPts val="0"/>
              </a:spcBef>
              <a:spcAft>
                <a:spcPts val="600"/>
              </a:spcAft>
              <a:buNone/>
            </a:pPr>
            <a:r>
              <a:rPr lang="en-US" b="1" dirty="0" smtClean="0"/>
              <a:t>F. Wise men from the east came to visit Jesus (Matt. 2:1-2).</a:t>
            </a:r>
          </a:p>
          <a:p>
            <a:pPr marL="1203325" lvl="2" indent="-403225">
              <a:spcBef>
                <a:spcPts val="0"/>
              </a:spcBef>
              <a:spcAft>
                <a:spcPts val="600"/>
              </a:spcAft>
              <a:buNone/>
            </a:pPr>
            <a:r>
              <a:rPr lang="en-US" b="1" dirty="0" smtClean="0"/>
              <a:t>1.	</a:t>
            </a:r>
            <a:r>
              <a:rPr lang="en-US" sz="2600" b="1" dirty="0" smtClean="0"/>
              <a:t>Wise men (</a:t>
            </a:r>
            <a:r>
              <a:rPr lang="en-US" sz="2600" b="1" i="1" dirty="0" err="1" smtClean="0"/>
              <a:t>magoi</a:t>
            </a:r>
            <a:r>
              <a:rPr lang="en-US" sz="2600" b="1" dirty="0" smtClean="0"/>
              <a:t>)—Gr. OT in negative sense (Deut. 18:11) and positive sense (Dan. 5:11).  Daniel was chief of the </a:t>
            </a:r>
            <a:r>
              <a:rPr lang="en-US" sz="2600" b="1" i="1" dirty="0" err="1" smtClean="0"/>
              <a:t>magoi</a:t>
            </a:r>
            <a:r>
              <a:rPr lang="en-US" sz="2600" b="1" i="1" dirty="0" smtClean="0"/>
              <a:t>.</a:t>
            </a:r>
            <a:r>
              <a:rPr lang="en-US" sz="2600" b="1" dirty="0" smtClean="0"/>
              <a:t> </a:t>
            </a:r>
          </a:p>
          <a:p>
            <a:pPr marL="1203325" lvl="2" indent="-403225">
              <a:spcBef>
                <a:spcPts val="0"/>
              </a:spcBef>
              <a:spcAft>
                <a:spcPts val="600"/>
              </a:spcAft>
              <a:buNone/>
            </a:pPr>
            <a:r>
              <a:rPr lang="en-US" sz="2600" b="1" dirty="0" smtClean="0"/>
              <a:t>2. They brought gifts to Jesus (Matt. 2:9-11).</a:t>
            </a:r>
          </a:p>
          <a:p>
            <a:pPr marL="1203325" lvl="2" indent="-403225">
              <a:spcBef>
                <a:spcPts val="0"/>
              </a:spcBef>
              <a:spcAft>
                <a:spcPts val="600"/>
              </a:spcAft>
              <a:buNone/>
            </a:pPr>
            <a:r>
              <a:rPr lang="en-US" sz="2600" b="1" dirty="0" smtClean="0"/>
              <a:t>3. They followed “His star” (cf. Joel 2:30).</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300" b="1" dirty="0" smtClean="0"/>
              <a:t>II. Misconceptions about the Birth of Jesus.</a:t>
            </a:r>
          </a:p>
          <a:p>
            <a:pPr marL="803275" lvl="1" indent="-403225">
              <a:spcBef>
                <a:spcPts val="0"/>
              </a:spcBef>
              <a:spcAft>
                <a:spcPts val="600"/>
              </a:spcAft>
              <a:buNone/>
            </a:pPr>
            <a:r>
              <a:rPr lang="en-US" b="1" dirty="0" smtClean="0"/>
              <a:t>A. </a:t>
            </a:r>
            <a:r>
              <a:rPr lang="en-US" b="1" i="1" dirty="0" smtClean="0"/>
              <a:t>“Jesus was born on December 25th.”</a:t>
            </a:r>
            <a:endParaRPr lang="en-US" b="1" dirty="0" smtClean="0"/>
          </a:p>
          <a:p>
            <a:pPr marL="1203325" lvl="2" indent="-403225">
              <a:spcBef>
                <a:spcPts val="0"/>
              </a:spcBef>
              <a:spcAft>
                <a:spcPts val="600"/>
              </a:spcAft>
              <a:buNone/>
            </a:pPr>
            <a:r>
              <a:rPr lang="en-US" b="1" dirty="0" smtClean="0"/>
              <a:t>1.	</a:t>
            </a:r>
            <a:r>
              <a:rPr lang="en-US" sz="2600" b="1" dirty="0" smtClean="0"/>
              <a:t>The Bible does not tell us the date of Jesus’ birth. </a:t>
            </a:r>
          </a:p>
          <a:p>
            <a:pPr marL="1203325" lvl="2" indent="-403225">
              <a:spcBef>
                <a:spcPts val="0"/>
              </a:spcBef>
              <a:spcAft>
                <a:spcPts val="600"/>
              </a:spcAft>
              <a:buNone/>
            </a:pPr>
            <a:r>
              <a:rPr lang="en-US" sz="2600" b="1" dirty="0" smtClean="0"/>
              <a:t>2. It was likely either in February or September (Luke 1:5; 1 Chron. 24:10; 2 Kings 11:7; 2 Chron. 23:8; Exod. 12:2; Deut. 16:1; Luke 1:8-9, 23-25, 26, 36).</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Birth of Jesus</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300" b="1" dirty="0" smtClean="0"/>
              <a:t>II. Misconceptions about the Birth of Jesus.</a:t>
            </a:r>
          </a:p>
          <a:p>
            <a:pPr marL="803275" lvl="1" indent="-403225">
              <a:spcBef>
                <a:spcPts val="0"/>
              </a:spcBef>
              <a:spcAft>
                <a:spcPts val="600"/>
              </a:spcAft>
              <a:buNone/>
            </a:pPr>
            <a:r>
              <a:rPr lang="en-US" b="1" dirty="0" smtClean="0"/>
              <a:t>B. </a:t>
            </a:r>
            <a:r>
              <a:rPr lang="en-US" b="1" i="1" dirty="0" smtClean="0"/>
              <a:t>“There were three wise men.”</a:t>
            </a:r>
            <a:endParaRPr lang="en-US" b="1" dirty="0" smtClean="0"/>
          </a:p>
          <a:p>
            <a:pPr marL="1203325" lvl="2" indent="-403225">
              <a:spcBef>
                <a:spcPts val="0"/>
              </a:spcBef>
              <a:spcAft>
                <a:spcPts val="600"/>
              </a:spcAft>
              <a:buNone/>
            </a:pPr>
            <a:r>
              <a:rPr lang="en-US" b="1" dirty="0" smtClean="0"/>
              <a:t>1.	</a:t>
            </a:r>
            <a:r>
              <a:rPr lang="en-US" sz="2600" b="1" dirty="0" smtClean="0"/>
              <a:t>This is probably assumed from the three gifts brought to Jesus (i.e. gold, frankincense,  and myrrh). </a:t>
            </a:r>
          </a:p>
          <a:p>
            <a:pPr marL="1203325" lvl="2" indent="-403225">
              <a:spcBef>
                <a:spcPts val="0"/>
              </a:spcBef>
              <a:spcAft>
                <a:spcPts val="600"/>
              </a:spcAft>
              <a:buNone/>
            </a:pPr>
            <a:r>
              <a:rPr lang="en-US" sz="2600" b="1" dirty="0" smtClean="0"/>
              <a:t>2. Scripture does not tell us how many there were (Matt. 2:1).</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TotalTime>
  <Words>1116</Words>
  <Application>Microsoft Macintosh PowerPoint</Application>
  <PresentationFormat>On-screen Show (4:3)</PresentationFormat>
  <Paragraphs>73</Paragraphs>
  <Slides>15</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15</vt:i4>
      </vt:variant>
    </vt:vector>
  </HeadingPairs>
  <TitlesOfParts>
    <vt:vector size="18" baseType="lpstr">
      <vt:lpstr>Calibri</vt:lpstr>
      <vt:lpstr>Cambria</vt:lpstr>
      <vt:lpstr>Office Theme</vt:lpstr>
      <vt:lpstr>Micah 5:2</vt:lpstr>
      <vt:lpstr>Micah 5:2</vt:lpstr>
      <vt:lpstr>The Birth of Jesus</vt:lpstr>
      <vt:lpstr>The Birth of Jesus</vt:lpstr>
      <vt:lpstr>The Birth of Jesus</vt:lpstr>
      <vt:lpstr>The Birth of Jesus</vt:lpstr>
      <vt:lpstr>The Birth of Jesus</vt:lpstr>
      <vt:lpstr>The Birth of Jesus</vt:lpstr>
      <vt:lpstr>The Birth of Jesus</vt:lpstr>
      <vt:lpstr>The Birth of Jesus</vt:lpstr>
      <vt:lpstr>The Birth of Jesus</vt:lpstr>
      <vt:lpstr>The Birth of Jesus</vt:lpstr>
      <vt:lpstr>The Birth of Jesus</vt:lpstr>
      <vt:lpstr>The Birth of Jesus</vt:lpstr>
      <vt:lpstr>The Birth of Jesus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17</cp:revision>
  <dcterms:created xsi:type="dcterms:W3CDTF">2015-06-17T03:38:05Z</dcterms:created>
  <dcterms:modified xsi:type="dcterms:W3CDTF">2015-06-17T03:38:28Z</dcterms:modified>
</cp:coreProperties>
</file>