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7" r:id="rId2"/>
    <p:sldId id="295" r:id="rId3"/>
    <p:sldId id="258" r:id="rId4"/>
    <p:sldId id="260" r:id="rId5"/>
    <p:sldId id="263" r:id="rId6"/>
    <p:sldId id="272" r:id="rId7"/>
    <p:sldId id="262" r:id="rId8"/>
    <p:sldId id="264" r:id="rId9"/>
    <p:sldId id="273" r:id="rId10"/>
    <p:sldId id="271" r:id="rId11"/>
    <p:sldId id="266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6" r:id="rId30"/>
    <p:sldId id="297" r:id="rId31"/>
    <p:sldId id="291" r:id="rId32"/>
    <p:sldId id="299" r:id="rId33"/>
    <p:sldId id="298" r:id="rId34"/>
    <p:sldId id="292" r:id="rId35"/>
  </p:sldIdLst>
  <p:sldSz cx="9144000" cy="6858000" type="screen4x3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mbria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983"/>
    <a:srgbClr val="1D3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20"/>
    <p:restoredTop sz="96596" autoAdjust="0"/>
  </p:normalViewPr>
  <p:slideViewPr>
    <p:cSldViewPr snapToGrid="0" snapToObjects="1">
      <p:cViewPr varScale="1">
        <p:scale>
          <a:sx n="66" d="100"/>
          <a:sy n="66" d="100"/>
        </p:scale>
        <p:origin x="-7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A44F59-023F-934A-9436-04449FC15B8B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7B1E43-DC8E-B54F-951E-140EF9C17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00000">
              <a:srgbClr val="0000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bzero.jpg"/>
          <p:cNvPicPr>
            <a:picLocks noChangeAspect="1"/>
          </p:cNvPicPr>
          <p:nvPr userDrawn="1"/>
        </p:nvPicPr>
        <p:blipFill>
          <a:blip r:embed="rId13">
            <a:alphaModFix amt="23000"/>
          </a:blip>
          <a:stretch>
            <a:fillRect/>
          </a:stretch>
        </p:blipFill>
        <p:spPr>
          <a:xfrm rot="10800000">
            <a:off x="-25684" y="0"/>
            <a:ext cx="9169684" cy="6857999"/>
          </a:xfrm>
          <a:prstGeom prst="rect">
            <a:avLst/>
          </a:prstGeom>
        </p:spPr>
      </p:pic>
      <p:pic>
        <p:nvPicPr>
          <p:cNvPr id="7" name="Picture 6" descr="brown-travel-template-powerpoint-backgrounds.jpg"/>
          <p:cNvPicPr>
            <a:picLocks noChangeAspect="1"/>
          </p:cNvPicPr>
          <p:nvPr userDrawn="1"/>
        </p:nvPicPr>
        <p:blipFill>
          <a:blip r:embed="rId14"/>
          <a:srcRect l="833" t="3632" b="3066"/>
          <a:stretch>
            <a:fillRect/>
          </a:stretch>
        </p:blipFill>
        <p:spPr>
          <a:xfrm rot="10800000">
            <a:off x="0" y="1373187"/>
            <a:ext cx="9169684" cy="548481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0" y="1600200"/>
            <a:ext cx="5664200" cy="4813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5684" y="1371599"/>
            <a:ext cx="9195368" cy="1588"/>
          </a:xfrm>
          <a:prstGeom prst="line">
            <a:avLst/>
          </a:prstGeom>
          <a:ln w="38100">
            <a:gradFill flip="none" rotWithShape="1">
              <a:gsLst>
                <a:gs pos="3100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Cambria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FFFFFF"/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FFFF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FFFFFF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FFFFFF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FFFF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sz="3667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600" i="1" spc="-100" dirty="0" smtClean="0">
                <a:solidFill>
                  <a:schemeClr val="tx1"/>
                </a:solidFill>
              </a:rPr>
              <a:t>Biblical Record of the Event</a:t>
            </a:r>
          </a:p>
          <a:p>
            <a:pPr indent="-230188">
              <a:spcBef>
                <a:spcPts val="1824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Each of the synoptic gospels records this event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>
                <a:solidFill>
                  <a:schemeClr val="tx1"/>
                </a:solidFill>
              </a:rPr>
              <a:t>(Matt. 17:1-13; Mark 9:2-13; Luke 9:28-36).</a:t>
            </a:r>
          </a:p>
          <a:p>
            <a:pPr indent="-230188"/>
            <a:r>
              <a:rPr lang="en-US" sz="3000" dirty="0" smtClean="0">
                <a:solidFill>
                  <a:schemeClr val="tx1"/>
                </a:solidFill>
              </a:rPr>
              <a:t>The gospel written by John, a witness to this event, does not.</a:t>
            </a:r>
          </a:p>
          <a:p>
            <a:pPr indent="-230188"/>
            <a:r>
              <a:rPr lang="en-US" sz="3000" dirty="0" smtClean="0">
                <a:solidFill>
                  <a:schemeClr val="tx1"/>
                </a:solidFill>
              </a:rPr>
              <a:t>An act of economy or humility, not contradiction.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400" i="1" spc="-100" dirty="0" smtClean="0">
                <a:solidFill>
                  <a:schemeClr val="tx1"/>
                </a:solidFill>
              </a:rPr>
              <a:t>Location of the Transfiguration</a:t>
            </a:r>
          </a:p>
          <a:p>
            <a:pPr marL="342900" lvl="1" indent="-230188">
              <a:spcBef>
                <a:spcPts val="1824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Luke records…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</a:rPr>
              <a:t>He went up on the mountain “to pray” and…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</a:rPr>
              <a:t>The transfiguration took place “as He was praying” (Luke 9:28-29). </a:t>
            </a:r>
          </a:p>
          <a:p>
            <a:pPr marL="342900" lvl="1" indent="-230188">
              <a:spcBef>
                <a:spcPts val="24"/>
              </a:spcBef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Heavenly comfort? </a:t>
            </a:r>
            <a:r>
              <a:rPr lang="en-US" dirty="0" smtClean="0">
                <a:solidFill>
                  <a:schemeClr val="tx1"/>
                </a:solidFill>
              </a:rPr>
              <a:t>(cf. Matt. 4:11; Luke 22:43).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700" i="1" spc="-100" dirty="0" smtClean="0">
                <a:solidFill>
                  <a:schemeClr val="tx1"/>
                </a:solidFill>
              </a:rPr>
              <a:t>Meaning of “Transfigured”</a:t>
            </a:r>
          </a:p>
          <a:p>
            <a:pPr indent="-230188">
              <a:spcBef>
                <a:spcPts val="1824"/>
              </a:spcBef>
            </a:pPr>
            <a:r>
              <a:rPr lang="en-US" dirty="0" smtClean="0">
                <a:solidFill>
                  <a:schemeClr val="tx1"/>
                </a:solidFill>
              </a:rPr>
              <a:t>Matthew and Mark—</a:t>
            </a:r>
            <a:r>
              <a:rPr lang="en-US" sz="2600" dirty="0" smtClean="0">
                <a:solidFill>
                  <a:schemeClr val="tx1"/>
                </a:solidFill>
              </a:rPr>
              <a:t>“trans-figured (</a:t>
            </a:r>
            <a:r>
              <a:rPr lang="en-US" sz="2600" i="1" dirty="0" err="1" smtClean="0">
                <a:solidFill>
                  <a:schemeClr val="tx1"/>
                </a:solidFill>
              </a:rPr>
              <a:t>metamorphōthē</a:t>
            </a:r>
            <a:r>
              <a:rPr lang="en-US" sz="2600" dirty="0" smtClean="0">
                <a:solidFill>
                  <a:schemeClr val="tx1"/>
                </a:solidFill>
              </a:rPr>
              <a:t>) before them” (Matt. 17:2; Mark 9:2).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Lat. </a:t>
            </a:r>
            <a:r>
              <a:rPr lang="en-US" sz="2400" i="1" dirty="0" err="1" smtClean="0">
                <a:solidFill>
                  <a:schemeClr val="tx1"/>
                </a:solidFill>
              </a:rPr>
              <a:t>transfiguro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“to change in shape.”</a:t>
            </a:r>
          </a:p>
          <a:p>
            <a:pPr indent="-230188">
              <a:spcBef>
                <a:spcPts val="0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Luke—</a:t>
            </a:r>
            <a:r>
              <a:rPr lang="en-US" sz="2600" dirty="0" smtClean="0">
                <a:solidFill>
                  <a:schemeClr val="tx1"/>
                </a:solidFill>
              </a:rPr>
              <a:t>“the appearance of His face was altered” (Luke 9:29).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Ovid’s, </a:t>
            </a:r>
            <a:r>
              <a:rPr lang="en-US" sz="2400" i="1" dirty="0" smtClean="0">
                <a:solidFill>
                  <a:schemeClr val="tx1"/>
                </a:solidFill>
              </a:rPr>
              <a:t>Metamorphoses </a:t>
            </a:r>
            <a:r>
              <a:rPr lang="en-US" sz="2400" dirty="0" smtClean="0">
                <a:solidFill>
                  <a:schemeClr val="tx1"/>
                </a:solidFill>
              </a:rPr>
              <a:t>described the transformation of pagan gods into human and animal forms.</a:t>
            </a:r>
          </a:p>
          <a:p>
            <a:pPr marL="342900" lvl="1" indent="-230188">
              <a:spcBef>
                <a:spcPts val="624"/>
              </a:spcBef>
              <a:buFont typeface="Arial"/>
              <a:buChar char="•"/>
            </a:pPr>
            <a:endParaRPr lang="en-US" sz="27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700" i="1" spc="-100" dirty="0" smtClean="0">
                <a:solidFill>
                  <a:schemeClr val="tx1"/>
                </a:solidFill>
              </a:rPr>
              <a:t>Meaning of “Transfigured”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Vincent’s </a:t>
            </a:r>
            <a:r>
              <a:rPr lang="en-US" sz="2800" i="1" dirty="0" smtClean="0">
                <a:solidFill>
                  <a:schemeClr val="tx1"/>
                </a:solidFill>
              </a:rPr>
              <a:t>Word Studie</a:t>
            </a:r>
            <a:r>
              <a:rPr lang="en-US" i="1" dirty="0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—</a:t>
            </a:r>
            <a:r>
              <a:rPr lang="en-US" sz="2300" dirty="0" smtClean="0">
                <a:solidFill>
                  <a:schemeClr val="tx1"/>
                </a:solidFill>
              </a:rPr>
              <a:t>Conceptual distinction in Greek between the terms “form” (</a:t>
            </a:r>
            <a:r>
              <a:rPr lang="en-US" sz="2300" i="1" dirty="0" err="1" smtClean="0">
                <a:solidFill>
                  <a:schemeClr val="tx1"/>
                </a:solidFill>
              </a:rPr>
              <a:t>morphē</a:t>
            </a:r>
            <a:r>
              <a:rPr lang="en-US" sz="2300" dirty="0" smtClean="0">
                <a:solidFill>
                  <a:schemeClr val="tx1"/>
                </a:solidFill>
              </a:rPr>
              <a:t>—“the distinctive nature and character on an object”) and “fashion” (</a:t>
            </a:r>
            <a:r>
              <a:rPr lang="en-US" sz="2300" i="1" dirty="0" err="1" smtClean="0">
                <a:solidFill>
                  <a:schemeClr val="tx1"/>
                </a:solidFill>
              </a:rPr>
              <a:t>schēma</a:t>
            </a:r>
            <a:r>
              <a:rPr lang="en-US" sz="2300" dirty="0" smtClean="0">
                <a:solidFill>
                  <a:schemeClr val="tx1"/>
                </a:solidFill>
              </a:rPr>
              <a:t>—“the changeable outward fashion”) (99).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“Transfigured (</a:t>
            </a:r>
            <a:r>
              <a:rPr lang="en-US" sz="2200" i="1" dirty="0" err="1" smtClean="0">
                <a:solidFill>
                  <a:schemeClr val="tx1"/>
                </a:solidFill>
              </a:rPr>
              <a:t>metamorphōthē</a:t>
            </a:r>
            <a:r>
              <a:rPr lang="en-US" sz="2200" dirty="0" smtClean="0">
                <a:solidFill>
                  <a:schemeClr val="tx1"/>
                </a:solidFill>
              </a:rPr>
              <a:t>),” —“the visible change gets its real character and meaning from that which is essential in our Lord—His divine nature” (100).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700" i="1" spc="-100" dirty="0" smtClean="0">
                <a:solidFill>
                  <a:schemeClr val="tx1"/>
                </a:solidFill>
              </a:rPr>
              <a:t>Meaning of “Transfigured”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His clothes became “white as the light” (Matt. 17:2)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“His robe became white and glistening (</a:t>
            </a:r>
            <a:r>
              <a:rPr lang="en-US" sz="2200" i="1" dirty="0" err="1" smtClean="0">
                <a:solidFill>
                  <a:schemeClr val="tx1"/>
                </a:solidFill>
              </a:rPr>
              <a:t>exestraptōn</a:t>
            </a:r>
            <a:r>
              <a:rPr lang="en-US" sz="2200" dirty="0" smtClean="0">
                <a:solidFill>
                  <a:schemeClr val="tx1"/>
                </a:solidFill>
              </a:rPr>
              <a:t>)” (Luke 9:29).</a:t>
            </a:r>
          </a:p>
          <a:p>
            <a:pPr lvl="1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“His clothes became shining (</a:t>
            </a:r>
            <a:r>
              <a:rPr lang="en-US" sz="2200" i="1" dirty="0" err="1" smtClean="0">
                <a:solidFill>
                  <a:schemeClr val="tx1"/>
                </a:solidFill>
              </a:rPr>
              <a:t>stilbonta</a:t>
            </a:r>
            <a:r>
              <a:rPr lang="en-US" sz="2200" dirty="0" smtClean="0">
                <a:solidFill>
                  <a:schemeClr val="tx1"/>
                </a:solidFill>
              </a:rPr>
              <a:t>), exceedingly white, like snow, such as no launderer on earth can whiten them” (Mark 9:3). </a:t>
            </a:r>
          </a:p>
          <a:p>
            <a:pPr>
              <a:spcBef>
                <a:spcPts val="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There was radiance that projected from Jesus’ body and clothing.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700" i="1" spc="-100" dirty="0" smtClean="0">
                <a:solidFill>
                  <a:schemeClr val="tx1"/>
                </a:solidFill>
              </a:rPr>
              <a:t>Meaning of “Transfigured”</a:t>
            </a:r>
          </a:p>
          <a:p>
            <a:pPr indent="-230188">
              <a:spcBef>
                <a:spcPts val="1824"/>
              </a:spcBef>
            </a:pPr>
            <a:r>
              <a:rPr lang="en-US" sz="2700" dirty="0" smtClean="0">
                <a:solidFill>
                  <a:schemeClr val="tx1"/>
                </a:solidFill>
              </a:rPr>
              <a:t>Spiritual beings are often described as shining or radiating light.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Daniel’s vision of an angel (Dan. 10:5-6).</a:t>
            </a:r>
          </a:p>
          <a:p>
            <a:pPr lvl="1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Angels at the tomb “in shining garments” (Luke 24:4).</a:t>
            </a:r>
          </a:p>
          <a:p>
            <a:pPr lvl="1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 “Wise” in the resurrection  (Dan. 12:3).  </a:t>
            </a:r>
          </a:p>
          <a:p>
            <a:pPr lvl="1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“Alpha and Omega”— “His countenance was like the sun shining in its strength” (Rev. 1:16). </a:t>
            </a:r>
            <a:endParaRPr lang="en-US" sz="26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100" i="1" spc="-100" dirty="0" smtClean="0">
                <a:solidFill>
                  <a:schemeClr val="tx1"/>
                </a:solidFill>
              </a:rPr>
              <a:t>Participants in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Moses and Elijah, </a:t>
            </a:r>
            <a:r>
              <a:rPr lang="en-US" sz="2600" dirty="0" smtClean="0">
                <a:solidFill>
                  <a:schemeClr val="tx1"/>
                </a:solidFill>
              </a:rPr>
              <a:t>“appeared to them” and talked with Jesus (Matt. 17:3; Mark 9:4; Luke 9:30).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Their appearance was not changed—they were revealed in their spiritual state.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They “appeared in glory” (Luke 9:31).</a:t>
            </a:r>
          </a:p>
          <a:p>
            <a:pPr indent="-230188"/>
            <a:r>
              <a:rPr lang="en-US" sz="2600" dirty="0" smtClean="0">
                <a:solidFill>
                  <a:schemeClr val="tx1"/>
                </a:solidFill>
              </a:rPr>
              <a:t>Luke on the content of the discussion (Luke 9:31-33).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100" i="1" spc="-100" dirty="0" smtClean="0">
                <a:solidFill>
                  <a:schemeClr val="tx1"/>
                </a:solidFill>
              </a:rPr>
              <a:t>Participants in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Their discussion concerned His “departure (</a:t>
            </a:r>
            <a:r>
              <a:rPr lang="en-US" sz="2800" i="1" dirty="0" err="1" smtClean="0">
                <a:solidFill>
                  <a:schemeClr val="tx1"/>
                </a:solidFill>
              </a:rPr>
              <a:t>exodos</a:t>
            </a:r>
            <a:r>
              <a:rPr lang="en-US" sz="2800" dirty="0" smtClean="0">
                <a:solidFill>
                  <a:schemeClr val="tx1"/>
                </a:solidFill>
              </a:rPr>
              <a:t>),” that He would accomplish “at Jerusalem.”</a:t>
            </a:r>
            <a:r>
              <a:rPr lang="en-US" sz="2600" dirty="0" smtClean="0">
                <a:solidFill>
                  <a:schemeClr val="tx1"/>
                </a:solidFill>
              </a:rPr>
              <a:t>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Alfred </a:t>
            </a:r>
            <a:r>
              <a:rPr lang="en-US" sz="2400" dirty="0" err="1" smtClean="0">
                <a:solidFill>
                  <a:schemeClr val="tx1"/>
                </a:solidFill>
              </a:rPr>
              <a:t>Edersheim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i="1" dirty="0" smtClean="0">
                <a:solidFill>
                  <a:schemeClr val="tx1"/>
                </a:solidFill>
              </a:rPr>
              <a:t>Life and Times of Jesus the Messiah</a:t>
            </a:r>
            <a:r>
              <a:rPr lang="en-US" sz="2400" dirty="0" smtClean="0">
                <a:solidFill>
                  <a:schemeClr val="tx1"/>
                </a:solidFill>
              </a:rPr>
              <a:t>— Luke uses </a:t>
            </a:r>
            <a:r>
              <a:rPr lang="en-US" sz="2400" i="1" dirty="0" err="1" smtClean="0">
                <a:solidFill>
                  <a:schemeClr val="tx1"/>
                </a:solidFill>
              </a:rPr>
              <a:t>exodos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for Jesus’ death and </a:t>
            </a:r>
            <a:r>
              <a:rPr lang="en-US" sz="2400" i="1" dirty="0" err="1" smtClean="0">
                <a:solidFill>
                  <a:schemeClr val="tx1"/>
                </a:solidFill>
              </a:rPr>
              <a:t>eisodos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(“coming in”) of Jesus’ entrance into the world in Acts 13:24 (97).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300" i="1" spc="-100" dirty="0" smtClean="0">
                <a:solidFill>
                  <a:schemeClr val="tx1"/>
                </a:solidFill>
              </a:rPr>
              <a:t>Peter’s Presumptuous Suggestion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Construction of three “tabernacles” for each of them </a:t>
            </a:r>
            <a:r>
              <a:rPr lang="en-US" sz="2400" dirty="0" smtClean="0">
                <a:solidFill>
                  <a:schemeClr val="tx1"/>
                </a:solidFill>
              </a:rPr>
              <a:t>(Matt. 17:4; Mark 9:5; Luke 9:33).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He spoke, “not knowing what he said” (Luke 9:33).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“They were greatly afraid” (Mark 9:6).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Honor them? Compel them to stay?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Son of God (Matt. 16:16) but also </a:t>
            </a:r>
            <a:r>
              <a:rPr lang="en-US" sz="2400" i="1" dirty="0" smtClean="0">
                <a:solidFill>
                  <a:schemeClr val="tx1"/>
                </a:solidFill>
              </a:rPr>
              <a:t>Immanuel </a:t>
            </a:r>
            <a:r>
              <a:rPr lang="en-US" sz="2400" dirty="0" smtClean="0">
                <a:solidFill>
                  <a:schemeClr val="tx1"/>
                </a:solidFill>
              </a:rPr>
              <a:t>“God with us” (Matt. 1:23).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800" i="1" spc="-100" dirty="0" smtClean="0">
                <a:solidFill>
                  <a:schemeClr val="tx1"/>
                </a:solidFill>
              </a:rPr>
              <a:t>The Heavenly Response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While he was speaking a cloud “overshadowed them” </a:t>
            </a:r>
            <a:r>
              <a:rPr lang="en-US" sz="2400" dirty="0" smtClean="0">
                <a:solidFill>
                  <a:schemeClr val="tx1"/>
                </a:solidFill>
              </a:rPr>
              <a:t>(Matt. 17:5; Mark 9:7; Luke 9:34). 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It was a “bright cloud (</a:t>
            </a:r>
            <a:r>
              <a:rPr lang="en-US" sz="2400" i="1" dirty="0" err="1" smtClean="0">
                <a:solidFill>
                  <a:schemeClr val="tx1"/>
                </a:solidFill>
              </a:rPr>
              <a:t>nephelē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phōteinē</a:t>
            </a:r>
            <a:r>
              <a:rPr lang="en-US" sz="2400" dirty="0" smtClean="0">
                <a:solidFill>
                  <a:schemeClr val="tx1"/>
                </a:solidFill>
              </a:rPr>
              <a:t>)” (Matt. 17:5).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Gr. </a:t>
            </a:r>
            <a:r>
              <a:rPr lang="en-US" sz="2400" i="1" dirty="0" err="1" smtClean="0">
                <a:solidFill>
                  <a:schemeClr val="tx1"/>
                </a:solidFill>
              </a:rPr>
              <a:t>phōteinos</a:t>
            </a:r>
            <a:r>
              <a:rPr lang="en-US" sz="2400" dirty="0" smtClean="0">
                <a:solidFill>
                  <a:schemeClr val="tx1"/>
                </a:solidFill>
              </a:rPr>
              <a:t> means “composed of light” or “full of light” (Thayer).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 The disciples were afraid as they “entered the cloud” (Luke 9:34).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800" i="1" spc="-100" dirty="0" smtClean="0">
                <a:solidFill>
                  <a:schemeClr val="tx1"/>
                </a:solidFill>
              </a:rPr>
              <a:t>The Heavenly Response</a:t>
            </a:r>
          </a:p>
          <a:p>
            <a:pPr indent="-230188">
              <a:spcBef>
                <a:spcPts val="1824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From within the cloud a voice said</a:t>
            </a:r>
            <a:r>
              <a:rPr lang="en-US" sz="2800" dirty="0" smtClean="0">
                <a:solidFill>
                  <a:schemeClr val="tx1"/>
                </a:solidFill>
              </a:rPr>
              <a:t>—“This is My Beloved Son. Hear Him!” (Mark 9:7; Luke 9:35).</a:t>
            </a:r>
          </a:p>
          <a:p>
            <a:pPr indent="-230188">
              <a:spcBef>
                <a:spcPts val="24"/>
              </a:spcBef>
            </a:pPr>
            <a:r>
              <a:rPr lang="en-US" dirty="0" smtClean="0">
                <a:solidFill>
                  <a:schemeClr val="tx1"/>
                </a:solidFill>
              </a:rPr>
              <a:t>Matthew and Peter</a:t>
            </a:r>
            <a:r>
              <a:rPr lang="en-US" sz="2800" dirty="0" smtClean="0">
                <a:solidFill>
                  <a:schemeClr val="tx1"/>
                </a:solidFill>
              </a:rPr>
              <a:t>—“This is My Beloved Son, in whom I am well-pleased. Hear Him!” (Matt. 17:5; 2 Peter 1:17).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sz="3667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600" i="1" spc="-100" dirty="0" smtClean="0">
                <a:solidFill>
                  <a:schemeClr val="tx1"/>
                </a:solidFill>
              </a:rPr>
              <a:t>Timing of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After three events: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Peter’s confession (Matt. 16:13-20; Mark 8:27-30; Luke 9:18-21).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Foretelling His death (Matt. 16:21-23; Mark 8:31-33; Luke 9:22).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Teaching on self-denial (Matt. 16:24-28; Mark 8:34-9:1; Luke 9:23-27).</a:t>
            </a:r>
          </a:p>
          <a:p>
            <a:pPr indent="-230188"/>
            <a:r>
              <a:rPr lang="en-US" sz="2600" dirty="0" smtClean="0">
                <a:solidFill>
                  <a:schemeClr val="tx1"/>
                </a:solidFill>
              </a:rPr>
              <a:t>“After six days” </a:t>
            </a:r>
            <a:r>
              <a:rPr lang="en-US" sz="2400" dirty="0" smtClean="0">
                <a:solidFill>
                  <a:schemeClr val="tx1"/>
                </a:solidFill>
              </a:rPr>
              <a:t>(Matt. 17:1; Mark 9:2).</a:t>
            </a:r>
          </a:p>
          <a:p>
            <a:pPr indent="-230188"/>
            <a:r>
              <a:rPr lang="en-US" sz="2600" dirty="0" smtClean="0">
                <a:solidFill>
                  <a:schemeClr val="tx1"/>
                </a:solidFill>
              </a:rPr>
              <a:t>“About eight days” </a:t>
            </a:r>
            <a:r>
              <a:rPr lang="en-US" sz="2400" dirty="0" smtClean="0">
                <a:solidFill>
                  <a:schemeClr val="tx1"/>
                </a:solidFill>
              </a:rPr>
              <a:t>(Luke 9:28).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800" i="1" spc="-100" dirty="0" smtClean="0">
                <a:solidFill>
                  <a:schemeClr val="tx1"/>
                </a:solidFill>
              </a:rPr>
              <a:t>The Heavenly Response</a:t>
            </a:r>
          </a:p>
          <a:p>
            <a:pPr indent="-230188">
              <a:spcBef>
                <a:spcPts val="1824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The “bright cloud” in the OT.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When God gave manna—“the glory of the Lord appeared in the cloud” (Exod. 16:10). 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At Sinai cloud covered the mountain (Exod. 24:15) and God spoke from the cloud (Exod. 24:16).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Moses went into the midst of the cloud (Exod. 24:18). </a:t>
            </a:r>
          </a:p>
          <a:p>
            <a:pPr indent="-230188">
              <a:spcBef>
                <a:spcPts val="24"/>
              </a:spcBef>
            </a:pPr>
            <a:r>
              <a:rPr lang="en-US" sz="2600" i="1" dirty="0" err="1" smtClean="0">
                <a:solidFill>
                  <a:schemeClr val="tx1"/>
                </a:solidFill>
              </a:rPr>
              <a:t>Shekinah</a:t>
            </a:r>
            <a:r>
              <a:rPr lang="en-US" sz="2600" i="1" dirty="0" smtClean="0">
                <a:solidFill>
                  <a:schemeClr val="tx1"/>
                </a:solidFill>
              </a:rPr>
              <a:t>? Holy Spirit?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800" i="1" spc="-100" dirty="0" smtClean="0">
                <a:solidFill>
                  <a:schemeClr val="tx1"/>
                </a:solidFill>
              </a:rPr>
              <a:t>The Heavenly Response</a:t>
            </a:r>
          </a:p>
          <a:p>
            <a:pPr indent="-230188">
              <a:spcBef>
                <a:spcPts val="1824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Second heavenly proclamation— “My beloved Son.”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 indent="-230188">
              <a:spcBef>
                <a:spcPts val="24"/>
              </a:spcBef>
            </a:pPr>
            <a:r>
              <a:rPr lang="en-US" dirty="0" smtClean="0">
                <a:solidFill>
                  <a:schemeClr val="tx1"/>
                </a:solidFill>
              </a:rPr>
              <a:t>First at His baptism (Matt. 3:17). </a:t>
            </a:r>
          </a:p>
          <a:p>
            <a:pPr lvl="1" indent="-230188">
              <a:spcBef>
                <a:spcPts val="24"/>
              </a:spcBef>
            </a:pPr>
            <a:r>
              <a:rPr lang="en-US" dirty="0" smtClean="0">
                <a:solidFill>
                  <a:schemeClr val="tx1"/>
                </a:solidFill>
              </a:rPr>
              <a:t>Second at the transfiguration.</a:t>
            </a:r>
          </a:p>
          <a:p>
            <a:pPr lvl="1" indent="-230188">
              <a:spcBef>
                <a:spcPts val="24"/>
              </a:spcBef>
            </a:pPr>
            <a:r>
              <a:rPr lang="en-US" dirty="0" smtClean="0">
                <a:solidFill>
                  <a:schemeClr val="tx1"/>
                </a:solidFill>
              </a:rPr>
              <a:t>Later Jesus tells the parable of the wicked vinedressers the owner sends his “beloved son” (Luke 20:13). 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endParaRPr lang="en-US" sz="2600" i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300" i="1" spc="-100" dirty="0" smtClean="0">
                <a:solidFill>
                  <a:schemeClr val="tx1"/>
                </a:solidFill>
              </a:rPr>
              <a:t>Aftermath of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When God speaks it is frightening.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When God spoke from Sinai the people begged that it not happen again (Exod. 20:18-19).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Context of messianic prophetic promise (Deut. 18:18-19). </a:t>
            </a:r>
          </a:p>
          <a:p>
            <a:pPr indent="-230188">
              <a:spcBef>
                <a:spcPts val="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They were already afraid (Mark 9:6).</a:t>
            </a:r>
          </a:p>
          <a:p>
            <a:pPr indent="-230188">
              <a:spcBef>
                <a:spcPts val="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After the voice “they fell on their faces and were greatly afraid” (Matt. 17:6). and “they kept quiet” (Luke 9:36). </a:t>
            </a: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300" i="1" spc="-100" dirty="0" smtClean="0">
                <a:solidFill>
                  <a:schemeClr val="tx1"/>
                </a:solidFill>
              </a:rPr>
              <a:t>Aftermath of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Jesus’ reaction to their fear:</a:t>
            </a:r>
          </a:p>
          <a:p>
            <a:pPr marL="969962" lvl="1" indent="-457200">
              <a:spcBef>
                <a:spcPts val="24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He touched them (Matt. 17:7a).</a:t>
            </a:r>
          </a:p>
          <a:p>
            <a:pPr marL="969962" lvl="1" indent="-457200">
              <a:spcBef>
                <a:spcPts val="24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He told them to “arise” (17:7b).</a:t>
            </a:r>
          </a:p>
          <a:p>
            <a:pPr marL="969962" lvl="1" indent="-457200">
              <a:spcBef>
                <a:spcPts val="24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He told them not to fear (17:7c). </a:t>
            </a:r>
          </a:p>
          <a:p>
            <a:pPr indent="-230188">
              <a:spcBef>
                <a:spcPts val="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Christ is our Mediator (1 Tim. 2:5).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One day He will call the dead to arise (John 5:28-29).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His “perfect love”—“casts out fear” (1 John 4:18). 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He alone grants access to God (Heb. 10:19).   </a:t>
            </a: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300" i="1" spc="-100" dirty="0" smtClean="0">
                <a:solidFill>
                  <a:schemeClr val="tx1"/>
                </a:solidFill>
              </a:rPr>
              <a:t>Aftermath of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Jesus commands them not to tell about this until after His resurrection (Matt. 17:9).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He had previously foretold His death and resurrection (Matt. 16:21-23; Mark 8:31-33; Luke 9:22).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They question among themselves what He meant by “rising from the dead” (Mark 9:10).</a:t>
            </a:r>
          </a:p>
          <a:p>
            <a:pPr indent="-230188">
              <a:spcBef>
                <a:spcPts val="24"/>
              </a:spcBef>
            </a:pPr>
            <a:r>
              <a:rPr lang="en-US" sz="2600" dirty="0" smtClean="0">
                <a:solidFill>
                  <a:schemeClr val="tx1"/>
                </a:solidFill>
              </a:rPr>
              <a:t>Why the command of silence?</a:t>
            </a:r>
          </a:p>
          <a:p>
            <a:pPr lvl="1" indent="-230188">
              <a:spcBef>
                <a:spcPts val="24"/>
              </a:spcBef>
            </a:pPr>
            <a:endParaRPr lang="en-US" sz="2200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300" i="1" spc="-100" dirty="0" smtClean="0">
                <a:solidFill>
                  <a:schemeClr val="tx1"/>
                </a:solidFill>
              </a:rPr>
              <a:t>Apostles’ Questions About Elijah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“Why do the scribes say that Elijah must come first?”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(Mark 9:11; cf. Matt. 17:10).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Malachi’s prophecy concerning Elijah (Mal. 4:5).</a:t>
            </a:r>
          </a:p>
          <a:p>
            <a:pPr indent="-230188">
              <a:spcBef>
                <a:spcPts val="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Jesus already said of John</a:t>
            </a:r>
            <a:r>
              <a:rPr lang="en-US" sz="2600" dirty="0" smtClean="0">
                <a:solidFill>
                  <a:schemeClr val="tx1"/>
                </a:solidFill>
              </a:rPr>
              <a:t> “he is Elijah who is to come” (Matt. 11:14).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Elijah “came already” (Matt. 17:12, NASB).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</a:p>
          <a:p>
            <a:pPr lvl="1" indent="-230188">
              <a:spcBef>
                <a:spcPts val="24"/>
              </a:spcBef>
            </a:pPr>
            <a:endParaRPr lang="en-US" sz="2200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300" i="1" spc="-100" dirty="0" smtClean="0">
                <a:solidFill>
                  <a:schemeClr val="tx1"/>
                </a:solidFill>
              </a:rPr>
              <a:t>Apostles’ Questions About Elijah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John was not Elijah reincarnated!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John: “I am not” (John 1:21).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“Spirit and power of Elijah” (Luke 1:17).</a:t>
            </a:r>
          </a:p>
          <a:p>
            <a:pPr indent="-230188">
              <a:spcBef>
                <a:spcPts val="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In Scripture a shared disposition and purpose is described as a shared </a:t>
            </a:r>
            <a:r>
              <a:rPr lang="en-US" sz="2800" i="1" dirty="0" smtClean="0">
                <a:solidFill>
                  <a:schemeClr val="tx1"/>
                </a:solidFill>
              </a:rPr>
              <a:t>spirit </a:t>
            </a:r>
            <a:r>
              <a:rPr lang="en-US" sz="2400" dirty="0" smtClean="0">
                <a:solidFill>
                  <a:schemeClr val="tx1"/>
                </a:solidFill>
              </a:rPr>
              <a:t>(cf. Luke 9:55).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Seventy elders (Num. 11:17).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Elisha (2 Kings 2:15). </a:t>
            </a:r>
            <a:endParaRPr lang="en-US" sz="2200" dirty="0" smtClean="0">
              <a:solidFill>
                <a:schemeClr val="tx1"/>
              </a:solidFill>
            </a:endParaRPr>
          </a:p>
          <a:p>
            <a:pPr lvl="1" indent="-230188">
              <a:spcBef>
                <a:spcPts val="24"/>
              </a:spcBef>
            </a:pPr>
            <a:endParaRPr lang="en-US" sz="2200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300" i="1" spc="-100" dirty="0" smtClean="0">
                <a:solidFill>
                  <a:schemeClr val="tx1"/>
                </a:solidFill>
              </a:rPr>
              <a:t>Meaning of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Peter </a:t>
            </a:r>
            <a:r>
              <a:rPr lang="en-US" sz="2400" dirty="0" smtClean="0">
                <a:solidFill>
                  <a:schemeClr val="tx1"/>
                </a:solidFill>
              </a:rPr>
              <a:t>(2 Pet. 1:16-18)—Evidence.</a:t>
            </a:r>
          </a:p>
          <a:p>
            <a:pPr indent="-230188">
              <a:spcBef>
                <a:spcPts val="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James </a:t>
            </a:r>
            <a:r>
              <a:rPr lang="en-US" sz="2400" dirty="0" smtClean="0">
                <a:solidFill>
                  <a:schemeClr val="tx1"/>
                </a:solidFill>
              </a:rPr>
              <a:t>(Acts 12:1-2)—Martyrdom.</a:t>
            </a:r>
          </a:p>
          <a:p>
            <a:pPr indent="-230188">
              <a:spcBef>
                <a:spcPts val="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John </a:t>
            </a:r>
            <a:r>
              <a:rPr lang="en-US" sz="2400" dirty="0" smtClean="0">
                <a:solidFill>
                  <a:schemeClr val="tx1"/>
                </a:solidFill>
              </a:rPr>
              <a:t>(John 1:14)—Beheld His glory.</a:t>
            </a:r>
            <a:endParaRPr lang="en-US" sz="2800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H. Leo Boles, </a:t>
            </a:r>
            <a:r>
              <a:rPr lang="en-US" sz="2400" i="1" dirty="0" smtClean="0">
                <a:solidFill>
                  <a:schemeClr val="tx1"/>
                </a:solidFill>
              </a:rPr>
              <a:t>Commentary on Matthew: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“Three great doctrines were taught in the transfiguration, namely, the Divinity of Christ, the end of the Jewish covenant, and the resurrection” (357). </a:t>
            </a:r>
            <a:endParaRPr lang="en-US" sz="2200" dirty="0" smtClean="0">
              <a:solidFill>
                <a:schemeClr val="tx1"/>
              </a:solidFill>
            </a:endParaRPr>
          </a:p>
          <a:p>
            <a:pPr lvl="1" indent="-230188">
              <a:spcBef>
                <a:spcPts val="24"/>
              </a:spcBef>
            </a:pPr>
            <a:endParaRPr lang="en-US" sz="2200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800" i="1" spc="-100" dirty="0" smtClean="0">
                <a:solidFill>
                  <a:schemeClr val="tx1"/>
                </a:solidFill>
              </a:rPr>
              <a:t>The Deity of Christ</a:t>
            </a:r>
          </a:p>
          <a:p>
            <a:pPr indent="-230188">
              <a:spcBef>
                <a:spcPts val="18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The transfiguration showed Jesus’ underlying “essential” character—His “divine nature” (Vincent, 100),</a:t>
            </a:r>
          </a:p>
          <a:p>
            <a:pPr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In Jesus “God was manifested in the flesh” (1 Tim. 3:16, NKJV—majority of mss.)</a:t>
            </a:r>
          </a:p>
          <a:p>
            <a:pPr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The identification by God the Father of Jesus as “My beloved Son” was heaven’s testimony to Jesus’ divine nature.</a:t>
            </a:r>
          </a:p>
          <a:p>
            <a:pPr lvl="1" indent="-230188">
              <a:spcBef>
                <a:spcPts val="24"/>
              </a:spcBef>
            </a:pPr>
            <a:endParaRPr lang="en-US" sz="2200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800" i="1" spc="-100" dirty="0" smtClean="0">
                <a:solidFill>
                  <a:schemeClr val="tx1"/>
                </a:solidFill>
              </a:rPr>
              <a:t>The Deity of Christ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“Sons of God” in Scripture.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Angels (Job 1:6; 2:1),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Faithful to the Lord (Gen. 6:2, 4).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Obedient to the gospel (Gal. 3:26-27).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“Sons of the resurrection” (Luke 20:36).</a:t>
            </a:r>
          </a:p>
          <a:p>
            <a:pPr indent="-230188">
              <a:spcBef>
                <a:spcPts val="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“The Son (singular) of God.”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High Priest—“Tell us if you are the Christ, the Son of God!” (Matt. 26:63). </a:t>
            </a:r>
          </a:p>
          <a:p>
            <a:pPr lvl="1" indent="-230188">
              <a:spcBef>
                <a:spcPts val="24"/>
              </a:spcBef>
            </a:pPr>
            <a:endParaRPr lang="en-US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400" i="1" spc="-100" dirty="0" smtClean="0">
                <a:solidFill>
                  <a:schemeClr val="tx1"/>
                </a:solidFill>
              </a:rPr>
              <a:t>Witnesses of the Transfiguration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Peter, James and John: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The Transfiguration.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The healing of </a:t>
            </a:r>
            <a:r>
              <a:rPr lang="en-US" sz="2200" dirty="0" err="1" smtClean="0">
                <a:solidFill>
                  <a:schemeClr val="tx1"/>
                </a:solidFill>
              </a:rPr>
              <a:t>Jairus</a:t>
            </a:r>
            <a:r>
              <a:rPr lang="en-US" sz="2200" dirty="0" smtClean="0">
                <a:solidFill>
                  <a:schemeClr val="tx1"/>
                </a:solidFill>
              </a:rPr>
              <a:t>’ daughter (Mark 5:37; Luke 8:51).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Agony in the garden (Mark 14:33).</a:t>
            </a:r>
          </a:p>
          <a:p>
            <a:pPr indent="-230188"/>
            <a:r>
              <a:rPr lang="en-US" sz="2000" dirty="0" smtClean="0">
                <a:solidFill>
                  <a:schemeClr val="tx1"/>
                </a:solidFill>
              </a:rPr>
              <a:t>Coffman ““Matthew was omitted from that inner circle of three disciples who witnessed the marvel here related, … one can find only amazement at the complete detachment and objectivity of his narrative” (</a:t>
            </a:r>
            <a:r>
              <a:rPr lang="en-US" sz="2000" i="1" dirty="0" smtClean="0">
                <a:solidFill>
                  <a:schemeClr val="tx1"/>
                </a:solidFill>
              </a:rPr>
              <a:t>Commentary </a:t>
            </a:r>
            <a:r>
              <a:rPr lang="en-US" sz="2000" dirty="0" smtClean="0">
                <a:solidFill>
                  <a:schemeClr val="tx1"/>
                </a:solidFill>
              </a:rPr>
              <a:t>261).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800" i="1" spc="-100" dirty="0" smtClean="0">
                <a:solidFill>
                  <a:schemeClr val="tx1"/>
                </a:solidFill>
              </a:rPr>
              <a:t>The Deity of Christ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Messianic wording of Psalm 2:1-12.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Connects God’s “Anointed,” i.e., His Messiah or Christ (</a:t>
            </a:r>
            <a:r>
              <a:rPr lang="en-US" sz="2400" i="1" dirty="0" err="1" smtClean="0">
                <a:solidFill>
                  <a:schemeClr val="tx1"/>
                </a:solidFill>
              </a:rPr>
              <a:t>Christou</a:t>
            </a:r>
            <a:r>
              <a:rPr lang="en-US" sz="2400" dirty="0" smtClean="0">
                <a:solidFill>
                  <a:schemeClr val="tx1"/>
                </a:solidFill>
              </a:rPr>
              <a:t>—LXX), with His “Son.”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“The L</a:t>
            </a:r>
            <a:r>
              <a:rPr lang="en-US" sz="2400" cap="small" dirty="0" smtClean="0">
                <a:solidFill>
                  <a:schemeClr val="tx1"/>
                </a:solidFill>
              </a:rPr>
              <a:t>ord</a:t>
            </a:r>
            <a:r>
              <a:rPr lang="en-US" sz="2400" dirty="0" smtClean="0">
                <a:solidFill>
                  <a:schemeClr val="tx1"/>
                </a:solidFill>
              </a:rPr>
              <a:t> has said to Me, ‘You are my Son, today I have begotten You’” (Ps. 2:7).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“Kiss the Son” (Ps. 2:12).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Dead Sea Scroll </a:t>
            </a:r>
            <a:r>
              <a:rPr lang="en-US" sz="2400" i="1" dirty="0" smtClean="0">
                <a:solidFill>
                  <a:schemeClr val="tx1"/>
                </a:solidFill>
              </a:rPr>
              <a:t>4Qflorilequium</a:t>
            </a:r>
            <a:r>
              <a:rPr lang="en-US" sz="2400" dirty="0" smtClean="0">
                <a:solidFill>
                  <a:schemeClr val="tx1"/>
                </a:solidFill>
              </a:rPr>
              <a:t> (4Q174)—Psalm 2 with Messiah.</a:t>
            </a: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600" i="1" spc="-100" dirty="0" smtClean="0">
                <a:solidFill>
                  <a:schemeClr val="tx1"/>
                </a:solidFill>
              </a:rPr>
              <a:t>End of the Jewish Covenant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Jewish division of OT—</a:t>
            </a:r>
            <a:r>
              <a:rPr lang="en-US" sz="2400" dirty="0" smtClean="0">
                <a:solidFill>
                  <a:schemeClr val="tx1"/>
                </a:solidFill>
              </a:rPr>
              <a:t>Law, Prophets, and Writings (cf. Luke 24:44). </a:t>
            </a:r>
          </a:p>
          <a:p>
            <a:pPr lvl="1" indent="-230188">
              <a:spcBef>
                <a:spcPts val="24"/>
              </a:spcBef>
            </a:pPr>
            <a:r>
              <a:rPr lang="en-US" sz="2300" dirty="0" smtClean="0">
                <a:solidFill>
                  <a:schemeClr val="tx1"/>
                </a:solidFill>
              </a:rPr>
              <a:t>Often two parts stand for the whole: “the Law and the Prophets” (Matt. 5:17; 7:12; 11:13; Luke 16:16; John 1:45; Acts 13:15; 24:14; 28:23; Rom. 3:21).</a:t>
            </a:r>
          </a:p>
          <a:p>
            <a:pPr lvl="1" indent="-230188">
              <a:spcBef>
                <a:spcPts val="24"/>
              </a:spcBef>
            </a:pPr>
            <a:r>
              <a:rPr lang="en-US" sz="2300" dirty="0" smtClean="0">
                <a:solidFill>
                  <a:schemeClr val="tx1"/>
                </a:solidFill>
              </a:rPr>
              <a:t>Origen: “Moses, the law and Elijah, in the way of </a:t>
            </a:r>
            <a:r>
              <a:rPr lang="en-US" sz="2300" i="1" dirty="0" smtClean="0">
                <a:solidFill>
                  <a:schemeClr val="tx1"/>
                </a:solidFill>
              </a:rPr>
              <a:t>synecdoche</a:t>
            </a:r>
            <a:r>
              <a:rPr lang="en-US" sz="2300" dirty="0" smtClean="0">
                <a:solidFill>
                  <a:schemeClr val="tx1"/>
                </a:solidFill>
              </a:rPr>
              <a:t>, not one prophet only, but all the prophets holding converse with Jesus” (</a:t>
            </a:r>
            <a:r>
              <a:rPr lang="en-US" sz="2300" i="1" dirty="0" smtClean="0">
                <a:solidFill>
                  <a:schemeClr val="tx1"/>
                </a:solidFill>
              </a:rPr>
              <a:t>Commentary on Matthew</a:t>
            </a:r>
            <a:r>
              <a:rPr lang="en-US" sz="2300" dirty="0" smtClean="0">
                <a:solidFill>
                  <a:schemeClr val="tx1"/>
                </a:solidFill>
              </a:rPr>
              <a:t> 12.38). </a:t>
            </a: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600" i="1" spc="-100" dirty="0" smtClean="0">
                <a:solidFill>
                  <a:schemeClr val="tx1"/>
                </a:solidFill>
              </a:rPr>
              <a:t>End of the Jewish Covenant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Moses: </a:t>
            </a:r>
            <a:r>
              <a:rPr lang="en-US" sz="2400" dirty="0" smtClean="0">
                <a:solidFill>
                  <a:schemeClr val="tx1"/>
                </a:solidFill>
              </a:rPr>
              <a:t>“The L</a:t>
            </a:r>
            <a:r>
              <a:rPr lang="en-US" sz="2400" cap="small" dirty="0" smtClean="0">
                <a:solidFill>
                  <a:schemeClr val="tx1"/>
                </a:solidFill>
              </a:rPr>
              <a:t>ord</a:t>
            </a:r>
            <a:r>
              <a:rPr lang="en-US" sz="2400" dirty="0" smtClean="0">
                <a:solidFill>
                  <a:schemeClr val="tx1"/>
                </a:solidFill>
              </a:rPr>
              <a:t> your God will raise up for you a Prophet like me from your midst, from your brethren. Him you shall hear” (Deut. 18:15).  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He is allowed to see its fulfillment. </a:t>
            </a:r>
          </a:p>
          <a:p>
            <a:pPr indent="-230188">
              <a:spcBef>
                <a:spcPts val="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Elijah:</a:t>
            </a:r>
            <a:r>
              <a:rPr lang="en-US" sz="2400" dirty="0" smtClean="0">
                <a:solidFill>
                  <a:schemeClr val="tx1"/>
                </a:solidFill>
              </a:rPr>
              <a:t> Didn’t write any preserved texts but he symbolizes the prophets as a whole who foretold the Messiah.</a:t>
            </a:r>
          </a:p>
          <a:p>
            <a:pPr lvl="1"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He is allowed to see the Messiah they pointed towards.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600" i="1" spc="-100" dirty="0" smtClean="0">
                <a:solidFill>
                  <a:schemeClr val="tx1"/>
                </a:solidFill>
              </a:rPr>
              <a:t>End of the Jewish Covenant</a:t>
            </a:r>
          </a:p>
          <a:p>
            <a:pPr indent="-230188">
              <a:spcBef>
                <a:spcPts val="1824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“Hear Him” is a </a:t>
            </a:r>
            <a:r>
              <a:rPr lang="en-US" sz="2400" dirty="0" smtClean="0">
                <a:solidFill>
                  <a:schemeClr val="tx1"/>
                </a:solidFill>
              </a:rPr>
              <a:t>declaration of Christ’s relationship to the Old Covenant.  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Boles: </a:t>
            </a:r>
            <a:r>
              <a:rPr lang="en-US" sz="2000" dirty="0" smtClean="0">
                <a:solidFill>
                  <a:schemeClr val="tx1"/>
                </a:solidFill>
              </a:rPr>
              <a:t>“The withdrawal of Moses and Elijah was suggestive; a greater than both of these remained” (</a:t>
            </a:r>
            <a:r>
              <a:rPr lang="en-US" sz="2000" i="1" dirty="0" smtClean="0">
                <a:solidFill>
                  <a:schemeClr val="tx1"/>
                </a:solidFill>
              </a:rPr>
              <a:t>Commentary on Matthew, </a:t>
            </a:r>
            <a:r>
              <a:rPr lang="en-US" sz="2000" dirty="0" smtClean="0">
                <a:solidFill>
                  <a:schemeClr val="tx1"/>
                </a:solidFill>
              </a:rPr>
              <a:t>356).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David </a:t>
            </a:r>
            <a:r>
              <a:rPr lang="en-US" sz="2200" dirty="0" err="1" smtClean="0">
                <a:solidFill>
                  <a:schemeClr val="tx1"/>
                </a:solidFill>
              </a:rPr>
              <a:t>McClister</a:t>
            </a:r>
            <a:r>
              <a:rPr lang="en-US" sz="2200" dirty="0" smtClean="0">
                <a:solidFill>
                  <a:schemeClr val="tx1"/>
                </a:solidFill>
              </a:rPr>
              <a:t>: </a:t>
            </a:r>
            <a:r>
              <a:rPr lang="en-US" sz="2000" dirty="0" smtClean="0">
                <a:solidFill>
                  <a:schemeClr val="tx1"/>
                </a:solidFill>
              </a:rPr>
              <a:t>“The transfiguration was a statement about the authority of Jesus. On that mountain was demonstrated that it is now Jesus alone who has authority over men. Moses and Elijah served only a temporary purpose in the plan of God (cf. Rom. 3:21)”</a:t>
            </a:r>
          </a:p>
          <a:p>
            <a:pPr lvl="1" indent="-230188">
              <a:spcBef>
                <a:spcPts val="24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  (“Understanding the Transfiguration” 21). 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13467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600" i="1" spc="-100" dirty="0" smtClean="0">
                <a:solidFill>
                  <a:schemeClr val="tx1"/>
                </a:solidFill>
              </a:rPr>
              <a:t>The Resurrection</a:t>
            </a:r>
          </a:p>
          <a:p>
            <a:pPr indent="-230188">
              <a:spcBef>
                <a:spcPts val="18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Men who lived centuries before Jesus continue to live!</a:t>
            </a:r>
          </a:p>
          <a:p>
            <a:pPr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The form of Moses and Elijah.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Samuel was recognizable although he was in a disembodied form (1 Sam. 28:7-25).</a:t>
            </a:r>
          </a:p>
          <a:p>
            <a:pPr lvl="1" indent="-230188">
              <a:spcBef>
                <a:spcPts val="24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The same is true of the rich man, Lazarus, and Abraham in Hades (cf. Luke 16:19-31). </a:t>
            </a:r>
          </a:p>
          <a:p>
            <a:pPr indent="-230188">
              <a:spcBef>
                <a:spcPts val="24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This foreshadows the resurrection of the dead, both of the just and the unjust” </a:t>
            </a:r>
          </a:p>
          <a:p>
            <a:pPr indent="-230188">
              <a:spcBef>
                <a:spcPts val="24"/>
              </a:spcBef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    (Acts 24:15).</a:t>
            </a:r>
          </a:p>
          <a:p>
            <a:pPr lvl="1" indent="-230188">
              <a:spcBef>
                <a:spcPts val="24"/>
              </a:spcBef>
            </a:pPr>
            <a:endParaRPr lang="en-US" sz="2200" dirty="0" smtClean="0">
              <a:solidFill>
                <a:schemeClr val="tx1"/>
              </a:solidFill>
            </a:endParaRPr>
          </a:p>
          <a:p>
            <a:pPr indent="-230188">
              <a:spcBef>
                <a:spcPts val="24"/>
              </a:spcBef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03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315983"/>
                </a:solidFill>
              </a:rPr>
              <a:t>THE EVENT</a:t>
            </a:r>
            <a:endParaRPr lang="en-US" sz="2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MEANING</a:t>
            </a:r>
            <a:endParaRPr lang="en-US" sz="2400" b="1" dirty="0" smtClean="0">
              <a:solidFill>
                <a:srgbClr val="315983"/>
              </a:solidFill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RESURRECTION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400" i="1" spc="-100" dirty="0" smtClean="0">
                <a:solidFill>
                  <a:schemeClr val="tx1"/>
                </a:solidFill>
              </a:rPr>
              <a:t>Location of the Transfiguration</a:t>
            </a:r>
          </a:p>
          <a:p>
            <a:pPr marL="342900" lvl="1" indent="-230188">
              <a:spcBef>
                <a:spcPts val="1824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Mount Tabor </a:t>
            </a:r>
            <a:r>
              <a:rPr lang="en-US" sz="2200" dirty="0" smtClean="0">
                <a:solidFill>
                  <a:schemeClr val="tx1"/>
                </a:solidFill>
              </a:rPr>
              <a:t>(Cyril, Jerome).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  <p:pic>
        <p:nvPicPr>
          <p:cNvPr id="8" name="Picture 7" descr="MountTabor2.jpg"/>
          <p:cNvPicPr>
            <a:picLocks noChangeAspect="1"/>
          </p:cNvPicPr>
          <p:nvPr/>
        </p:nvPicPr>
        <p:blipFill>
          <a:blip r:embed="rId2"/>
          <a:srcRect l="24476" t="28007" r="19312" b="22244"/>
          <a:stretch>
            <a:fillRect/>
          </a:stretch>
        </p:blipFill>
        <p:spPr>
          <a:xfrm>
            <a:off x="3229872" y="4039809"/>
            <a:ext cx="5140032" cy="1983619"/>
          </a:xfrm>
          <a:prstGeom prst="rect">
            <a:avLst/>
          </a:prstGeom>
          <a:effectLst>
            <a:outerShdw blurRad="50800" dist="762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9000">
              <a:schemeClr val="bg1"/>
            </a:gs>
            <a:gs pos="100000">
              <a:schemeClr val="accent5">
                <a:lumMod val="40000"/>
                <a:lumOff val="60000"/>
              </a:schemeClr>
            </a:gs>
          </a:gsLst>
          <a:lin ang="15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bleGeographyColor2(HiRes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05277"/>
            <a:ext cx="8551334" cy="3649443"/>
          </a:xfrm>
          <a:prstGeom prst="rect">
            <a:avLst/>
          </a:prstGeom>
        </p:spPr>
      </p:pic>
      <p:pic>
        <p:nvPicPr>
          <p:cNvPr id="5" name="Picture 4" descr="BibleGeographyColor3(HiRes).jpg"/>
          <p:cNvPicPr>
            <a:picLocks noChangeAspect="1"/>
          </p:cNvPicPr>
          <p:nvPr/>
        </p:nvPicPr>
        <p:blipFill>
          <a:blip r:embed="rId3"/>
          <a:srcRect l="47306" t="11640" r="20029" b="59346"/>
          <a:stretch>
            <a:fillRect/>
          </a:stretch>
        </p:blipFill>
        <p:spPr>
          <a:xfrm>
            <a:off x="381000" y="304800"/>
            <a:ext cx="3283857" cy="3713239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1282095" y="2237619"/>
            <a:ext cx="3689048" cy="1209526"/>
          </a:xfrm>
          <a:prstGeom prst="straightConnector1">
            <a:avLst/>
          </a:prstGeom>
          <a:ln w="101600">
            <a:solidFill>
              <a:srgbClr val="FF0000"/>
            </a:solidFill>
            <a:headEnd type="arrow"/>
            <a:tailEnd type="none"/>
          </a:ln>
          <a:effectLst>
            <a:outerShdw blurRad="40000" dist="580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4374918" y="2766251"/>
            <a:ext cx="1785120" cy="1052288"/>
          </a:xfrm>
          <a:prstGeom prst="straightConnector1">
            <a:avLst/>
          </a:prstGeom>
          <a:ln w="101600">
            <a:solidFill>
              <a:srgbClr val="FF0000"/>
            </a:solidFill>
            <a:headEnd type="arrow"/>
            <a:tailEnd type="none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06553" y="745536"/>
            <a:ext cx="4662715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mbria"/>
                <a:cs typeface="Cambria"/>
              </a:rPr>
              <a:t>Mount Tabor</a:t>
            </a:r>
            <a:endParaRPr lang="en-US" sz="7000" b="1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228600"/>
            <a:ext cx="4452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/>
              <a:t>The Transfiguration of Jesus</a:t>
            </a:r>
            <a:endParaRPr lang="en-US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400" i="1" spc="-100" dirty="0" smtClean="0">
                <a:solidFill>
                  <a:schemeClr val="tx1"/>
                </a:solidFill>
              </a:rPr>
              <a:t>Location of the Transfiguration</a:t>
            </a:r>
          </a:p>
          <a:p>
            <a:pPr marL="342900" lvl="1" indent="-230188">
              <a:spcBef>
                <a:spcPts val="1824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Mount Tabor </a:t>
            </a:r>
            <a:r>
              <a:rPr lang="en-US" sz="2200" dirty="0" smtClean="0">
                <a:solidFill>
                  <a:schemeClr val="tx1"/>
                </a:solidFill>
              </a:rPr>
              <a:t>(Cyril, Jerome).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Josephus says it was fortified (</a:t>
            </a:r>
            <a:r>
              <a:rPr lang="en-US" sz="2200" i="1" dirty="0" smtClean="0">
                <a:solidFill>
                  <a:schemeClr val="tx1"/>
                </a:solidFill>
              </a:rPr>
              <a:t>Life of Flavius Josephus</a:t>
            </a:r>
            <a:r>
              <a:rPr lang="en-US" sz="2200" dirty="0" smtClean="0">
                <a:solidFill>
                  <a:schemeClr val="tx1"/>
                </a:solidFill>
              </a:rPr>
              <a:t> 37).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  <p:pic>
        <p:nvPicPr>
          <p:cNvPr id="6" name="Picture 5" descr="MountTabor2.jpg"/>
          <p:cNvPicPr>
            <a:picLocks noChangeAspect="1"/>
          </p:cNvPicPr>
          <p:nvPr/>
        </p:nvPicPr>
        <p:blipFill>
          <a:blip r:embed="rId2"/>
          <a:srcRect l="24476" t="28007" r="19312" b="22244"/>
          <a:stretch>
            <a:fillRect/>
          </a:stretch>
        </p:blipFill>
        <p:spPr>
          <a:xfrm>
            <a:off x="3229872" y="4039809"/>
            <a:ext cx="5140032" cy="1983619"/>
          </a:xfrm>
          <a:prstGeom prst="rect">
            <a:avLst/>
          </a:prstGeom>
          <a:effectLst>
            <a:outerShdw blurRad="50800" dist="762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400" i="1" spc="-100" dirty="0" smtClean="0">
                <a:solidFill>
                  <a:schemeClr val="tx1"/>
                </a:solidFill>
              </a:rPr>
              <a:t>Location of the Transfiguration</a:t>
            </a:r>
          </a:p>
          <a:p>
            <a:pPr marL="342900" lvl="1" indent="-230188">
              <a:spcBef>
                <a:spcPts val="1824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Mount </a:t>
            </a:r>
            <a:r>
              <a:rPr lang="en-US" sz="2800" dirty="0" err="1" smtClean="0">
                <a:solidFill>
                  <a:schemeClr val="tx1"/>
                </a:solidFill>
              </a:rPr>
              <a:t>Hermon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(Caesarea Philippi - Matt. 16:13; Mark 8:27).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  <p:pic>
        <p:nvPicPr>
          <p:cNvPr id="7" name="Picture 6" descr="MountTabor2.jpg"/>
          <p:cNvPicPr>
            <a:picLocks noChangeAspect="1"/>
          </p:cNvPicPr>
          <p:nvPr/>
        </p:nvPicPr>
        <p:blipFill>
          <a:blip r:embed="rId2"/>
          <a:srcRect t="19512" b="25616"/>
          <a:stretch>
            <a:fillRect/>
          </a:stretch>
        </p:blipFill>
        <p:spPr>
          <a:xfrm>
            <a:off x="3084286" y="3890629"/>
            <a:ext cx="5261428" cy="2132800"/>
          </a:xfrm>
          <a:prstGeom prst="rect">
            <a:avLst/>
          </a:prstGeom>
          <a:effectLst>
            <a:outerShdw blurRad="50800" dist="762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9000">
              <a:schemeClr val="bg1"/>
            </a:gs>
            <a:gs pos="100000">
              <a:schemeClr val="accent5">
                <a:lumMod val="40000"/>
                <a:lumOff val="60000"/>
              </a:schemeClr>
            </a:gs>
          </a:gsLst>
          <a:lin ang="15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bleGeographyColor2(HiRes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05277"/>
            <a:ext cx="8551334" cy="3649443"/>
          </a:xfrm>
          <a:prstGeom prst="rect">
            <a:avLst/>
          </a:prstGeom>
        </p:spPr>
      </p:pic>
      <p:pic>
        <p:nvPicPr>
          <p:cNvPr id="10" name="Picture 9" descr="BibleGeographyColor3(HiRes).jpg"/>
          <p:cNvPicPr>
            <a:picLocks noChangeAspect="1"/>
          </p:cNvPicPr>
          <p:nvPr/>
        </p:nvPicPr>
        <p:blipFill>
          <a:blip r:embed="rId3"/>
          <a:srcRect l="47306" t="11640" r="20029" b="59346"/>
          <a:stretch>
            <a:fillRect/>
          </a:stretch>
        </p:blipFill>
        <p:spPr>
          <a:xfrm>
            <a:off x="381000" y="304800"/>
            <a:ext cx="3283857" cy="3713239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006553" y="745536"/>
            <a:ext cx="4662715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mbria"/>
                <a:cs typeface="Cambria"/>
              </a:rPr>
              <a:t>Mount </a:t>
            </a:r>
            <a:r>
              <a:rPr lang="en-US" sz="7000" b="1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mbria"/>
                <a:cs typeface="Cambria"/>
              </a:rPr>
              <a:t>Hermon</a:t>
            </a:r>
            <a:endParaRPr lang="en-US" sz="7000" b="1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mbria"/>
              <a:cs typeface="Cambri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75857" y="745536"/>
            <a:ext cx="1929191" cy="512369"/>
          </a:xfrm>
          <a:prstGeom prst="straightConnector1">
            <a:avLst/>
          </a:prstGeom>
          <a:ln w="101600">
            <a:solidFill>
              <a:srgbClr val="FF0000"/>
            </a:solidFill>
            <a:headEnd type="arrow"/>
            <a:tailEnd type="none"/>
          </a:ln>
          <a:effectLst>
            <a:outerShdw blurRad="40000" dist="580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5548157" y="2790442"/>
            <a:ext cx="1047312" cy="266098"/>
          </a:xfrm>
          <a:prstGeom prst="straightConnector1">
            <a:avLst/>
          </a:prstGeom>
          <a:ln w="101600">
            <a:solidFill>
              <a:srgbClr val="FF0000"/>
            </a:solidFill>
            <a:headEnd type="arrow"/>
            <a:tailEnd type="none"/>
          </a:ln>
          <a:effectLst>
            <a:outerShdw blurRad="40000" dist="834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343400" y="228600"/>
            <a:ext cx="4452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/>
              <a:t>The Transfiguration of Jesus</a:t>
            </a:r>
            <a:endParaRPr lang="en-US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“His Face Shone Like the Sun”</a:t>
            </a:r>
            <a:br>
              <a:rPr lang="en-US" dirty="0" smtClean="0"/>
            </a:br>
            <a:r>
              <a:rPr lang="en-US" sz="3667" dirty="0" smtClean="0"/>
              <a:t>The Transfiguration of 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33" y="1676400"/>
            <a:ext cx="6308629" cy="47371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en-US" sz="3400" i="1" spc="-100" dirty="0" smtClean="0">
                <a:solidFill>
                  <a:schemeClr val="tx1"/>
                </a:solidFill>
              </a:rPr>
              <a:t>Location of the Transfiguration</a:t>
            </a:r>
          </a:p>
          <a:p>
            <a:pPr marL="342900" lvl="1" indent="-230188">
              <a:spcBef>
                <a:spcPts val="1824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Mount </a:t>
            </a:r>
            <a:r>
              <a:rPr lang="en-US" sz="2800" dirty="0" err="1" smtClean="0">
                <a:solidFill>
                  <a:schemeClr val="tx1"/>
                </a:solidFill>
              </a:rPr>
              <a:t>Hermon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(Caesarea Philippi - Matt. 16:13; Mark 8:27)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“High (</a:t>
            </a:r>
            <a:r>
              <a:rPr lang="en-US" sz="2200" i="1" dirty="0" err="1" smtClean="0">
                <a:solidFill>
                  <a:schemeClr val="tx1"/>
                </a:solidFill>
              </a:rPr>
              <a:t>hupsēlo</a:t>
            </a:r>
            <a:r>
              <a:rPr lang="en-US" sz="2200" dirty="0" err="1" smtClean="0">
                <a:solidFill>
                  <a:schemeClr val="tx1"/>
                </a:solidFill>
              </a:rPr>
              <a:t>s</a:t>
            </a:r>
            <a:r>
              <a:rPr lang="en-US" sz="2200" dirty="0" smtClean="0">
                <a:solidFill>
                  <a:schemeClr val="tx1"/>
                </a:solidFill>
              </a:rPr>
              <a:t>)” (Matt. 4:8; Luke 4:5).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614" y="1447800"/>
            <a:ext cx="1961449" cy="518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EVENT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TIMING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WITNESSES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LOCATION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TERMS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PARTICIPANTS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SUGGESTION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RESPONSE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AFTERMATH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QUESTIONS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315983"/>
                </a:solidFill>
              </a:rPr>
              <a:t>MEANING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DEITY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END OF OLD LAW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b="1" dirty="0" smtClean="0">
                <a:solidFill>
                  <a:srgbClr val="595959"/>
                </a:solidFill>
              </a:rPr>
              <a:t>RESURRECTION</a:t>
            </a:r>
            <a:endParaRPr lang="en-US" b="1" dirty="0">
              <a:solidFill>
                <a:srgbClr val="595959"/>
              </a:solidFill>
            </a:endParaRPr>
          </a:p>
        </p:txBody>
      </p:sp>
      <p:pic>
        <p:nvPicPr>
          <p:cNvPr id="6" name="Picture 5" descr="MountTabor2.jpg"/>
          <p:cNvPicPr>
            <a:picLocks noChangeAspect="1"/>
          </p:cNvPicPr>
          <p:nvPr/>
        </p:nvPicPr>
        <p:blipFill>
          <a:blip r:embed="rId2"/>
          <a:srcRect t="19512" b="25616"/>
          <a:stretch>
            <a:fillRect/>
          </a:stretch>
        </p:blipFill>
        <p:spPr>
          <a:xfrm>
            <a:off x="3084286" y="3890629"/>
            <a:ext cx="5261428" cy="2132800"/>
          </a:xfrm>
          <a:prstGeom prst="rect">
            <a:avLst/>
          </a:prstGeom>
          <a:effectLst>
            <a:outerShdw blurRad="50800" dist="762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2895</Words>
  <Application>Microsoft Office PowerPoint</Application>
  <PresentationFormat>On-screen Show (4:3)</PresentationFormat>
  <Paragraphs>645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Cambria</vt:lpstr>
      <vt:lpstr>Office Theme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PowerPoint Presentation</vt:lpstr>
      <vt:lpstr>“His Face Shone Like the Sun” The Transfiguration of Jesus</vt:lpstr>
      <vt:lpstr>“His Face Shone Like the Sun” The Transfiguration of Jesus</vt:lpstr>
      <vt:lpstr>PowerPoint Presentation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  <vt:lpstr>“His Face Shone Like the Sun” The Transfiguration of Jesus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“His Face Shone Like the Sun” The Transfiguration of Jesus</dc:title>
  <dc:creator>Kyle Pope</dc:creator>
  <cp:lastModifiedBy>Kyle Pope</cp:lastModifiedBy>
  <cp:revision>46</cp:revision>
  <dcterms:created xsi:type="dcterms:W3CDTF">2015-02-11T03:38:55Z</dcterms:created>
  <dcterms:modified xsi:type="dcterms:W3CDTF">2015-02-11T03:49:48Z</dcterms:modified>
</cp:coreProperties>
</file>