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autoCompressPictures="0">
  <p:sldMasterIdLst>
    <p:sldMasterId id="2147483648" r:id="rId1"/>
  </p:sldMasterIdLst>
  <p:notesMasterIdLst>
    <p:notesMasterId r:id="rId19"/>
  </p:notesMasterIdLst>
  <p:sldIdLst>
    <p:sldId id="257" r:id="rId2"/>
    <p:sldId id="273" r:id="rId3"/>
    <p:sldId id="274" r:id="rId4"/>
    <p:sldId id="275" r:id="rId5"/>
    <p:sldId id="260" r:id="rId6"/>
    <p:sldId id="261" r:id="rId7"/>
    <p:sldId id="269" r:id="rId8"/>
    <p:sldId id="270" r:id="rId9"/>
    <p:sldId id="267" r:id="rId10"/>
    <p:sldId id="278" r:id="rId11"/>
    <p:sldId id="279" r:id="rId12"/>
    <p:sldId id="265" r:id="rId13"/>
    <p:sldId id="263" r:id="rId14"/>
    <p:sldId id="271" r:id="rId15"/>
    <p:sldId id="272" r:id="rId16"/>
    <p:sldId id="276" r:id="rId17"/>
    <p:sldId id="262" r:id="rId18"/>
  </p:sldIdLst>
  <p:sldSz cx="9144000" cy="6858000" type="screen4x3"/>
  <p:notesSz cx="6858000" cy="9144000"/>
  <p:embeddedFontLst>
    <p:embeddedFont>
      <p:font typeface="Calibri"/>
      <p:regular r:id="rId20"/>
      <p:bold r:id="rId21"/>
      <p:italic r:id="rId22"/>
      <p:boldItalic r:id="rId23"/>
    </p:embeddedFont>
    <p:embeddedFont>
      <p:font typeface="Cochin"/>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2F7CB"/>
    <a:srgbClr val="B1D9C5"/>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98" autoAdjust="0"/>
    <p:restoredTop sz="94660" autoAdjust="0"/>
  </p:normalViewPr>
  <p:slideViewPr>
    <p:cSldViewPr snapToGrid="0" snapToObjects="1">
      <p:cViewPr varScale="1">
        <p:scale>
          <a:sx n="105" d="100"/>
          <a:sy n="105" d="100"/>
        </p:scale>
        <p:origin x="-336" y="-104"/>
      </p:cViewPr>
      <p:guideLst>
        <p:guide orient="horz" pos="2160"/>
        <p:guide pos="2880"/>
      </p:guideLst>
    </p:cSldViewPr>
  </p:slideViewPr>
  <p:outlineViewPr>
    <p:cViewPr>
      <p:scale>
        <a:sx n="33" d="100"/>
        <a:sy n="33" d="100"/>
      </p:scale>
      <p:origin x="0" y="145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font" Target="fonts/font1.fntdata"/><Relationship Id="rId21" Type="http://schemas.openxmlformats.org/officeDocument/2006/relationships/font" Target="fonts/font2.fntdata"/><Relationship Id="rId22" Type="http://schemas.openxmlformats.org/officeDocument/2006/relationships/font" Target="fonts/font3.fntdata"/><Relationship Id="rId23" Type="http://schemas.openxmlformats.org/officeDocument/2006/relationships/font" Target="fonts/font4.fntdata"/><Relationship Id="rId24" Type="http://schemas.openxmlformats.org/officeDocument/2006/relationships/font" Target="fonts/font5.fntdata"/><Relationship Id="rId25" Type="http://schemas.openxmlformats.org/officeDocument/2006/relationships/font" Target="fonts/font6.fntdata"/><Relationship Id="rId26" Type="http://schemas.openxmlformats.org/officeDocument/2006/relationships/font" Target="fonts/font7.fntdata"/><Relationship Id="rId27" Type="http://schemas.openxmlformats.org/officeDocument/2006/relationships/font" Target="fonts/font8.fntdata"/><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4AF80-AB64-1A44-810A-73DEF6EDF26E}" type="datetimeFigureOut">
              <a:rPr lang="en-US" smtClean="0"/>
              <a:pPr/>
              <a:t>5/19/15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9C79C-BCE3-D847-9C98-CA3D7AD48CB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3443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17A16-9621-BB49-AF29-DAF5BC7B8E99}" type="datetimeFigureOut">
              <a:rPr lang="en-US" smtClean="0"/>
              <a:pPr/>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17A16-9621-BB49-AF29-DAF5BC7B8E99}" type="datetimeFigureOut">
              <a:rPr lang="en-US" smtClean="0"/>
              <a:pPr/>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17A16-9621-BB49-AF29-DAF5BC7B8E99}" type="datetimeFigureOut">
              <a:rPr lang="en-US" smtClean="0"/>
              <a:pPr/>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17A16-9621-BB49-AF29-DAF5BC7B8E99}" type="datetimeFigureOut">
              <a:rPr lang="en-US" smtClean="0"/>
              <a:pPr/>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17A16-9621-BB49-AF29-DAF5BC7B8E99}" type="datetimeFigureOut">
              <a:rPr lang="en-US" smtClean="0"/>
              <a:pPr/>
              <a:t>5/19/15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17A16-9621-BB49-AF29-DAF5BC7B8E99}" type="datetimeFigureOut">
              <a:rPr lang="en-US" smtClean="0"/>
              <a:pPr/>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17A16-9621-BB49-AF29-DAF5BC7B8E99}" type="datetimeFigureOut">
              <a:rPr lang="en-US" smtClean="0"/>
              <a:pPr/>
              <a:t>5/19/15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17A16-9621-BB49-AF29-DAF5BC7B8E99}" type="datetimeFigureOut">
              <a:rPr lang="en-US" smtClean="0"/>
              <a:pPr/>
              <a:t>5/19/15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17A16-9621-BB49-AF29-DAF5BC7B8E99}" type="datetimeFigureOut">
              <a:rPr lang="en-US" smtClean="0"/>
              <a:pPr/>
              <a:t>5/19/15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17A16-9621-BB49-AF29-DAF5BC7B8E99}" type="datetimeFigureOut">
              <a:rPr lang="en-US" smtClean="0"/>
              <a:pPr/>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17A16-9621-BB49-AF29-DAF5BC7B8E99}" type="datetimeFigureOut">
              <a:rPr lang="en-US" smtClean="0"/>
              <a:pPr/>
              <a:t>5/19/15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srcRect l="677" t="27271" r="11482" b="28619"/>
          <a:stretch>
            <a:fillRect/>
          </a:stretch>
        </p:blipFill>
        <p:spPr bwMode="auto">
          <a:xfrm>
            <a:off x="0" y="0"/>
            <a:ext cx="9144000" cy="6858000"/>
          </a:xfrm>
          <a:prstGeom prst="rect">
            <a:avLst/>
          </a:prstGeom>
          <a:noFill/>
          <a:ln w="12700" cap="flat">
            <a:noFill/>
            <a:miter lim="800000"/>
            <a:headEnd/>
            <a:tailEnd/>
          </a:ln>
        </p:spPr>
      </p:pic>
      <p:pic>
        <p:nvPicPr>
          <p:cNvPr id="8" name="Picture 7"/>
          <p:cNvPicPr>
            <a:picLocks noChangeAspect="1"/>
          </p:cNvPicPr>
          <p:nvPr/>
        </p:nvPicPr>
        <p:blipFill>
          <a:blip r:embed="rId14">
            <a:duotone>
              <a:prstClr val="black"/>
              <a:srgbClr val="D9C3A5">
                <a:tint val="50000"/>
                <a:satMod val="180000"/>
              </a:srgbClr>
            </a:duotone>
            <a:lum bright="-37000" contrast="-57000"/>
            <a:alphaModFix amt="37000"/>
          </a:blip>
          <a:srcRect l="10487" b="12806"/>
          <a:stretch>
            <a:fillRect/>
          </a:stretch>
        </p:blipFill>
        <p:spPr>
          <a:xfrm>
            <a:off x="-18879" y="1295400"/>
            <a:ext cx="9162879" cy="551815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17A16-9621-BB49-AF29-DAF5BC7B8E99}" type="datetimeFigureOut">
              <a:rPr lang="en-US" smtClean="0"/>
              <a:pPr/>
              <a:t>5/19/15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33CFD-4321-E048-A27F-B8DCECDC27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kern="1200">
          <a:solidFill>
            <a:srgbClr val="F2F7CB"/>
          </a:solidFill>
          <a:effectLst>
            <a:outerShdw blurRad="50800" dist="38100" dir="2700000">
              <a:srgbClr val="000000">
                <a:alpha val="43000"/>
              </a:srgbClr>
            </a:outerShdw>
          </a:effectLst>
          <a:latin typeface="Cochin"/>
          <a:ea typeface="+mj-ea"/>
          <a:cs typeface="Cochin"/>
        </a:defRPr>
      </a:lvl1pPr>
    </p:titleStyle>
    <p:bodyStyle>
      <a:lvl1pPr marL="342900" indent="-342900" algn="l" defTabSz="457200" rtl="0" eaLnBrk="1" latinLnBrk="0" hangingPunct="1">
        <a:spcBef>
          <a:spcPct val="20000"/>
        </a:spcBef>
        <a:buFont typeface="Arial"/>
        <a:buChar char="•"/>
        <a:defRPr sz="3200" b="1" kern="1200">
          <a:solidFill>
            <a:schemeClr val="bg1"/>
          </a:solidFill>
          <a:latin typeface="Cochin"/>
          <a:ea typeface="+mn-ea"/>
          <a:cs typeface="Cochin"/>
        </a:defRPr>
      </a:lvl1pPr>
      <a:lvl2pPr marL="742950" indent="-285750" algn="l" defTabSz="457200" rtl="0" eaLnBrk="1" latinLnBrk="0" hangingPunct="1">
        <a:spcBef>
          <a:spcPct val="20000"/>
        </a:spcBef>
        <a:buFont typeface="Arial"/>
        <a:buChar char="–"/>
        <a:defRPr sz="2800" b="1" kern="1200">
          <a:solidFill>
            <a:schemeClr val="bg1"/>
          </a:solidFill>
          <a:latin typeface="Cochin"/>
          <a:ea typeface="+mn-ea"/>
          <a:cs typeface="Cochin"/>
        </a:defRPr>
      </a:lvl2pPr>
      <a:lvl3pPr marL="1143000" indent="-228600" algn="l" defTabSz="457200" rtl="0" eaLnBrk="1" latinLnBrk="0" hangingPunct="1">
        <a:spcBef>
          <a:spcPct val="20000"/>
        </a:spcBef>
        <a:buFont typeface="Arial"/>
        <a:buChar char="•"/>
        <a:defRPr sz="2400" b="1" kern="1200">
          <a:solidFill>
            <a:schemeClr val="bg1"/>
          </a:solidFill>
          <a:latin typeface="Cochin"/>
          <a:ea typeface="+mn-ea"/>
          <a:cs typeface="Cochin"/>
        </a:defRPr>
      </a:lvl3pPr>
      <a:lvl4pPr marL="1600200" indent="-228600" algn="l" defTabSz="457200" rtl="0" eaLnBrk="1" latinLnBrk="0" hangingPunct="1">
        <a:spcBef>
          <a:spcPct val="20000"/>
        </a:spcBef>
        <a:buFont typeface="Arial"/>
        <a:buChar char="–"/>
        <a:defRPr sz="2000" b="1" kern="1200">
          <a:solidFill>
            <a:schemeClr val="bg1"/>
          </a:solidFill>
          <a:latin typeface="Cochin"/>
          <a:ea typeface="+mn-ea"/>
          <a:cs typeface="Cochin"/>
        </a:defRPr>
      </a:lvl4pPr>
      <a:lvl5pPr marL="2057400" indent="-228600" algn="l" defTabSz="457200" rtl="0" eaLnBrk="1" latinLnBrk="0" hangingPunct="1">
        <a:spcBef>
          <a:spcPct val="20000"/>
        </a:spcBef>
        <a:buFont typeface="Arial"/>
        <a:buChar char="»"/>
        <a:defRPr sz="2000" b="1" kern="1200">
          <a:solidFill>
            <a:schemeClr val="bg1"/>
          </a:solidFill>
          <a:latin typeface="Cochin"/>
          <a:ea typeface="+mn-ea"/>
          <a:cs typeface="Coc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Luke 23:26-31</a:t>
            </a:r>
            <a:endParaRPr lang="en-US" sz="6000" dirty="0"/>
          </a:p>
        </p:txBody>
      </p:sp>
      <p:sp>
        <p:nvSpPr>
          <p:cNvPr id="3" name="Content Placeholder 2"/>
          <p:cNvSpPr>
            <a:spLocks noGrp="1"/>
          </p:cNvSpPr>
          <p:nvPr>
            <p:ph idx="1"/>
          </p:nvPr>
        </p:nvSpPr>
        <p:spPr>
          <a:xfrm>
            <a:off x="457200" y="2019905"/>
            <a:ext cx="8229600" cy="4106258"/>
          </a:xfrm>
        </p:spPr>
        <p:txBody>
          <a:bodyPr>
            <a:normAutofit/>
          </a:bodyPr>
          <a:lstStyle/>
          <a:p>
            <a:pPr marL="0" indent="460375">
              <a:lnSpc>
                <a:spcPct val="90000"/>
              </a:lnSpc>
              <a:buNone/>
            </a:pPr>
            <a:r>
              <a:rPr lang="en-US" sz="3500" dirty="0" smtClean="0"/>
              <a:t>Now as they led Him away, they laid hold of a certain man, Simon a </a:t>
            </a:r>
            <a:r>
              <a:rPr lang="en-US" sz="3500" dirty="0" err="1" smtClean="0"/>
              <a:t>Cyrenian</a:t>
            </a:r>
            <a:r>
              <a:rPr lang="en-US" sz="3500" dirty="0" smtClean="0"/>
              <a:t>, who was coming from the country, and on him they laid the cross that he might bear it after Jesus. And a great multitude of the people followed Him, and women who also mourned and lamented Him. </a:t>
            </a:r>
            <a:endParaRPr lang="en-US" sz="35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600200"/>
            <a:ext cx="8229600" cy="4979610"/>
          </a:xfrm>
        </p:spPr>
        <p:txBody>
          <a:bodyPr>
            <a:normAutofit/>
          </a:bodyPr>
          <a:lstStyle/>
          <a:p>
            <a:pPr marL="0" indent="0" algn="ctr">
              <a:buNone/>
            </a:pPr>
            <a:r>
              <a:rPr lang="en-US" dirty="0" smtClean="0"/>
              <a:t>During the siege of Jerusalem in 70 AD…</a:t>
            </a:r>
          </a:p>
          <a:p>
            <a:pPr marL="798513" lvl="1" indent="-398463">
              <a:spcBef>
                <a:spcPts val="1872"/>
              </a:spcBef>
              <a:buClr>
                <a:schemeClr val="accent6">
                  <a:lumMod val="40000"/>
                  <a:lumOff val="60000"/>
                </a:schemeClr>
              </a:buClr>
              <a:buFont typeface="Times New Roman"/>
              <a:buChar char="►"/>
            </a:pPr>
            <a:r>
              <a:rPr lang="en-US" dirty="0" smtClean="0"/>
              <a:t>Josephus records that the siege of the Roman commander Titus lasted from April to September during which 1,100,000 died and 97,000 were taken away captive (Wars 6.9.3).</a:t>
            </a:r>
          </a:p>
          <a:p>
            <a:pPr marL="798513" lvl="1" indent="-398463">
              <a:spcBef>
                <a:spcPts val="1872"/>
              </a:spcBef>
              <a:buClr>
                <a:schemeClr val="accent6">
                  <a:lumMod val="40000"/>
                  <a:lumOff val="60000"/>
                </a:schemeClr>
              </a:buClr>
              <a:buFont typeface="Times New Roman"/>
              <a:buChar char="►"/>
            </a:pPr>
            <a:r>
              <a:rPr lang="en-US" dirty="0" smtClean="0"/>
              <a:t>600,000 dead bodies were thrown from the gates, and within the city the bodies of the dead lay in heaps (</a:t>
            </a:r>
            <a:r>
              <a:rPr lang="en-US" i="1" dirty="0" smtClean="0"/>
              <a:t>Ibid</a:t>
            </a:r>
            <a:r>
              <a:rPr lang="en-US" dirty="0" smtClean="0"/>
              <a:t>. 5.13.7).</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600200"/>
            <a:ext cx="8229600" cy="4979610"/>
          </a:xfrm>
        </p:spPr>
        <p:txBody>
          <a:bodyPr>
            <a:normAutofit/>
          </a:bodyPr>
          <a:lstStyle/>
          <a:p>
            <a:pPr marL="0" indent="0" algn="ctr">
              <a:buNone/>
            </a:pPr>
            <a:r>
              <a:rPr lang="en-US" dirty="0" smtClean="0"/>
              <a:t>During the siege of Jerusalem in 70 AD…</a:t>
            </a:r>
          </a:p>
          <a:p>
            <a:pPr marL="798513" lvl="1" indent="-398463">
              <a:spcBef>
                <a:spcPts val="1872"/>
              </a:spcBef>
              <a:buClr>
                <a:schemeClr val="accent6">
                  <a:lumMod val="40000"/>
                  <a:lumOff val="60000"/>
                </a:schemeClr>
              </a:buClr>
              <a:buFont typeface="Times New Roman"/>
              <a:buChar char="►"/>
            </a:pPr>
            <a:r>
              <a:rPr lang="en-US" dirty="0" smtClean="0"/>
              <a:t>The lack of food led to fighting over every morsel of food, with the hungry forced to gnaw on leather straps and sandals for some sustenance (</a:t>
            </a:r>
            <a:r>
              <a:rPr lang="en-US" i="1" dirty="0" smtClean="0"/>
              <a:t>Ibid</a:t>
            </a:r>
            <a:r>
              <a:rPr lang="en-US" dirty="0" smtClean="0"/>
              <a:t>. 6.3.3).</a:t>
            </a:r>
          </a:p>
          <a:p>
            <a:pPr marL="798513" lvl="1" indent="-398463">
              <a:spcBef>
                <a:spcPts val="1872"/>
              </a:spcBef>
              <a:buClr>
                <a:schemeClr val="accent6">
                  <a:lumMod val="40000"/>
                  <a:lumOff val="60000"/>
                </a:schemeClr>
              </a:buClr>
              <a:buFont typeface="Times New Roman"/>
              <a:buChar char="►"/>
            </a:pPr>
            <a:r>
              <a:rPr lang="en-US" dirty="0" smtClean="0"/>
              <a:t>Some even killed nursing infants and cooked them for food (</a:t>
            </a:r>
            <a:r>
              <a:rPr lang="en-US" i="1" dirty="0" smtClean="0"/>
              <a:t>Ibid</a:t>
            </a:r>
            <a:r>
              <a:rPr lang="en-US" dirty="0" smtClean="0"/>
              <a:t>. 6.3.4).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600200"/>
            <a:ext cx="8229600" cy="4979610"/>
          </a:xfrm>
        </p:spPr>
        <p:txBody>
          <a:bodyPr>
            <a:normAutofit/>
          </a:bodyPr>
          <a:lstStyle/>
          <a:p>
            <a:pPr marL="0" indent="0" algn="ctr">
              <a:buNone/>
            </a:pPr>
            <a:r>
              <a:rPr lang="en-US" dirty="0" smtClean="0"/>
              <a:t>This likely has direct application to God’s judgment on Israel, but let’s consider some general applications it may also have.</a:t>
            </a:r>
          </a:p>
          <a:p>
            <a:pPr marL="798513" lvl="1" indent="-398463">
              <a:buClr>
                <a:schemeClr val="accent6">
                  <a:lumMod val="40000"/>
                  <a:lumOff val="60000"/>
                </a:schemeClr>
              </a:buClr>
              <a:buFont typeface="Times New Roman"/>
              <a:buChar char="►"/>
            </a:pPr>
            <a:r>
              <a:rPr lang="en-US" dirty="0" smtClean="0"/>
              <a:t>Our strength is small if adversity leads us to fall (Prov. 24:10).</a:t>
            </a:r>
          </a:p>
          <a:p>
            <a:pPr marL="798513" lvl="1" indent="-398463">
              <a:buClr>
                <a:schemeClr val="accent6">
                  <a:lumMod val="40000"/>
                  <a:lumOff val="60000"/>
                </a:schemeClr>
              </a:buClr>
              <a:buFont typeface="Times New Roman"/>
              <a:buChar char="►"/>
            </a:pPr>
            <a:r>
              <a:rPr lang="en-US" dirty="0" smtClean="0"/>
              <a:t>We often look at things different when adversity comes (</a:t>
            </a:r>
            <a:r>
              <a:rPr lang="en-US" dirty="0" err="1" smtClean="0"/>
              <a:t>Ecc</a:t>
            </a:r>
            <a:r>
              <a:rPr lang="en-US" dirty="0" smtClean="0"/>
              <a:t>. 7:13-14).</a:t>
            </a:r>
          </a:p>
          <a:p>
            <a:pPr marL="798513" lvl="1" indent="-398463">
              <a:buClr>
                <a:schemeClr val="accent6">
                  <a:lumMod val="40000"/>
                  <a:lumOff val="60000"/>
                </a:schemeClr>
              </a:buClr>
              <a:buFont typeface="Times New Roman"/>
              <a:buChar char="►"/>
            </a:pPr>
            <a:r>
              <a:rPr lang="en-US" dirty="0" smtClean="0"/>
              <a:t>Adversity often reveals who really cares about us (Prov. 17:17).</a:t>
            </a:r>
          </a:p>
          <a:p>
            <a:pPr marL="1198563" lvl="2" indent="-398463">
              <a:buClr>
                <a:schemeClr val="accent6">
                  <a:lumMod val="40000"/>
                  <a:lumOff val="60000"/>
                </a:schemeClr>
              </a:buClr>
              <a:buSzPct val="70000"/>
              <a:buFont typeface="Wingdings" charset="2"/>
              <a:buChar char="u"/>
            </a:pPr>
            <a:r>
              <a:rPr lang="en-US" sz="2800" dirty="0" smtClean="0"/>
              <a:t>Will we love “at all times”?</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600200"/>
            <a:ext cx="8229600" cy="4979610"/>
          </a:xfrm>
        </p:spPr>
        <p:txBody>
          <a:bodyPr>
            <a:noAutofit/>
          </a:bodyPr>
          <a:lstStyle/>
          <a:p>
            <a:pPr marL="398463" indent="-398463" algn="ctr">
              <a:buNone/>
            </a:pPr>
            <a:r>
              <a:rPr lang="en-US" sz="5405" dirty="0" smtClean="0"/>
              <a:t>What if…</a:t>
            </a:r>
          </a:p>
          <a:p>
            <a:pPr marL="398463" indent="-398463">
              <a:spcBef>
                <a:spcPts val="1320"/>
              </a:spcBef>
              <a:buClr>
                <a:schemeClr val="accent6">
                  <a:lumMod val="40000"/>
                  <a:lumOff val="60000"/>
                </a:schemeClr>
              </a:buClr>
              <a:buFont typeface="Times New Roman"/>
              <a:buChar char="►"/>
            </a:pPr>
            <a:r>
              <a:rPr lang="en-US" dirty="0" smtClean="0"/>
              <a:t>It was against the law to assemble for worship?—Would I continue faithfully, or would it even impact my life?</a:t>
            </a:r>
          </a:p>
          <a:p>
            <a:pPr marL="398463" indent="-398463">
              <a:spcBef>
                <a:spcPts val="1320"/>
              </a:spcBef>
              <a:buClr>
                <a:schemeClr val="accent6">
                  <a:lumMod val="40000"/>
                  <a:lumOff val="60000"/>
                </a:schemeClr>
              </a:buClr>
              <a:buFont typeface="Times New Roman"/>
              <a:buChar char="►"/>
            </a:pPr>
            <a:r>
              <a:rPr lang="en-US" dirty="0" smtClean="0"/>
              <a:t>You could be beaten for teaching the truth about homosexuality, drinking, divorce, or false religion?—Would it threaten my safety at all?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600200"/>
            <a:ext cx="8229600" cy="4979610"/>
          </a:xfrm>
        </p:spPr>
        <p:txBody>
          <a:bodyPr>
            <a:noAutofit/>
          </a:bodyPr>
          <a:lstStyle/>
          <a:p>
            <a:pPr marL="398463" indent="-398463" algn="ctr">
              <a:buNone/>
            </a:pPr>
            <a:r>
              <a:rPr lang="en-US" sz="5405" dirty="0" smtClean="0"/>
              <a:t>What if…</a:t>
            </a:r>
          </a:p>
          <a:p>
            <a:pPr marL="398463" indent="-398463">
              <a:spcBef>
                <a:spcPts val="1320"/>
              </a:spcBef>
              <a:buClr>
                <a:schemeClr val="accent6">
                  <a:lumMod val="40000"/>
                  <a:lumOff val="60000"/>
                </a:schemeClr>
              </a:buClr>
              <a:buFont typeface="Times New Roman"/>
              <a:buChar char="►"/>
            </a:pPr>
            <a:r>
              <a:rPr lang="en-US" dirty="0" smtClean="0"/>
              <a:t>As parents, it became illegal to teach your children about Jesus, spank them as the Bible teaches, or prevent them from doing things their friends do?—Would such laws change anything about how I raise my children?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600200"/>
            <a:ext cx="8229600" cy="4979610"/>
          </a:xfrm>
        </p:spPr>
        <p:txBody>
          <a:bodyPr>
            <a:noAutofit/>
          </a:bodyPr>
          <a:lstStyle/>
          <a:p>
            <a:pPr marL="398463" indent="-398463" algn="ctr">
              <a:buNone/>
            </a:pPr>
            <a:r>
              <a:rPr lang="en-US" sz="5405" dirty="0" smtClean="0"/>
              <a:t>What if…</a:t>
            </a:r>
          </a:p>
          <a:p>
            <a:pPr marL="398463" indent="-398463">
              <a:spcBef>
                <a:spcPts val="1320"/>
              </a:spcBef>
              <a:buClr>
                <a:schemeClr val="accent6">
                  <a:lumMod val="40000"/>
                  <a:lumOff val="60000"/>
                </a:schemeClr>
              </a:buClr>
              <a:buFont typeface="Times New Roman"/>
              <a:buChar char="►"/>
            </a:pPr>
            <a:r>
              <a:rPr lang="en-US" dirty="0" smtClean="0"/>
              <a:t>Our culture tried to force us to dress like them, talk like them, act like them, or sin like them?—Would it even be evident that I was different?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600200"/>
            <a:ext cx="8229600" cy="4979610"/>
          </a:xfrm>
        </p:spPr>
        <p:txBody>
          <a:bodyPr>
            <a:noAutofit/>
          </a:bodyPr>
          <a:lstStyle/>
          <a:p>
            <a:pPr marL="398463" indent="-398463" algn="ctr">
              <a:buNone/>
            </a:pPr>
            <a:r>
              <a:rPr lang="en-US" sz="5405" dirty="0" smtClean="0"/>
              <a:t>What if…</a:t>
            </a:r>
          </a:p>
          <a:p>
            <a:pPr marL="398463" indent="-398463">
              <a:spcBef>
                <a:spcPts val="1320"/>
              </a:spcBef>
              <a:buClr>
                <a:schemeClr val="accent6">
                  <a:lumMod val="40000"/>
                  <a:lumOff val="60000"/>
                </a:schemeClr>
              </a:buClr>
              <a:buFont typeface="Times New Roman"/>
              <a:buChar char="►"/>
            </a:pPr>
            <a:r>
              <a:rPr lang="en-US" dirty="0" smtClean="0"/>
              <a:t>A brother or sister was imprisoned for faith?—Would I reach out to support them, or would I show them no more support than I do now?</a:t>
            </a:r>
          </a:p>
          <a:p>
            <a:pPr marL="398463" indent="-398463">
              <a:spcBef>
                <a:spcPts val="1320"/>
              </a:spcBef>
              <a:buClr>
                <a:schemeClr val="accent6">
                  <a:lumMod val="40000"/>
                  <a:lumOff val="60000"/>
                </a:schemeClr>
              </a:buClr>
              <a:buFont typeface="Times New Roman"/>
              <a:buChar char="►"/>
            </a:pPr>
            <a:r>
              <a:rPr lang="en-US" dirty="0" smtClean="0"/>
              <a:t>You could be killed for reading the Bible?—Would my life even be in danger at all?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600200"/>
            <a:ext cx="8229600" cy="4979610"/>
          </a:xfrm>
        </p:spPr>
        <p:txBody>
          <a:bodyPr>
            <a:normAutofit/>
          </a:bodyPr>
          <a:lstStyle/>
          <a:p>
            <a:pPr marL="0" indent="0" algn="ctr">
              <a:buNone/>
            </a:pPr>
            <a:r>
              <a:rPr lang="en-US" dirty="0" smtClean="0"/>
              <a:t>If we don’t do what we should when things are good—should we imagine we will when things are tough?</a:t>
            </a:r>
          </a:p>
          <a:p>
            <a:pPr marL="798513" lvl="1" indent="-398463">
              <a:buClr>
                <a:schemeClr val="accent6">
                  <a:lumMod val="40000"/>
                  <a:lumOff val="60000"/>
                </a:schemeClr>
              </a:buClr>
              <a:buFont typeface="Times New Roman"/>
              <a:buChar char="►"/>
            </a:pPr>
            <a:r>
              <a:rPr lang="en-US" dirty="0" smtClean="0"/>
              <a:t>All who are in Christ will suffer persecution (2 Tim. 3:10-12).</a:t>
            </a:r>
          </a:p>
          <a:p>
            <a:pPr marL="798513" lvl="1" indent="-398463">
              <a:buClr>
                <a:schemeClr val="accent6">
                  <a:lumMod val="40000"/>
                  <a:lumOff val="60000"/>
                </a:schemeClr>
              </a:buClr>
              <a:buFont typeface="Times New Roman"/>
              <a:buChar char="►"/>
            </a:pPr>
            <a:r>
              <a:rPr lang="en-US" dirty="0" smtClean="0"/>
              <a:t>Things often get worse in life (2 Tim. 3:13).</a:t>
            </a:r>
          </a:p>
          <a:p>
            <a:pPr marL="798513" lvl="1" indent="-398463">
              <a:buClr>
                <a:schemeClr val="accent6">
                  <a:lumMod val="40000"/>
                  <a:lumOff val="60000"/>
                </a:schemeClr>
              </a:buClr>
              <a:buFont typeface="Times New Roman"/>
              <a:buChar char="►"/>
            </a:pPr>
            <a:r>
              <a:rPr lang="en-US" dirty="0" smtClean="0"/>
              <a:t>We must “continue” in faith (2 Tim. 3:14-17).</a:t>
            </a:r>
          </a:p>
          <a:p>
            <a:pPr marL="798513" lvl="1" indent="-398463">
              <a:buClr>
                <a:schemeClr val="accent6">
                  <a:lumMod val="40000"/>
                  <a:lumOff val="60000"/>
                </a:schemeClr>
              </a:buClr>
              <a:buFont typeface="Times New Roman"/>
              <a:buChar char="►"/>
            </a:pPr>
            <a:r>
              <a:rPr lang="en-US" dirty="0" smtClean="0"/>
              <a:t>Hardship leads to character (Rom. 5:3-5).</a:t>
            </a:r>
          </a:p>
          <a:p>
            <a:pPr marL="798513" lvl="1" indent="-398463">
              <a:buClr>
                <a:schemeClr val="accent6">
                  <a:lumMod val="40000"/>
                  <a:lumOff val="60000"/>
                </a:schemeClr>
              </a:buClr>
              <a:buFont typeface="Times New Roman"/>
              <a:buChar char="►"/>
            </a:pPr>
            <a:r>
              <a:rPr lang="en-US" dirty="0" smtClean="0"/>
              <a:t>Our lives and our work are tested by the fires of life (1 Cor. 3:11-15).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Luke 23:26-31</a:t>
            </a:r>
            <a:endParaRPr lang="en-US" sz="6000" dirty="0"/>
          </a:p>
        </p:txBody>
      </p:sp>
      <p:sp>
        <p:nvSpPr>
          <p:cNvPr id="3" name="Content Placeholder 2"/>
          <p:cNvSpPr>
            <a:spLocks noGrp="1"/>
          </p:cNvSpPr>
          <p:nvPr>
            <p:ph idx="1"/>
          </p:nvPr>
        </p:nvSpPr>
        <p:spPr/>
        <p:txBody>
          <a:bodyPr>
            <a:noAutofit/>
          </a:bodyPr>
          <a:lstStyle/>
          <a:p>
            <a:pPr marL="0" indent="460375">
              <a:lnSpc>
                <a:spcPct val="80000"/>
              </a:lnSpc>
              <a:buNone/>
            </a:pPr>
            <a:r>
              <a:rPr lang="en-US" sz="3400" dirty="0" smtClean="0"/>
              <a:t>But Jesus, turning to them, said, “Daughters of Jerusalem, do not weep for Me, but weep for yourselves and for your children. For indeed the days are coming in which they will say, ‘Blessed are the barren, wombs that never bore, and breasts which never nursed!’ Then they will begin ‘to say to the mountains, “Fall on us!” and to the hills, “Cover us!”’ For if they do these things in the green wood, what will be done in the dry?” (NKJV).</a:t>
            </a:r>
            <a:endParaRPr lang="en-US" sz="3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Luke 23:26-31</a:t>
            </a:r>
            <a:endParaRPr lang="en-US" sz="6000" dirty="0"/>
          </a:p>
        </p:txBody>
      </p:sp>
      <p:sp>
        <p:nvSpPr>
          <p:cNvPr id="3" name="Content Placeholder 2"/>
          <p:cNvSpPr>
            <a:spLocks noGrp="1"/>
          </p:cNvSpPr>
          <p:nvPr>
            <p:ph idx="1"/>
          </p:nvPr>
        </p:nvSpPr>
        <p:spPr/>
        <p:txBody>
          <a:bodyPr>
            <a:noAutofit/>
          </a:bodyPr>
          <a:lstStyle/>
          <a:p>
            <a:pPr marL="0" indent="460375">
              <a:lnSpc>
                <a:spcPct val="80000"/>
              </a:lnSpc>
              <a:buNone/>
            </a:pPr>
            <a:r>
              <a:rPr lang="en-US" sz="3400" dirty="0" smtClean="0"/>
              <a:t>But Jesus, turning to them, said, “Daughters of Jerusalem, do not weep for Me, but weep for yourselves and for your children. For indeed the days are coming in which they will say, ‘Blessed are the barren, wombs that never bore, and breasts which never nursed!’ Then they will begin ‘to say to the mountains, “Fall on us!” and to the hills, “Cover us!”’ For if they do these things in the green wood, what will be done in the dry?” (NKJV).</a:t>
            </a:r>
            <a:endParaRPr lang="en-US" sz="3400" dirty="0"/>
          </a:p>
        </p:txBody>
      </p:sp>
      <p:sp>
        <p:nvSpPr>
          <p:cNvPr id="4" name="TextBox 3"/>
          <p:cNvSpPr txBox="1"/>
          <p:nvPr/>
        </p:nvSpPr>
        <p:spPr>
          <a:xfrm>
            <a:off x="457200" y="1862667"/>
            <a:ext cx="8229599" cy="4308872"/>
          </a:xfrm>
          <a:prstGeom prst="rect">
            <a:avLst/>
          </a:prstGeom>
          <a:solidFill>
            <a:schemeClr val="bg2">
              <a:lumMod val="10000"/>
              <a:alpha val="83000"/>
            </a:schemeClr>
          </a:solidFill>
          <a:effectLst>
            <a:softEdge rad="330200"/>
          </a:effectLst>
        </p:spPr>
        <p:txBody>
          <a:bodyPr wrap="square" lIns="274320" tIns="365760" rIns="274320" bIns="548640" rtlCol="0">
            <a:spAutoFit/>
          </a:bodyPr>
          <a:lstStyle/>
          <a:p>
            <a:pPr algn="ctr"/>
            <a:r>
              <a:rPr lang="en-US" sz="6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“Days are Coming…”</a:t>
            </a:r>
          </a:p>
          <a:p>
            <a:pPr algn="ctr">
              <a:spcBef>
                <a:spcPts val="2400"/>
              </a:spcBef>
            </a:pPr>
            <a:r>
              <a:rPr lang="en-US" sz="4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Of Hardship  •  Persecution</a:t>
            </a:r>
          </a:p>
          <a:p>
            <a:pPr algn="ctr">
              <a:spcBef>
                <a:spcPts val="2400"/>
              </a:spcBef>
            </a:pPr>
            <a:r>
              <a:rPr lang="en-US" sz="4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Destruction of Jerusalem?</a:t>
            </a:r>
          </a:p>
          <a:p>
            <a:pPr algn="ctr"/>
            <a:r>
              <a:rPr lang="en-US" sz="4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Famine?  •  War?</a:t>
            </a:r>
            <a:endParaRPr lang="en-US" sz="4000" b="1" dirty="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10000"/>
                                  </p:iterate>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0.7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2" end="2"/>
                                            </p:tx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Luke 23:26-31</a:t>
            </a:r>
            <a:endParaRPr lang="en-US" sz="6000" dirty="0"/>
          </a:p>
        </p:txBody>
      </p:sp>
      <p:sp>
        <p:nvSpPr>
          <p:cNvPr id="3" name="Content Placeholder 2"/>
          <p:cNvSpPr>
            <a:spLocks noGrp="1"/>
          </p:cNvSpPr>
          <p:nvPr>
            <p:ph idx="1"/>
          </p:nvPr>
        </p:nvSpPr>
        <p:spPr/>
        <p:txBody>
          <a:bodyPr>
            <a:noAutofit/>
          </a:bodyPr>
          <a:lstStyle/>
          <a:p>
            <a:pPr marL="0" indent="460375">
              <a:lnSpc>
                <a:spcPct val="80000"/>
              </a:lnSpc>
              <a:buNone/>
            </a:pPr>
            <a:r>
              <a:rPr lang="en-US" sz="3400" dirty="0" smtClean="0"/>
              <a:t>But Jesus, turning to them, said, “Daughters of Jerusalem, do not weep for Me, but weep for yourselves and for your children. For indeed the days are coming in which they will say, ‘Blessed are the barren, wombs that never bore, and breasts which never nursed!’ Then they will begin ‘to say to the mountains, “Fall on us!” and to the hills, “Cover us!”’ For if they do these things in the green wood, what will be done in the dry?” (NKJV).</a:t>
            </a:r>
            <a:endParaRPr lang="en-US" sz="3400" dirty="0"/>
          </a:p>
        </p:txBody>
      </p:sp>
      <p:sp>
        <p:nvSpPr>
          <p:cNvPr id="5" name="TextBox 4"/>
          <p:cNvSpPr txBox="1"/>
          <p:nvPr/>
        </p:nvSpPr>
        <p:spPr>
          <a:xfrm>
            <a:off x="457200" y="1850571"/>
            <a:ext cx="8229599" cy="4154984"/>
          </a:xfrm>
          <a:prstGeom prst="rect">
            <a:avLst/>
          </a:prstGeom>
          <a:solidFill>
            <a:schemeClr val="bg2">
              <a:lumMod val="10000"/>
              <a:alpha val="83000"/>
            </a:schemeClr>
          </a:solidFill>
          <a:effectLst>
            <a:softEdge rad="330200"/>
          </a:effectLst>
        </p:spPr>
        <p:txBody>
          <a:bodyPr wrap="square" lIns="274320" tIns="365760" rIns="274320" bIns="548640" rtlCol="0">
            <a:spAutoFit/>
          </a:bodyPr>
          <a:lstStyle/>
          <a:p>
            <a:pPr algn="ctr"/>
            <a:r>
              <a:rPr lang="en-US" sz="5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“For if they do these things in the green wood…” </a:t>
            </a:r>
          </a:p>
          <a:p>
            <a:pPr algn="ctr">
              <a:spcBef>
                <a:spcPts val="1200"/>
              </a:spcBef>
            </a:pPr>
            <a:r>
              <a:rPr lang="en-US" sz="5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“…What will be done in    the dry?”</a:t>
            </a:r>
            <a:endParaRPr lang="en-US" sz="5000" b="1" dirty="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500" dirty="0" smtClean="0"/>
              <a:t>What Does this Mean?</a:t>
            </a:r>
            <a:endParaRPr lang="en-US" sz="5500" dirty="0"/>
          </a:p>
        </p:txBody>
      </p:sp>
      <p:sp>
        <p:nvSpPr>
          <p:cNvPr id="3" name="Content Placeholder 2"/>
          <p:cNvSpPr>
            <a:spLocks noGrp="1"/>
          </p:cNvSpPr>
          <p:nvPr>
            <p:ph idx="1"/>
          </p:nvPr>
        </p:nvSpPr>
        <p:spPr>
          <a:xfrm>
            <a:off x="457200" y="1600200"/>
            <a:ext cx="8229600" cy="4979610"/>
          </a:xfrm>
        </p:spPr>
        <p:txBody>
          <a:bodyPr>
            <a:normAutofit fontScale="92500" lnSpcReduction="20000"/>
          </a:bodyPr>
          <a:lstStyle/>
          <a:p>
            <a:pPr marL="0" indent="460375">
              <a:buNone/>
            </a:pPr>
            <a:r>
              <a:rPr lang="en-US" dirty="0" smtClean="0"/>
              <a:t>“Here the green wood represents Jesus, Himself, and the living grace He had come down to offer mankind. Dry wood is dead and readily burns. In this context, it represents the nation which rejected Christ. The question figuratively poses a proverb. If what these women were witnessing is done to the One representing spiritual life…what terrible destiny awaited the sinful guilty nation…who put to death the Son of God?” </a:t>
            </a:r>
          </a:p>
          <a:p>
            <a:pPr marL="0" indent="460375" algn="r">
              <a:buNone/>
            </a:pPr>
            <a:r>
              <a:rPr lang="en-US" dirty="0" smtClean="0"/>
              <a:t>(</a:t>
            </a:r>
            <a:r>
              <a:rPr lang="en-US" dirty="0" err="1" smtClean="0"/>
              <a:t>Colly</a:t>
            </a:r>
            <a:r>
              <a:rPr lang="en-US" dirty="0" smtClean="0"/>
              <a:t> Caldwell, </a:t>
            </a:r>
            <a:r>
              <a:rPr lang="en-US" i="1" dirty="0" smtClean="0"/>
              <a:t>Commentary </a:t>
            </a:r>
          </a:p>
          <a:p>
            <a:pPr marL="0" indent="460375" algn="r">
              <a:buNone/>
            </a:pPr>
            <a:r>
              <a:rPr lang="en-US" i="1" dirty="0" smtClean="0"/>
              <a:t>on Luke </a:t>
            </a:r>
            <a:r>
              <a:rPr lang="en-US" dirty="0" smtClean="0"/>
              <a:t>1292-93).</a:t>
            </a:r>
            <a:endParaRPr lang="en-US" dirty="0"/>
          </a:p>
        </p:txBody>
      </p:sp>
      <p:sp>
        <p:nvSpPr>
          <p:cNvPr id="4" name="TextBox 3"/>
          <p:cNvSpPr txBox="1"/>
          <p:nvPr/>
        </p:nvSpPr>
        <p:spPr>
          <a:xfrm>
            <a:off x="457200" y="1850571"/>
            <a:ext cx="8229599" cy="3477875"/>
          </a:xfrm>
          <a:prstGeom prst="rect">
            <a:avLst/>
          </a:prstGeom>
          <a:solidFill>
            <a:schemeClr val="bg2">
              <a:lumMod val="10000"/>
              <a:alpha val="83000"/>
            </a:schemeClr>
          </a:solidFill>
          <a:effectLst>
            <a:softEdge rad="330200"/>
          </a:effectLst>
        </p:spPr>
        <p:txBody>
          <a:bodyPr wrap="square" lIns="274320" tIns="365760" rIns="274320" bIns="548640" rtlCol="0">
            <a:spAutoFit/>
          </a:bodyPr>
          <a:lstStyle/>
          <a:p>
            <a:pPr algn="ctr"/>
            <a:r>
              <a:rPr lang="en-US" sz="4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Jesus may indirectly represent the “green wood,” but He speaks of what is done “in the green wood” not “to the green wood.”</a:t>
            </a:r>
            <a:endParaRPr lang="en-US" sz="4000" b="1" dirty="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5500" dirty="0" smtClean="0"/>
              <a:t>What Does this Mean?</a:t>
            </a:r>
            <a:endParaRPr lang="en-US" sz="5500" dirty="0"/>
          </a:p>
        </p:txBody>
      </p:sp>
      <p:sp>
        <p:nvSpPr>
          <p:cNvPr id="3" name="Content Placeholder 2"/>
          <p:cNvSpPr>
            <a:spLocks noGrp="1"/>
          </p:cNvSpPr>
          <p:nvPr>
            <p:ph idx="1"/>
          </p:nvPr>
        </p:nvSpPr>
        <p:spPr>
          <a:xfrm>
            <a:off x="457200" y="1600200"/>
            <a:ext cx="8229600" cy="4979610"/>
          </a:xfrm>
        </p:spPr>
        <p:txBody>
          <a:bodyPr>
            <a:normAutofit/>
          </a:bodyPr>
          <a:lstStyle/>
          <a:p>
            <a:pPr marL="0" indent="0" algn="ctr">
              <a:spcBef>
                <a:spcPts val="0"/>
              </a:spcBef>
              <a:buNone/>
            </a:pPr>
            <a:r>
              <a:rPr lang="en-US" dirty="0" smtClean="0"/>
              <a:t>The figures of a “dry tree” and a “green tree” are used in different ways in Scripture.</a:t>
            </a:r>
          </a:p>
          <a:p>
            <a:pPr marL="798513" lvl="1" indent="-398463">
              <a:spcBef>
                <a:spcPts val="1824"/>
              </a:spcBef>
              <a:buClr>
                <a:schemeClr val="accent6">
                  <a:lumMod val="40000"/>
                  <a:lumOff val="60000"/>
                </a:schemeClr>
              </a:buClr>
              <a:buSzPct val="100000"/>
              <a:buFont typeface="Times New Roman"/>
              <a:buChar char="►"/>
            </a:pPr>
            <a:r>
              <a:rPr lang="en-US" dirty="0" smtClean="0"/>
              <a:t>The eunuch, unable to bear children may consider himself a “dry tree,” but if he was faithful to the Lord he would be blessed (Isa. 56:3-5).</a:t>
            </a:r>
          </a:p>
          <a:p>
            <a:pPr marL="798513" lvl="1" indent="-398463">
              <a:spcBef>
                <a:spcPts val="1224"/>
              </a:spcBef>
              <a:buClr>
                <a:schemeClr val="accent6">
                  <a:lumMod val="40000"/>
                  <a:lumOff val="60000"/>
                </a:schemeClr>
              </a:buClr>
              <a:buSzPct val="100000"/>
              <a:buFont typeface="Times New Roman"/>
              <a:buChar char="►"/>
            </a:pPr>
            <a:r>
              <a:rPr lang="en-US" dirty="0" smtClean="0"/>
              <a:t>The “green tree” and “dry tree” can refer to the righteous and the wicked, who would both be affected by Babylon (Ezek. 20:47).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5500" dirty="0" smtClean="0"/>
              <a:t>What Does this Mean?</a:t>
            </a:r>
            <a:endParaRPr lang="en-US" sz="5500" dirty="0"/>
          </a:p>
        </p:txBody>
      </p:sp>
      <p:sp>
        <p:nvSpPr>
          <p:cNvPr id="3" name="Content Placeholder 2"/>
          <p:cNvSpPr>
            <a:spLocks noGrp="1"/>
          </p:cNvSpPr>
          <p:nvPr>
            <p:ph idx="1"/>
          </p:nvPr>
        </p:nvSpPr>
        <p:spPr>
          <a:xfrm>
            <a:off x="457200" y="1600200"/>
            <a:ext cx="8229600" cy="4979610"/>
          </a:xfrm>
        </p:spPr>
        <p:txBody>
          <a:bodyPr>
            <a:normAutofit/>
          </a:bodyPr>
          <a:lstStyle/>
          <a:p>
            <a:pPr marL="0" indent="0" algn="ctr">
              <a:spcBef>
                <a:spcPts val="0"/>
              </a:spcBef>
              <a:buNone/>
            </a:pPr>
            <a:r>
              <a:rPr lang="en-US" dirty="0" smtClean="0"/>
              <a:t>The figures of a “dry tree” and a “green tree” are used in different ways in Scripture.</a:t>
            </a:r>
          </a:p>
          <a:p>
            <a:pPr marL="798513" lvl="1" indent="-398463">
              <a:spcBef>
                <a:spcPts val="1824"/>
              </a:spcBef>
              <a:buClr>
                <a:schemeClr val="accent6">
                  <a:lumMod val="40000"/>
                  <a:lumOff val="60000"/>
                </a:schemeClr>
              </a:buClr>
              <a:buSzPct val="100000"/>
              <a:buFont typeface="Times New Roman"/>
              <a:buChar char="►"/>
            </a:pPr>
            <a:r>
              <a:rPr lang="en-US" dirty="0" smtClean="0"/>
              <a:t>In this sense it is like the fruitless tree. </a:t>
            </a:r>
          </a:p>
          <a:p>
            <a:pPr marL="1198563" lvl="2" indent="-398463">
              <a:spcBef>
                <a:spcPts val="1224"/>
              </a:spcBef>
              <a:buClr>
                <a:schemeClr val="accent6">
                  <a:lumMod val="40000"/>
                  <a:lumOff val="60000"/>
                </a:schemeClr>
              </a:buClr>
              <a:buSzPct val="70000"/>
              <a:buFont typeface="Wingdings" charset="2"/>
              <a:buChar char="u"/>
            </a:pPr>
            <a:r>
              <a:rPr lang="en-US" sz="2800" dirty="0" smtClean="0"/>
              <a:t>It will be cut down (Luke 3:7-9).</a:t>
            </a:r>
          </a:p>
          <a:p>
            <a:pPr marL="1198563" lvl="2" indent="-398463">
              <a:spcBef>
                <a:spcPts val="1224"/>
              </a:spcBef>
              <a:buClr>
                <a:schemeClr val="accent6">
                  <a:lumMod val="40000"/>
                  <a:lumOff val="60000"/>
                </a:schemeClr>
              </a:buClr>
              <a:buSzPct val="70000"/>
              <a:buFont typeface="Wingdings" charset="2"/>
              <a:buChar char="u"/>
            </a:pPr>
            <a:r>
              <a:rPr lang="en-US" sz="2800" dirty="0" smtClean="0"/>
              <a:t>Fruitless branches are pruned and burned (John 15:1-6).</a:t>
            </a:r>
          </a:p>
          <a:p>
            <a:pPr marL="1198563" lvl="2" indent="-398463">
              <a:spcBef>
                <a:spcPts val="1224"/>
              </a:spcBef>
              <a:buClr>
                <a:schemeClr val="accent6">
                  <a:lumMod val="40000"/>
                  <a:lumOff val="60000"/>
                </a:schemeClr>
              </a:buClr>
              <a:buSzPct val="70000"/>
              <a:buFont typeface="Wingdings" charset="2"/>
              <a:buChar char="u"/>
            </a:pPr>
            <a:r>
              <a:rPr lang="en-US" sz="2800" dirty="0" smtClean="0"/>
              <a:t>Jesus cursed a fig tree as a figure of Jerusalem’s fruitless service, which would soon be punished (Matt. </a:t>
            </a:r>
            <a:r>
              <a:rPr lang="en-US" sz="2200" dirty="0" smtClean="0"/>
              <a:t>21:18-20).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5500" dirty="0" smtClean="0"/>
              <a:t>What Does this Mean?</a:t>
            </a:r>
            <a:endParaRPr lang="en-US" sz="5500" dirty="0"/>
          </a:p>
        </p:txBody>
      </p:sp>
      <p:sp>
        <p:nvSpPr>
          <p:cNvPr id="3" name="Content Placeholder 2"/>
          <p:cNvSpPr>
            <a:spLocks noGrp="1"/>
          </p:cNvSpPr>
          <p:nvPr>
            <p:ph idx="1"/>
          </p:nvPr>
        </p:nvSpPr>
        <p:spPr>
          <a:xfrm>
            <a:off x="457200" y="1600200"/>
            <a:ext cx="8229600" cy="4979610"/>
          </a:xfrm>
        </p:spPr>
        <p:txBody>
          <a:bodyPr>
            <a:normAutofit/>
          </a:bodyPr>
          <a:lstStyle/>
          <a:p>
            <a:pPr marL="0" indent="0" algn="ctr">
              <a:spcBef>
                <a:spcPts val="0"/>
              </a:spcBef>
              <a:buNone/>
            </a:pPr>
            <a:r>
              <a:rPr lang="en-US" dirty="0" smtClean="0"/>
              <a:t>The figures of a “dry tree” and a “green tree” are used in different ways in Scripture.</a:t>
            </a:r>
          </a:p>
          <a:p>
            <a:pPr marL="798513" lvl="1" indent="-398463">
              <a:spcBef>
                <a:spcPts val="1824"/>
              </a:spcBef>
              <a:buClr>
                <a:schemeClr val="accent6">
                  <a:lumMod val="40000"/>
                  <a:lumOff val="60000"/>
                </a:schemeClr>
              </a:buClr>
              <a:buSzPct val="100000"/>
              <a:buFont typeface="Times New Roman"/>
              <a:buChar char="►"/>
            </a:pPr>
            <a:r>
              <a:rPr lang="en-US" dirty="0" smtClean="0"/>
              <a:t>But, the “green tree” and “dry tree” can also refer to life conditions. </a:t>
            </a:r>
          </a:p>
          <a:p>
            <a:pPr marL="798513" lvl="1" indent="-398463">
              <a:spcBef>
                <a:spcPts val="1824"/>
              </a:spcBef>
              <a:buClr>
                <a:schemeClr val="accent6">
                  <a:lumMod val="40000"/>
                  <a:lumOff val="60000"/>
                </a:schemeClr>
              </a:buClr>
              <a:buSzPct val="100000"/>
              <a:buFont typeface="Times New Roman"/>
              <a:buChar char="►"/>
            </a:pPr>
            <a:r>
              <a:rPr lang="en-US" dirty="0" smtClean="0"/>
              <a:t>The poor “dry tree” will be blessed while the prosperous “green tree” will be humbled (Ezek. 17:22-24).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600200"/>
            <a:ext cx="8229600" cy="4979610"/>
          </a:xfrm>
        </p:spPr>
        <p:txBody>
          <a:bodyPr>
            <a:normAutofit/>
          </a:bodyPr>
          <a:lstStyle/>
          <a:p>
            <a:pPr marL="0" indent="0" algn="ctr">
              <a:buNone/>
            </a:pPr>
            <a:r>
              <a:rPr lang="en-US" dirty="0" smtClean="0"/>
              <a:t>Jesus is talking about what is being done to Him “in the green wood,” and He warns that they will see worse things “in the dry.”</a:t>
            </a:r>
          </a:p>
          <a:p>
            <a:pPr marL="798513" lvl="1" indent="-398463">
              <a:spcBef>
                <a:spcPts val="1872"/>
              </a:spcBef>
              <a:buClr>
                <a:schemeClr val="accent6">
                  <a:lumMod val="40000"/>
                  <a:lumOff val="60000"/>
                </a:schemeClr>
              </a:buClr>
              <a:buFont typeface="Times New Roman"/>
              <a:buChar char="►"/>
            </a:pPr>
            <a:r>
              <a:rPr lang="en-US" dirty="0" smtClean="0"/>
              <a:t>He seems to be talking about conditions of life as “green” even though they acted this way—and warns of life conditions He calls “dry” when things will be even worse.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525</TotalTime>
  <Words>1530</Words>
  <Application>Microsoft Macintosh PowerPoint</Application>
  <PresentationFormat>On-screen Show (4:3)</PresentationFormat>
  <Paragraphs>71</Paragraphs>
  <Slides>17</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17</vt:i4>
      </vt:variant>
    </vt:vector>
  </HeadingPairs>
  <TitlesOfParts>
    <vt:vector size="20" baseType="lpstr">
      <vt:lpstr>Calibri</vt:lpstr>
      <vt:lpstr>Cochin</vt:lpstr>
      <vt:lpstr>Office Theme</vt:lpstr>
      <vt:lpstr>Luke 23:26-31</vt:lpstr>
      <vt:lpstr>Luke 23:26-31</vt:lpstr>
      <vt:lpstr>Luke 23:26-31</vt:lpstr>
      <vt:lpstr>Luke 23:26-31</vt:lpstr>
      <vt:lpstr>What Does this Mean?</vt:lpstr>
      <vt:lpstr>What Does this Mean?</vt:lpstr>
      <vt:lpstr>What Does this Mean?</vt:lpstr>
      <vt:lpstr>What Does this Mean?</vt:lpstr>
      <vt:lpstr>“What Will Be Done in the Dry?”</vt:lpstr>
      <vt:lpstr>“What Will Be Done in the Dry?”</vt:lpstr>
      <vt:lpstr>“What Will Be Done in the Dry?”</vt:lpstr>
      <vt:lpstr>“What Will Be Done in the Dry?”</vt:lpstr>
      <vt:lpstr>“What Will Be Done in the Dry?”</vt:lpstr>
      <vt:lpstr>“What Will Be Done in the Dry?”</vt:lpstr>
      <vt:lpstr>“What Will Be Done in the Dry?”</vt:lpstr>
      <vt:lpstr>“What Will Be Done in the Dry?”</vt:lpstr>
      <vt:lpstr>“What Will Be Done in the Dry?”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18</cp:revision>
  <dcterms:created xsi:type="dcterms:W3CDTF">2015-05-20T00:16:52Z</dcterms:created>
  <dcterms:modified xsi:type="dcterms:W3CDTF">2015-05-20T00:17:55Z</dcterms:modified>
</cp:coreProperties>
</file>