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60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9514" autoAdjust="0"/>
  </p:normalViewPr>
  <p:slideViewPr>
    <p:cSldViewPr>
      <p:cViewPr varScale="1">
        <p:scale>
          <a:sx n="104" d="100"/>
          <a:sy n="104" d="100"/>
        </p:scale>
        <p:origin x="-36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9309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53335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2383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4335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3978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1259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4401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5990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3980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1517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9441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26413-EEEB-4C70-A4CB-D9E2FEA3F652}" type="datetimeFigureOut">
              <a:rPr lang="en-US" smtClean="0"/>
              <a:pPr/>
              <a:t>2/16/16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947-6113-47D7-A825-1BD05927D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736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0" y="1905000"/>
            <a:ext cx="4648200" cy="2743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ambria"/>
                <a:cs typeface="Cambria"/>
              </a:rPr>
              <a:t>“As </a:t>
            </a:r>
            <a:r>
              <a:rPr lang="en-US" b="1" dirty="0" smtClean="0">
                <a:solidFill>
                  <a:schemeClr val="bg1"/>
                </a:solidFill>
                <a:latin typeface="Cambria"/>
                <a:cs typeface="Cambria"/>
              </a:rPr>
              <a:t>I</a:t>
            </a:r>
            <a:r>
              <a:rPr lang="en-US" b="1" dirty="0" smtClean="0">
                <a:solidFill>
                  <a:schemeClr val="bg1"/>
                </a:solidFill>
                <a:latin typeface="Cambria"/>
                <a:cs typeface="Cambria"/>
              </a:rPr>
              <a:t> Am Except for These Chains”</a:t>
            </a:r>
            <a:r>
              <a:rPr lang="en-US" sz="2200" b="1" dirty="0" smtClean="0">
                <a:solidFill>
                  <a:schemeClr val="bg1"/>
                </a:solidFill>
                <a:latin typeface="Cambria"/>
                <a:cs typeface="Cambria"/>
              </a:rPr>
              <a:t/>
            </a:r>
            <a:br>
              <a:rPr lang="en-US" sz="2200" b="1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2200" b="1" dirty="0" smtClean="0">
                <a:solidFill>
                  <a:schemeClr val="bg1"/>
                </a:solidFill>
                <a:latin typeface="Cambria"/>
                <a:cs typeface="Cambria"/>
              </a:rPr>
              <a:t/>
            </a:r>
            <a:br>
              <a:rPr lang="en-US" sz="2200" b="1" dirty="0" smtClean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3600" b="1" dirty="0" smtClean="0">
                <a:solidFill>
                  <a:schemeClr val="bg1"/>
                </a:solidFill>
                <a:latin typeface="Cambria"/>
                <a:cs typeface="Cambria"/>
              </a:rPr>
              <a:t>Acts 26:24-29</a:t>
            </a:r>
            <a:endParaRPr lang="en-US" b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pic>
        <p:nvPicPr>
          <p:cNvPr id="1026" name="Picture 2" descr="http://www.dsvandalen.nl/preek13/RH-PaulBeforeAgripp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2857500" cy="401955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prstClr val="white"/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vert="horz" lIns="182880" tIns="45720" rIns="18288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mbria"/>
                <a:ea typeface="+mj-ea"/>
                <a:cs typeface="Cambria"/>
              </a:rPr>
              <a:t> 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uLnTx/>
              <a:uFillTx/>
              <a:latin typeface="Cambria"/>
              <a:ea typeface="+mj-ea"/>
              <a:cs typeface="Cambri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prstClr val="white"/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vert="horz" lIns="182880" tIns="45720" rIns="182880" bIns="45720" rtlCol="0" anchor="ctr">
            <a:normAutofit fontScale="3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mbria"/>
                <a:ea typeface="+mj-ea"/>
                <a:cs typeface="Cambria"/>
              </a:rPr>
              <a:t> 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uLnTx/>
              <a:uFillTx/>
              <a:latin typeface="Cambria"/>
              <a:ea typeface="+mj-ea"/>
              <a:cs typeface="Cambria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2213" y="825989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6294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38187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 rev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lum bright="12000"/>
          </a:blip>
          <a:srcRect t="10000" b="38333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gradFill flip="none" rotWithShape="1">
            <a:gsLst>
              <a:gs pos="0">
                <a:schemeClr val="accent1"/>
              </a:gs>
              <a:gs pos="100000">
                <a:prstClr val="white"/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lIns="182880" rIns="182880">
            <a:normAutofit fontScale="90000"/>
          </a:bodyPr>
          <a:lstStyle/>
          <a:p>
            <a:r>
              <a:rPr lang="en-US" sz="4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1. Free From the Bondage of Sin</a:t>
            </a:r>
            <a:endParaRPr lang="en-US" sz="48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>
                <a:latin typeface="Cambria"/>
                <a:cs typeface="Cambria"/>
              </a:rPr>
              <a:t>The one who commits sin is a slave of sin  (John 8:31-36).</a:t>
            </a:r>
          </a:p>
          <a:p>
            <a:r>
              <a:rPr lang="en-US" sz="3000" b="1" dirty="0" smtClean="0">
                <a:latin typeface="Cambria"/>
                <a:cs typeface="Cambria"/>
              </a:rPr>
              <a:t>Freedom from sin comes when we obey the gospel (Rom. 6:17-18).</a:t>
            </a:r>
          </a:p>
          <a:p>
            <a:r>
              <a:rPr lang="en-US" sz="3000" b="1" dirty="0" smtClean="0">
                <a:latin typeface="Cambria"/>
                <a:cs typeface="Cambria"/>
              </a:rPr>
              <a:t>We are set free from the consequences of sin—spiritual death (Rom. 6:21-22).</a:t>
            </a:r>
            <a:endParaRPr lang="en-US" sz="3000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838827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lum bright="12000"/>
          </a:blip>
          <a:srcRect t="10000" b="38333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gradFill flip="none" rotWithShape="1">
            <a:gsLst>
              <a:gs pos="0">
                <a:schemeClr val="accent1"/>
              </a:gs>
              <a:gs pos="100000">
                <a:prstClr val="white"/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lIns="182880" rIns="182880">
            <a:normAutofit fontScale="90000"/>
          </a:bodyPr>
          <a:lstStyle/>
          <a:p>
            <a:r>
              <a:rPr lang="en-US" sz="4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2. Free From the Guilt of His Past</a:t>
            </a:r>
            <a:endParaRPr lang="en-US" sz="48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0000"/>
                </a:solidFill>
                <a:latin typeface="Cambria"/>
                <a:cs typeface="Cambria"/>
              </a:rPr>
              <a:t>Paul left a path of violence and destruction in his opposition to the Lord’s church (Acts 26:9-11; Gal. 1:13).</a:t>
            </a:r>
          </a:p>
          <a:p>
            <a:r>
              <a:rPr lang="en-US" sz="3000" b="1" dirty="0" smtClean="0">
                <a:solidFill>
                  <a:srgbClr val="000000"/>
                </a:solidFill>
                <a:latin typeface="Cambria"/>
                <a:cs typeface="Cambria"/>
              </a:rPr>
              <a:t>In Christ these sins were no longer held against him (Heb. 8:12).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838827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lum bright="12000"/>
          </a:blip>
          <a:srcRect t="10000" b="38333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gradFill flip="none" rotWithShape="1">
            <a:gsLst>
              <a:gs pos="0">
                <a:schemeClr val="accent1"/>
              </a:gs>
              <a:gs pos="100000">
                <a:prstClr val="white"/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lIns="182880" rIns="182880">
            <a:normAutofit fontScale="90000"/>
          </a:bodyPr>
          <a:lstStyle/>
          <a:p>
            <a:r>
              <a:rPr lang="en-US" sz="4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2. Free From the Guilt of His Past</a:t>
            </a:r>
            <a:endParaRPr lang="en-US" sz="48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0000"/>
                </a:solidFill>
                <a:latin typeface="Cambria"/>
                <a:cs typeface="Cambria"/>
              </a:rPr>
              <a:t>Paul could leave behind these haunting memories (Phil. 3:13-14).</a:t>
            </a:r>
          </a:p>
          <a:p>
            <a:r>
              <a:rPr lang="en-US" sz="3000" b="1" dirty="0" smtClean="0">
                <a:solidFill>
                  <a:srgbClr val="000000"/>
                </a:solidFill>
                <a:latin typeface="Cambria"/>
                <a:cs typeface="Cambria"/>
              </a:rPr>
              <a:t>He was a new creation (2 Cor. 5:17).</a:t>
            </a:r>
          </a:p>
          <a:p>
            <a:pPr lvl="1"/>
            <a:r>
              <a:rPr lang="en-US" sz="2600" b="1" dirty="0" smtClean="0">
                <a:solidFill>
                  <a:srgbClr val="000000"/>
                </a:solidFill>
                <a:latin typeface="Cambria"/>
                <a:cs typeface="Cambria"/>
              </a:rPr>
              <a:t>Paul was able to start over spiritually. 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838827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lum bright="12000"/>
          </a:blip>
          <a:srcRect t="10000" b="38333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gradFill flip="none" rotWithShape="1">
            <a:gsLst>
              <a:gs pos="0">
                <a:schemeClr val="accent1"/>
              </a:gs>
              <a:gs pos="100000">
                <a:prstClr val="white"/>
              </a:gs>
            </a:gsLst>
            <a:path path="rect">
              <a:fillToRect l="100000" t="100000"/>
            </a:path>
            <a:tileRect r="-100000" b="-100000"/>
          </a:gradFill>
        </p:spPr>
        <p:txBody>
          <a:bodyPr lIns="182880" rIns="182880">
            <a:normAutofit/>
          </a:bodyPr>
          <a:lstStyle/>
          <a:p>
            <a:r>
              <a:rPr lang="en-US" sz="48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3. Free From Uncertainty</a:t>
            </a:r>
            <a:endParaRPr lang="en-US" sz="48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400" b="1" dirty="0" smtClean="0">
                <a:solidFill>
                  <a:srgbClr val="000000"/>
                </a:solidFill>
                <a:latin typeface="Cambria"/>
                <a:cs typeface="Cambria"/>
              </a:rPr>
              <a:t>God’s word </a:t>
            </a:r>
            <a:r>
              <a:rPr lang="en-US" sz="3400" b="1" dirty="0" smtClean="0">
                <a:solidFill>
                  <a:srgbClr val="000000"/>
                </a:solidFill>
                <a:latin typeface="Cambria"/>
                <a:cs typeface="Cambria"/>
              </a:rPr>
              <a:t>gives… </a:t>
            </a:r>
            <a:endParaRPr lang="en-US" sz="3400" b="1" dirty="0" smtClean="0">
              <a:solidFill>
                <a:srgbClr val="000000"/>
              </a:solidFill>
              <a:latin typeface="Cambria"/>
              <a:cs typeface="Cambria"/>
            </a:endParaRPr>
          </a:p>
          <a:p>
            <a:r>
              <a:rPr lang="en-US" sz="3000" b="1" dirty="0" smtClean="0">
                <a:solidFill>
                  <a:srgbClr val="000000"/>
                </a:solidFill>
                <a:latin typeface="Cambria"/>
                <a:cs typeface="Cambria"/>
              </a:rPr>
              <a:t>Light (Psa. 119:105).</a:t>
            </a:r>
          </a:p>
          <a:p>
            <a:r>
              <a:rPr lang="en-US" sz="3000" b="1" dirty="0" smtClean="0">
                <a:solidFill>
                  <a:srgbClr val="000000"/>
                </a:solidFill>
                <a:latin typeface="Cambria"/>
                <a:cs typeface="Cambria"/>
              </a:rPr>
              <a:t>A goal to press toward (Phil. 3:14).</a:t>
            </a:r>
          </a:p>
          <a:p>
            <a:r>
              <a:rPr lang="en-US" sz="3000" b="1" dirty="0" smtClean="0">
                <a:solidFill>
                  <a:srgbClr val="000000"/>
                </a:solidFill>
                <a:latin typeface="Cambria"/>
                <a:cs typeface="Cambria"/>
              </a:rPr>
              <a:t>A pattern to follow (Phil. 3:17).</a:t>
            </a:r>
          </a:p>
          <a:p>
            <a:r>
              <a:rPr lang="en-US" sz="3000" b="1" dirty="0" smtClean="0">
                <a:solidFill>
                  <a:srgbClr val="000000"/>
                </a:solidFill>
                <a:latin typeface="Cambria"/>
                <a:cs typeface="Cambria"/>
              </a:rPr>
              <a:t>Our life meaning and purpose (Matt. 5:16).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838827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248</Words>
  <Application>Microsoft Macintosh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“As I Am Except for These Chains”  Acts 26:24-29</vt:lpstr>
      <vt:lpstr>1. Free From the Bondage of Sin</vt:lpstr>
      <vt:lpstr>2. Free From the Guilt of His Past</vt:lpstr>
      <vt:lpstr>2. Free From the Guilt of His Past</vt:lpstr>
      <vt:lpstr>3. Free From Uncertainty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Kyle Pope</cp:lastModifiedBy>
  <cp:revision>15</cp:revision>
  <dcterms:created xsi:type="dcterms:W3CDTF">2016-02-17T02:05:49Z</dcterms:created>
  <dcterms:modified xsi:type="dcterms:W3CDTF">2016-02-17T02:09:15Z</dcterms:modified>
</cp:coreProperties>
</file>