
<file path=[Content_Types].xml><?xml version="1.0" encoding="utf-8"?>
<Types xmlns="http://schemas.openxmlformats.org/package/2006/content-types">
  <Default Extension="rels" ContentType="application/vnd.openxmlformats-package.relationships+xml"/>
  <Override PartName="/ppt/slideLayouts/slideLayout1.xml" ContentType="application/vnd.openxmlformats-officedocument.presentationml.slideLayout+xml"/>
  <Default Extension="jpeg" ContentType="image/jpeg"/>
  <Default Extension="xml" ContentType="application/xml"/>
  <Override PartName="/ppt/slides/slide9.xml" ContentType="application/vnd.openxmlformats-officedocument.presentationml.slide+xml"/>
  <Override PartName="/ppt/tableStyles.xml" ContentType="application/vnd.openxmlformats-officedocument.presentationml.tableStyles+xml"/>
  <Override PartName="/ppt/slideLayouts/slideLayout8.xml" ContentType="application/vnd.openxmlformats-officedocument.presentationml.slideLayout+xml"/>
  <Override PartName="/ppt/slides/slide7.xml" ContentType="application/vnd.openxmlformats-officedocument.presentationml.slide+xml"/>
  <Override PartName="/ppt/slideLayouts/slideLayout6.xml" ContentType="application/vnd.openxmlformats-officedocument.presentationml.slideLayout+xml"/>
  <Override PartName="/ppt/slides/slide5.xml" ContentType="application/vnd.openxmlformats-officedocument.presentationml.slide+xml"/>
  <Override PartName="/docProps/core.xml" ContentType="application/vnd.openxmlformats-package.core-properties+xml"/>
  <Override PartName="/ppt/slideLayouts/slideLayout4.xml" ContentType="application/vnd.openxmlformats-officedocument.presentationml.slideLayout+xml"/>
  <Override PartName="/ppt/slideMasters/slideMaster1.xml" ContentType="application/vnd.openxmlformats-officedocument.presentationml.slideMaster+xml"/>
  <Override PartName="/ppt/slideLayouts/slideLayout10.xml" ContentType="application/vnd.openxmlformats-officedocument.presentationml.slideLayout+xml"/>
  <Override PartName="/ppt/slides/slide3.xml" ContentType="application/vnd.openxmlformats-officedocument.presentationml.slide+xml"/>
  <Override PartName="/docProps/app.xml" ContentType="application/vnd.openxmlformats-officedocument.extended-properties+xml"/>
  <Override PartName="/ppt/slideLayouts/slideLayout2.xml" ContentType="application/vnd.openxmlformats-officedocument.presentationml.slideLayout+xml"/>
  <Override PartName="/ppt/slides/slide1.xml" ContentType="application/vnd.openxmlformats-officedocument.presentationml.slide+xml"/>
  <Default Extension="bin" ContentType="application/vnd.openxmlformats-officedocument.presentationml.printerSettings"/>
  <Override PartName="/ppt/slides/slide10.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slides/slide8.xml" ContentType="application/vnd.openxmlformats-officedocument.presentationml.slide+xml"/>
  <Override PartName="/ppt/presentation.xml" ContentType="application/vnd.openxmlformats-officedocument.presentationml.presentation.main+xml"/>
  <Override PartName="/ppt/slideLayouts/slideLayout7.xml" ContentType="application/vnd.openxmlformats-officedocument.presentationml.slideLayout+xml"/>
  <Override PartName="/ppt/slides/slide6.xml" ContentType="application/vnd.openxmlformats-officedocument.presentationml.slide+xml"/>
  <Override PartName="/ppt/slideLayouts/slideLayout5.xml" ContentType="application/vnd.openxmlformats-officedocument.presentationml.slideLayout+xml"/>
  <Override PartName="/ppt/slides/slide4.xml" ContentType="application/vnd.openxmlformats-officedocument.presentationml.slide+xml"/>
  <Override PartName="/ppt/slideLayouts/slideLayout11.xml" ContentType="application/vnd.openxmlformats-officedocument.presentationml.slideLayout+xml"/>
  <Override PartName="/ppt/theme/theme1.xml" ContentType="application/vnd.openxmlformats-officedocument.theme+xml"/>
  <Override PartName="/ppt/presProps.xml" ContentType="application/vnd.openxmlformats-officedocument.presentationml.presProps+xml"/>
  <Override PartName="/ppt/slideLayouts/slideLayout3.xml" ContentType="application/vnd.openxmlformats-officedocument.presentationml.slideLayout+xml"/>
  <Override PartName="/ppt/slides/slide2.xml" ContentType="application/vnd.openxmlformats-officedocument.presentationml.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aveSubsetFonts="1">
  <p:sldMasterIdLst>
    <p:sldMasterId id="2147483660" r:id="rId1"/>
  </p:sldMasterIdLst>
  <p:sldIdLst>
    <p:sldId id="256" r:id="rId2"/>
    <p:sldId id="258" r:id="rId3"/>
    <p:sldId id="259" r:id="rId4"/>
    <p:sldId id="260" r:id="rId5"/>
    <p:sldId id="261" r:id="rId6"/>
    <p:sldId id="262" r:id="rId7"/>
    <p:sldId id="264" r:id="rId8"/>
    <p:sldId id="263" r:id="rId9"/>
    <p:sldId id="265" r:id="rId10"/>
    <p:sldId id="266" r:id="rId1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lastView="sldThumbnailView">
  <p:normalViewPr horzBarState="maximized">
    <p:restoredLeft sz="15620"/>
    <p:restoredTop sz="94660"/>
  </p:normalViewPr>
  <p:slideViewPr>
    <p:cSldViewPr>
      <p:cViewPr varScale="1">
        <p:scale>
          <a:sx n="105" d="100"/>
          <a:sy n="105" d="100"/>
        </p:scale>
        <p:origin x="-336" y="-104"/>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8028800" cy="78028800"/>
</p:viewPr>
</file>

<file path=ppt/_rels/presentation.xml.rels><?xml version="1.0" encoding="UTF-8" standalone="yes"?>
<Relationships xmlns="http://schemas.openxmlformats.org/package/2006/relationships"><Relationship Id="rId11" Type="http://schemas.openxmlformats.org/officeDocument/2006/relationships/slide" Target="slides/slide10.xml"/><Relationship Id="rId12" Type="http://schemas.openxmlformats.org/officeDocument/2006/relationships/printerSettings" Target="printerSettings/printerSettings1.bin"/><Relationship Id="rId13" Type="http://schemas.openxmlformats.org/officeDocument/2006/relationships/presProps" Target="presProps.xml"/><Relationship Id="rId14" Type="http://schemas.openxmlformats.org/officeDocument/2006/relationships/viewProps" Target="viewProps.xml"/><Relationship Id="rId15" Type="http://schemas.openxmlformats.org/officeDocument/2006/relationships/theme" Target="theme/theme1.xml"/><Relationship Id="rId16"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983847EE-FC44-44F9-9A5D-4E11B0FEB1D8}" type="datetimeFigureOut">
              <a:rPr lang="en-US" smtClean="0"/>
              <a:pPr/>
              <a:t>6/18/16</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6A9E9111-1B6D-4ABE-AF56-878DB8DEE5EE}"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983847EE-FC44-44F9-9A5D-4E11B0FEB1D8}" type="datetimeFigureOut">
              <a:rPr lang="en-US" smtClean="0"/>
              <a:pPr/>
              <a:t>6/18/16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A9E9111-1B6D-4ABE-AF56-878DB8DEE5EE}"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983847EE-FC44-44F9-9A5D-4E11B0FEB1D8}" type="datetimeFigureOut">
              <a:rPr lang="en-US" smtClean="0"/>
              <a:pPr/>
              <a:t>6/18/16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A9E9111-1B6D-4ABE-AF56-878DB8DEE5EE}"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983847EE-FC44-44F9-9A5D-4E11B0FEB1D8}" type="datetimeFigureOut">
              <a:rPr lang="en-US" smtClean="0"/>
              <a:pPr/>
              <a:t>6/18/16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A9E9111-1B6D-4ABE-AF56-878DB8DEE5EE}"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5"/>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983847EE-FC44-44F9-9A5D-4E11B0FEB1D8}" type="datetimeFigureOut">
              <a:rPr lang="en-US" smtClean="0"/>
              <a:pPr/>
              <a:t>6/18/16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A9E9111-1B6D-4ABE-AF56-878DB8DEE5EE}"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983847EE-FC44-44F9-9A5D-4E11B0FEB1D8}" type="datetimeFigureOut">
              <a:rPr lang="en-US" smtClean="0"/>
              <a:pPr/>
              <a:t>6/18/16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A9E9111-1B6D-4ABE-AF56-878DB8DEE5EE}"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7" y="1859758"/>
            <a:ext cx="4041775" cy="654844"/>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1"/>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7" y="2514601"/>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983847EE-FC44-44F9-9A5D-4E11B0FEB1D8}" type="datetimeFigureOut">
              <a:rPr lang="en-US" smtClean="0"/>
              <a:pPr/>
              <a:t>6/18/16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A9E9111-1B6D-4ABE-AF56-878DB8DEE5EE}"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983847EE-FC44-44F9-9A5D-4E11B0FEB1D8}" type="datetimeFigureOut">
              <a:rPr lang="en-US" smtClean="0"/>
              <a:pPr/>
              <a:t>6/18/16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A9E9111-1B6D-4ABE-AF56-878DB8DEE5EE}"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83847EE-FC44-44F9-9A5D-4E11B0FEB1D8}" type="datetimeFigureOut">
              <a:rPr lang="en-US" smtClean="0"/>
              <a:pPr/>
              <a:t>6/18/16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A9E9111-1B6D-4ABE-AF56-878DB8DEE5EE}"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3"/>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983847EE-FC44-44F9-9A5D-4E11B0FEB1D8}" type="datetimeFigureOut">
              <a:rPr lang="en-US" smtClean="0"/>
              <a:pPr/>
              <a:t>6/18/16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A9E9111-1B6D-4ABE-AF56-878DB8DEE5EE}"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8"/>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7"/>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983847EE-FC44-44F9-9A5D-4E11B0FEB1D8}" type="datetimeFigureOut">
              <a:rPr lang="en-US" smtClean="0"/>
              <a:pPr/>
              <a:t>6/18/16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077200" y="6356352"/>
            <a:ext cx="609600" cy="365125"/>
          </a:xfrm>
        </p:spPr>
        <p:txBody>
          <a:bodyPr/>
          <a:lstStyle/>
          <a:p>
            <a:fld id="{6A9E9111-1B6D-4ABE-AF56-878DB8DEE5EE}" type="slidenum">
              <a:rPr lang="en-US" smtClean="0"/>
              <a:pPr/>
              <a:t>‹#›</a:t>
            </a:fld>
            <a:endParaRPr lang="en-US"/>
          </a:p>
        </p:txBody>
      </p:sp>
      <p:sp>
        <p:nvSpPr>
          <p:cNvPr id="3" name="Picture Placeholder 2"/>
          <p:cNvSpPr>
            <a:spLocks noGrp="1"/>
          </p:cNvSpPr>
          <p:nvPr>
            <p:ph type="pic" idx="1"/>
          </p:nvPr>
        </p:nvSpPr>
        <p:spPr>
          <a:xfrm rot="420000">
            <a:off x="3485793" y="1199518"/>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1"/>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6"/>
            <a:ext cx="4762500" cy="638176"/>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3"/>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3"/>
            <a:ext cx="4762500" cy="638176"/>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2"/>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983847EE-FC44-44F9-9A5D-4E11B0FEB1D8}" type="datetimeFigureOut">
              <a:rPr lang="en-US" smtClean="0"/>
              <a:pPr/>
              <a:t>6/18/16</a:t>
            </a:fld>
            <a:endParaRPr lang="en-US"/>
          </a:p>
        </p:txBody>
      </p:sp>
      <p:sp>
        <p:nvSpPr>
          <p:cNvPr id="22" name="Footer Placeholder 21"/>
          <p:cNvSpPr>
            <a:spLocks noGrp="1"/>
          </p:cNvSpPr>
          <p:nvPr>
            <p:ph type="ftr" sz="quarter" idx="3"/>
          </p:nvPr>
        </p:nvSpPr>
        <p:spPr>
          <a:xfrm>
            <a:off x="2667000" y="6356352"/>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p>
        </p:txBody>
      </p:sp>
      <p:sp>
        <p:nvSpPr>
          <p:cNvPr id="18" name="Slide Number Placeholder 17"/>
          <p:cNvSpPr>
            <a:spLocks noGrp="1"/>
          </p:cNvSpPr>
          <p:nvPr>
            <p:ph type="sldNum" sz="quarter" idx="4"/>
          </p:nvPr>
        </p:nvSpPr>
        <p:spPr>
          <a:xfrm>
            <a:off x="7924800" y="6356352"/>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6A9E9111-1B6D-4ABE-AF56-878DB8DEE5EE}" type="slidenum">
              <a:rPr lang="en-US" smtClean="0"/>
              <a:pPr/>
              <a:t>‹#›</a:t>
            </a:fld>
            <a:endParaRPr lang="en-US"/>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sz="7000" dirty="0" smtClean="0">
                <a:latin typeface="Cambria"/>
                <a:cs typeface="Cambria"/>
              </a:rPr>
              <a:t>Feelings or Faith?</a:t>
            </a:r>
            <a:endParaRPr lang="en-US" sz="7000" dirty="0">
              <a:latin typeface="Cambria"/>
              <a:cs typeface="Cambria"/>
            </a:endParaRPr>
          </a:p>
        </p:txBody>
      </p:sp>
    </p:spTree>
  </p:cSld>
  <p:clrMapOvr>
    <a:masterClrMapping/>
  </p:clrMapOvr>
  <p:transition>
    <p:fad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02920"/>
            <a:ext cx="8305800" cy="1143000"/>
          </a:xfrm>
        </p:spPr>
        <p:txBody>
          <a:bodyPr/>
          <a:lstStyle/>
          <a:p>
            <a:pPr algn="ctr"/>
            <a:r>
              <a:rPr lang="en-US" b="1" dirty="0" smtClean="0">
                <a:latin typeface="Cambria"/>
                <a:cs typeface="Cambria"/>
              </a:rPr>
              <a:t>Faith has its reward!</a:t>
            </a:r>
            <a:endParaRPr lang="en-US" b="1" dirty="0">
              <a:latin typeface="Cambria"/>
              <a:cs typeface="Cambria"/>
            </a:endParaRPr>
          </a:p>
        </p:txBody>
      </p:sp>
      <p:sp>
        <p:nvSpPr>
          <p:cNvPr id="3" name="TextBox 2"/>
          <p:cNvSpPr txBox="1"/>
          <p:nvPr/>
        </p:nvSpPr>
        <p:spPr>
          <a:xfrm>
            <a:off x="685800" y="2057401"/>
            <a:ext cx="7848600" cy="3293209"/>
          </a:xfrm>
          <a:prstGeom prst="rect">
            <a:avLst/>
          </a:prstGeom>
          <a:noFill/>
        </p:spPr>
        <p:txBody>
          <a:bodyPr wrap="square" rtlCol="0">
            <a:spAutoFit/>
          </a:bodyPr>
          <a:lstStyle/>
          <a:p>
            <a:r>
              <a:rPr lang="en-US" sz="2600" baseline="30000" dirty="0" smtClean="0"/>
              <a:t>“</a:t>
            </a:r>
            <a:r>
              <a:rPr lang="en-US" sz="2600" dirty="0" smtClean="0"/>
              <a:t>The Spirit Himself bears witness with our spirit that we are children of God, and if children, then heirs—heirs of God and joint heirs with Christ, if indeed we suffer with </a:t>
            </a:r>
            <a:r>
              <a:rPr lang="en-US" sz="2600" i="1" dirty="0" smtClean="0"/>
              <a:t>Him,</a:t>
            </a:r>
            <a:r>
              <a:rPr lang="en-US" sz="2600" dirty="0" smtClean="0"/>
              <a:t> that we may also be glorified together. For I consider that the sufferings of this present time are not worthy </a:t>
            </a:r>
            <a:r>
              <a:rPr lang="en-US" sz="2600" i="1" dirty="0" smtClean="0"/>
              <a:t>to be compared</a:t>
            </a:r>
            <a:r>
              <a:rPr lang="en-US" sz="2600" dirty="0" smtClean="0"/>
              <a:t> with the glory which shall be revealed in us” (Rom. 8:16-18)</a:t>
            </a:r>
            <a:r>
              <a:rPr lang="en-US" sz="2600" baseline="30000" dirty="0" smtClean="0"/>
              <a:t> </a:t>
            </a:r>
            <a:endParaRPr lang="en-US" sz="2600" dirty="0" smtClean="0"/>
          </a:p>
          <a:p>
            <a:endParaRPr lang="en-US" sz="2600" dirty="0"/>
          </a:p>
        </p:txBody>
      </p:sp>
      <p:sp>
        <p:nvSpPr>
          <p:cNvPr id="4" name="TextBox 3"/>
          <p:cNvSpPr txBox="1"/>
          <p:nvPr/>
        </p:nvSpPr>
        <p:spPr>
          <a:xfrm>
            <a:off x="990600" y="5927671"/>
            <a:ext cx="7696200" cy="584776"/>
          </a:xfrm>
          <a:prstGeom prst="rect">
            <a:avLst/>
          </a:prstGeom>
          <a:noFill/>
        </p:spPr>
        <p:txBody>
          <a:bodyPr wrap="square" rtlCol="0">
            <a:spAutoFit/>
          </a:bodyPr>
          <a:lstStyle/>
          <a:p>
            <a:r>
              <a:rPr lang="en-US" sz="3200" b="1" dirty="0" smtClean="0">
                <a:solidFill>
                  <a:schemeClr val="tx2"/>
                </a:solidFill>
                <a:effectLst>
                  <a:outerShdw blurRad="38100" dist="38100" dir="2700000" algn="tl">
                    <a:srgbClr val="000000">
                      <a:alpha val="43137"/>
                    </a:srgbClr>
                  </a:outerShdw>
                </a:effectLst>
              </a:rPr>
              <a:t>“We walk by faith”— not by feeling!</a:t>
            </a:r>
            <a:endParaRPr lang="en-US" sz="3200" b="1" dirty="0">
              <a:solidFill>
                <a:schemeClr val="tx2"/>
              </a:solidFill>
              <a:effectLst>
                <a:outerShdw blurRad="38100" dist="38100" dir="2700000" algn="tl">
                  <a:srgbClr val="000000">
                    <a:alpha val="43137"/>
                  </a:srgbClr>
                </a:outerShdw>
              </a:effectLst>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0" fill="hold" grpId="0" nodeType="after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p:cTn id="7" dur="500" fill="hold"/>
                                        <p:tgtEl>
                                          <p:spTgt spid="3"/>
                                        </p:tgtEl>
                                        <p:attrNameLst>
                                          <p:attrName>ppt_w</p:attrName>
                                        </p:attrNameLst>
                                      </p:cBhvr>
                                      <p:tavLst>
                                        <p:tav tm="0">
                                          <p:val>
                                            <p:fltVal val="0"/>
                                          </p:val>
                                        </p:tav>
                                        <p:tav tm="100000">
                                          <p:val>
                                            <p:strVal val="#ppt_w"/>
                                          </p:val>
                                        </p:tav>
                                      </p:tavLst>
                                    </p:anim>
                                    <p:anim calcmode="lin" valueType="num">
                                      <p:cBhvr>
                                        <p:cTn id="8" dur="500" fill="hold"/>
                                        <p:tgtEl>
                                          <p:spTgt spid="3"/>
                                        </p:tgtEl>
                                        <p:attrNameLst>
                                          <p:attrName>ppt_h</p:attrName>
                                        </p:attrNameLst>
                                      </p:cBhvr>
                                      <p:tavLst>
                                        <p:tav tm="0">
                                          <p:val>
                                            <p:fltVal val="0"/>
                                          </p:val>
                                        </p:tav>
                                        <p:tav tm="100000">
                                          <p:val>
                                            <p:strVal val="#ppt_h"/>
                                          </p:val>
                                        </p:tav>
                                      </p:tavLst>
                                    </p:anim>
                                    <p:animEffect transition="in" filter="fade">
                                      <p:cBhvr>
                                        <p:cTn id="9" dur="500"/>
                                        <p:tgtEl>
                                          <p:spTgt spid="3"/>
                                        </p:tgtEl>
                                      </p:cBhvr>
                                    </p:animEffect>
                                  </p:childTnLst>
                                </p:cTn>
                              </p:par>
                            </p:childTnLst>
                          </p:cTn>
                        </p:par>
                      </p:childTnLst>
                    </p:cTn>
                  </p:par>
                  <p:par>
                    <p:cTn id="10" fill="hold">
                      <p:stCondLst>
                        <p:cond delay="indefinite"/>
                      </p:stCondLst>
                      <p:childTnLst>
                        <p:par>
                          <p:cTn id="11" fill="hold">
                            <p:stCondLst>
                              <p:cond delay="0"/>
                            </p:stCondLst>
                            <p:childTnLst>
                              <p:par>
                                <p:cTn id="12" presetID="55" presetClass="entr" presetSubtype="0" fill="hold" grpId="0" nodeType="clickEffect">
                                  <p:stCondLst>
                                    <p:cond delay="0"/>
                                  </p:stCondLst>
                                  <p:childTnLst>
                                    <p:set>
                                      <p:cBhvr>
                                        <p:cTn id="13" dur="1" fill="hold">
                                          <p:stCondLst>
                                            <p:cond delay="0"/>
                                          </p:stCondLst>
                                        </p:cTn>
                                        <p:tgtEl>
                                          <p:spTgt spid="4"/>
                                        </p:tgtEl>
                                        <p:attrNameLst>
                                          <p:attrName>style.visibility</p:attrName>
                                        </p:attrNameLst>
                                      </p:cBhvr>
                                      <p:to>
                                        <p:strVal val="visible"/>
                                      </p:to>
                                    </p:set>
                                    <p:anim calcmode="lin" valueType="num">
                                      <p:cBhvr>
                                        <p:cTn id="14" dur="1000" fill="hold"/>
                                        <p:tgtEl>
                                          <p:spTgt spid="4"/>
                                        </p:tgtEl>
                                        <p:attrNameLst>
                                          <p:attrName>ppt_w</p:attrName>
                                        </p:attrNameLst>
                                      </p:cBhvr>
                                      <p:tavLst>
                                        <p:tav tm="0">
                                          <p:val>
                                            <p:strVal val="#ppt_w*0.70"/>
                                          </p:val>
                                        </p:tav>
                                        <p:tav tm="100000">
                                          <p:val>
                                            <p:strVal val="#ppt_w"/>
                                          </p:val>
                                        </p:tav>
                                      </p:tavLst>
                                    </p:anim>
                                    <p:anim calcmode="lin" valueType="num">
                                      <p:cBhvr>
                                        <p:cTn id="15" dur="1000" fill="hold"/>
                                        <p:tgtEl>
                                          <p:spTgt spid="4"/>
                                        </p:tgtEl>
                                        <p:attrNameLst>
                                          <p:attrName>ppt_h</p:attrName>
                                        </p:attrNameLst>
                                      </p:cBhvr>
                                      <p:tavLst>
                                        <p:tav tm="0">
                                          <p:val>
                                            <p:strVal val="#ppt_h"/>
                                          </p:val>
                                        </p:tav>
                                        <p:tav tm="100000">
                                          <p:val>
                                            <p:strVal val="#ppt_h"/>
                                          </p:val>
                                        </p:tav>
                                      </p:tavLst>
                                    </p:anim>
                                    <p:animEffect transition="in" filter="fade">
                                      <p:cBhvr>
                                        <p:cTn id="16" dur="1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Lst>
  </p:timing>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spc="-100" dirty="0" smtClean="0">
                <a:latin typeface="Cambria"/>
                <a:cs typeface="Cambria"/>
              </a:rPr>
              <a:t>Feelings Have Become Dominant</a:t>
            </a:r>
            <a:endParaRPr lang="en-US" b="1" spc="-100" dirty="0">
              <a:latin typeface="Cambria"/>
              <a:cs typeface="Cambria"/>
            </a:endParaRPr>
          </a:p>
        </p:txBody>
      </p:sp>
      <p:sp>
        <p:nvSpPr>
          <p:cNvPr id="3" name="Content Placeholder 2"/>
          <p:cNvSpPr>
            <a:spLocks noGrp="1"/>
          </p:cNvSpPr>
          <p:nvPr>
            <p:ph idx="1"/>
          </p:nvPr>
        </p:nvSpPr>
        <p:spPr>
          <a:xfrm>
            <a:off x="457200" y="2240280"/>
            <a:ext cx="8382000" cy="4389120"/>
          </a:xfrm>
        </p:spPr>
        <p:txBody>
          <a:bodyPr>
            <a:normAutofit/>
          </a:bodyPr>
          <a:lstStyle/>
          <a:p>
            <a:r>
              <a:rPr lang="en-US" sz="3600" dirty="0" smtClean="0"/>
              <a:t>Advertising – Feelings more than Facts.</a:t>
            </a:r>
          </a:p>
          <a:p>
            <a:r>
              <a:rPr lang="en-US" sz="3600" dirty="0" smtClean="0"/>
              <a:t>Art – Feelings more than beauty.</a:t>
            </a:r>
          </a:p>
          <a:p>
            <a:r>
              <a:rPr lang="en-US" sz="3600" dirty="0" smtClean="0"/>
              <a:t>Politics – Feelings more than Policies.</a:t>
            </a:r>
          </a:p>
          <a:p>
            <a:r>
              <a:rPr lang="en-US" sz="3600" dirty="0" smtClean="0"/>
              <a:t>Workplace – Feelings more than Duty.</a:t>
            </a:r>
          </a:p>
          <a:p>
            <a:endParaRPr lang="en-US" sz="3600" dirty="0"/>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subTnLst>
                                    <p:animClr>
                                      <p:cBhvr override="childStyle">
                                        <p:cTn dur="1" fill="hold" display="0" masterRel="nextClick" afterEffect="1"/>
                                        <p:tgtEl>
                                          <p:spTgt spid="3">
                                            <p:txEl>
                                              <p:pRg st="0" end="0"/>
                                            </p:txEl>
                                          </p:spTgt>
                                        </p:tgtEl>
                                        <p:attrNameLst>
                                          <p:attrName>ppt_c</p:attrName>
                                        </p:attrNameLst>
                                      </p:cBhvr>
                                      <p:to>
                                        <a:schemeClr val="folHlink"/>
                                      </p:to>
                                    </p:animClr>
                                  </p:sub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subTnLst>
                                    <p:animClr>
                                      <p:cBhvr override="childStyle">
                                        <p:cTn dur="1" fill="hold" display="0" masterRel="nextClick" afterEffect="1"/>
                                        <p:tgtEl>
                                          <p:spTgt spid="3">
                                            <p:txEl>
                                              <p:pRg st="1" end="1"/>
                                            </p:txEl>
                                          </p:spTgt>
                                        </p:tgtEl>
                                        <p:attrNameLst>
                                          <p:attrName>ppt_c</p:attrName>
                                        </p:attrNameLst>
                                      </p:cBhvr>
                                      <p:to>
                                        <a:schemeClr val="folHlink"/>
                                      </p:to>
                                    </p:animClr>
                                  </p:sub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subTnLst>
                                    <p:animClr>
                                      <p:cBhvr override="childStyle">
                                        <p:cTn dur="1" fill="hold" display="0" masterRel="nextClick" afterEffect="1"/>
                                        <p:tgtEl>
                                          <p:spTgt spid="3">
                                            <p:txEl>
                                              <p:pRg st="2" end="2"/>
                                            </p:txEl>
                                          </p:spTgt>
                                        </p:tgtEl>
                                        <p:attrNameLst>
                                          <p:attrName>ppt_c</p:attrName>
                                        </p:attrNameLst>
                                      </p:cBhvr>
                                      <p:to>
                                        <a:schemeClr val="folHlink"/>
                                      </p:to>
                                    </p:animClr>
                                  </p:sub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subTnLst>
                                    <p:animClr>
                                      <p:cBhvr override="childStyle">
                                        <p:cTn dur="1" fill="hold" display="0" masterRel="nextClick" afterEffect="1"/>
                                        <p:tgtEl>
                                          <p:spTgt spid="3">
                                            <p:txEl>
                                              <p:pRg st="3" end="3"/>
                                            </p:txEl>
                                          </p:spTgt>
                                        </p:tgtEl>
                                        <p:attrNameLst>
                                          <p:attrName>ppt_c</p:attrName>
                                        </p:attrNameLst>
                                      </p:cBhvr>
                                      <p:to>
                                        <a:schemeClr val="folHlink"/>
                                      </p:to>
                                    </p:animClr>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 name="Title 3"/>
          <p:cNvSpPr>
            <a:spLocks noGrp="1"/>
          </p:cNvSpPr>
          <p:nvPr>
            <p:ph type="title"/>
          </p:nvPr>
        </p:nvSpPr>
        <p:spPr>
          <a:xfrm>
            <a:off x="530352" y="2432304"/>
            <a:ext cx="7772400" cy="1362456"/>
          </a:xfrm>
        </p:spPr>
        <p:txBody>
          <a:bodyPr/>
          <a:lstStyle/>
          <a:p>
            <a:pPr algn="ctr"/>
            <a:r>
              <a:rPr lang="en-US" dirty="0" smtClean="0">
                <a:latin typeface="Cambria"/>
                <a:cs typeface="Cambria"/>
              </a:rPr>
              <a:t>Some Areas of More Serious Consequence</a:t>
            </a:r>
            <a:endParaRPr lang="en-US" dirty="0">
              <a:latin typeface="Cambria"/>
              <a:cs typeface="Cambria"/>
            </a:endParaRPr>
          </a:p>
        </p:txBody>
      </p:sp>
    </p:spTree>
  </p:cSld>
  <p:clrMapOvr>
    <a:masterClrMapping/>
  </p:clrMapOvr>
  <p:transition>
    <p:fad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1143000"/>
            <a:ext cx="8229600" cy="1143000"/>
          </a:xfrm>
        </p:spPr>
        <p:txBody>
          <a:bodyPr>
            <a:normAutofit fontScale="90000"/>
          </a:bodyPr>
          <a:lstStyle/>
          <a:p>
            <a:r>
              <a:rPr lang="en-US" sz="4500" b="1" spc="-100" dirty="0" smtClean="0">
                <a:latin typeface="Cambria"/>
                <a:cs typeface="Cambria"/>
              </a:rPr>
              <a:t>Drug Use —                                  	</a:t>
            </a:r>
            <a:r>
              <a:rPr lang="en-US" sz="4500" b="1" i="1" spc="-100" dirty="0" smtClean="0">
                <a:latin typeface="Cambria"/>
                <a:cs typeface="Cambria"/>
              </a:rPr>
              <a:t>Feelings Rather than D</a:t>
            </a:r>
            <a:r>
              <a:rPr lang="en-US" sz="4600" b="1" i="1" spc="-100" dirty="0" smtClean="0">
                <a:latin typeface="Cambria"/>
                <a:cs typeface="Cambria"/>
              </a:rPr>
              <a:t>iscretion </a:t>
            </a:r>
            <a:endParaRPr lang="en-US" sz="4600" b="1" i="1" spc="-100" dirty="0">
              <a:latin typeface="Cambria"/>
              <a:cs typeface="Cambria"/>
            </a:endParaRPr>
          </a:p>
        </p:txBody>
      </p:sp>
      <p:sp>
        <p:nvSpPr>
          <p:cNvPr id="5" name="Content Placeholder 4"/>
          <p:cNvSpPr>
            <a:spLocks noGrp="1"/>
          </p:cNvSpPr>
          <p:nvPr>
            <p:ph idx="1"/>
          </p:nvPr>
        </p:nvSpPr>
        <p:spPr>
          <a:xfrm>
            <a:off x="457200" y="2529840"/>
            <a:ext cx="8229600" cy="4922520"/>
          </a:xfrm>
        </p:spPr>
        <p:txBody>
          <a:bodyPr>
            <a:normAutofit/>
          </a:bodyPr>
          <a:lstStyle/>
          <a:p>
            <a:r>
              <a:rPr lang="en-US" sz="3000" dirty="0" smtClean="0"/>
              <a:t>Everyone knows the consequences.</a:t>
            </a:r>
          </a:p>
          <a:p>
            <a:r>
              <a:rPr lang="en-US" sz="3000" dirty="0" smtClean="0"/>
              <a:t>Why do people continue to do it?</a:t>
            </a:r>
          </a:p>
          <a:p>
            <a:r>
              <a:rPr lang="en-US" sz="3000" dirty="0" smtClean="0"/>
              <a:t>“It feels good.” </a:t>
            </a:r>
          </a:p>
          <a:p>
            <a:r>
              <a:rPr lang="en-US" sz="3000" dirty="0" smtClean="0"/>
              <a:t>Problem: When you wake up (Prov. 23:29-35).</a:t>
            </a:r>
          </a:p>
          <a:p>
            <a:r>
              <a:rPr lang="en-US" sz="3000" dirty="0" smtClean="0"/>
              <a:t>Heaven offers the same “benefits,” but you have to have faith to see it and to wait for it.</a:t>
            </a:r>
            <a:endParaRPr lang="en-US" sz="3000" dirty="0"/>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subTnLst>
                                    <p:animClr>
                                      <p:cBhvr override="childStyle">
                                        <p:cTn dur="1" fill="hold" display="0" masterRel="nextClick" afterEffect="1"/>
                                        <p:tgtEl>
                                          <p:spTgt spid="5">
                                            <p:txEl>
                                              <p:pRg st="0" end="0"/>
                                            </p:txEl>
                                          </p:spTgt>
                                        </p:tgtEl>
                                        <p:attrNameLst>
                                          <p:attrName>ppt_c</p:attrName>
                                        </p:attrNameLst>
                                      </p:cBhvr>
                                      <p:to>
                                        <a:schemeClr val="folHlink"/>
                                      </p:to>
                                    </p:animClr>
                                  </p:sub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xEl>
                                              <p:pRg st="1" end="1"/>
                                            </p:txEl>
                                          </p:spTgt>
                                        </p:tgtEl>
                                        <p:attrNameLst>
                                          <p:attrName>style.visibility</p:attrName>
                                        </p:attrNameLst>
                                      </p:cBhvr>
                                      <p:to>
                                        <p:strVal val="visible"/>
                                      </p:to>
                                    </p:set>
                                  </p:childTnLst>
                                  <p:subTnLst>
                                    <p:animClr>
                                      <p:cBhvr override="childStyle">
                                        <p:cTn dur="1" fill="hold" display="0" masterRel="nextClick" afterEffect="1"/>
                                        <p:tgtEl>
                                          <p:spTgt spid="5">
                                            <p:txEl>
                                              <p:pRg st="1" end="1"/>
                                            </p:txEl>
                                          </p:spTgt>
                                        </p:tgtEl>
                                        <p:attrNameLst>
                                          <p:attrName>ppt_c</p:attrName>
                                        </p:attrNameLst>
                                      </p:cBhvr>
                                      <p:to>
                                        <a:schemeClr val="folHlink"/>
                                      </p:to>
                                    </p:animClr>
                                  </p:sub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
                                            <p:txEl>
                                              <p:pRg st="2" end="2"/>
                                            </p:txEl>
                                          </p:spTgt>
                                        </p:tgtEl>
                                        <p:attrNameLst>
                                          <p:attrName>style.visibility</p:attrName>
                                        </p:attrNameLst>
                                      </p:cBhvr>
                                      <p:to>
                                        <p:strVal val="visible"/>
                                      </p:to>
                                    </p:set>
                                  </p:childTnLst>
                                  <p:subTnLst>
                                    <p:animClr>
                                      <p:cBhvr override="childStyle">
                                        <p:cTn dur="1" fill="hold" display="0" masterRel="nextClick" afterEffect="1"/>
                                        <p:tgtEl>
                                          <p:spTgt spid="5">
                                            <p:txEl>
                                              <p:pRg st="2" end="2"/>
                                            </p:txEl>
                                          </p:spTgt>
                                        </p:tgtEl>
                                        <p:attrNameLst>
                                          <p:attrName>ppt_c</p:attrName>
                                        </p:attrNameLst>
                                      </p:cBhvr>
                                      <p:to>
                                        <a:schemeClr val="folHlink"/>
                                      </p:to>
                                    </p:animClr>
                                  </p:sub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5">
                                            <p:txEl>
                                              <p:pRg st="3" end="3"/>
                                            </p:txEl>
                                          </p:spTgt>
                                        </p:tgtEl>
                                        <p:attrNameLst>
                                          <p:attrName>style.visibility</p:attrName>
                                        </p:attrNameLst>
                                      </p:cBhvr>
                                      <p:to>
                                        <p:strVal val="visible"/>
                                      </p:to>
                                    </p:set>
                                  </p:childTnLst>
                                  <p:subTnLst>
                                    <p:animClr>
                                      <p:cBhvr override="childStyle">
                                        <p:cTn dur="1" fill="hold" display="0" masterRel="nextClick" afterEffect="1"/>
                                        <p:tgtEl>
                                          <p:spTgt spid="5">
                                            <p:txEl>
                                              <p:pRg st="3" end="3"/>
                                            </p:txEl>
                                          </p:spTgt>
                                        </p:tgtEl>
                                        <p:attrNameLst>
                                          <p:attrName>ppt_c</p:attrName>
                                        </p:attrNameLst>
                                      </p:cBhvr>
                                      <p:to>
                                        <a:schemeClr val="folHlink"/>
                                      </p:to>
                                    </p:animClr>
                                  </p:sub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5">
                                            <p:txEl>
                                              <p:pRg st="4" end="4"/>
                                            </p:txEl>
                                          </p:spTgt>
                                        </p:tgtEl>
                                        <p:attrNameLst>
                                          <p:attrName>style.visibility</p:attrName>
                                        </p:attrNameLst>
                                      </p:cBhvr>
                                      <p:to>
                                        <p:strVal val="visible"/>
                                      </p:to>
                                    </p:set>
                                  </p:childTnLst>
                                  <p:subTnLst>
                                    <p:animClr>
                                      <p:cBhvr override="childStyle">
                                        <p:cTn dur="1" fill="hold" display="0" masterRel="nextClick" afterEffect="1"/>
                                        <p:tgtEl>
                                          <p:spTgt spid="5">
                                            <p:txEl>
                                              <p:pRg st="4" end="4"/>
                                            </p:txEl>
                                          </p:spTgt>
                                        </p:tgtEl>
                                        <p:attrNameLst>
                                          <p:attrName>ppt_c</p:attrName>
                                        </p:attrNameLst>
                                      </p:cBhvr>
                                      <p:to>
                                        <a:schemeClr val="folHlink"/>
                                      </p:to>
                                    </p:animClr>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143000"/>
            <a:ext cx="8458200" cy="1143000"/>
          </a:xfrm>
        </p:spPr>
        <p:txBody>
          <a:bodyPr>
            <a:noAutofit/>
          </a:bodyPr>
          <a:lstStyle/>
          <a:p>
            <a:r>
              <a:rPr lang="en-US" sz="4100" b="1" dirty="0" smtClean="0">
                <a:latin typeface="Cambria"/>
                <a:cs typeface="Cambria"/>
              </a:rPr>
              <a:t>Family Life—                                	</a:t>
            </a:r>
            <a:r>
              <a:rPr lang="en-US" sz="4100" b="1" i="1" dirty="0" smtClean="0">
                <a:latin typeface="Cambria"/>
                <a:cs typeface="Cambria"/>
              </a:rPr>
              <a:t>Feelings Rather than Love.</a:t>
            </a:r>
            <a:endParaRPr lang="en-US" sz="4100" b="1" i="1" dirty="0">
              <a:latin typeface="Cambria"/>
              <a:cs typeface="Cambria"/>
            </a:endParaRPr>
          </a:p>
        </p:txBody>
      </p:sp>
      <p:sp>
        <p:nvSpPr>
          <p:cNvPr id="3" name="Content Placeholder 2"/>
          <p:cNvSpPr>
            <a:spLocks noGrp="1"/>
          </p:cNvSpPr>
          <p:nvPr>
            <p:ph idx="1"/>
          </p:nvPr>
        </p:nvSpPr>
        <p:spPr>
          <a:xfrm>
            <a:off x="457200" y="2331720"/>
            <a:ext cx="8229600" cy="4389120"/>
          </a:xfrm>
        </p:spPr>
        <p:txBody>
          <a:bodyPr>
            <a:normAutofit/>
          </a:bodyPr>
          <a:lstStyle/>
          <a:p>
            <a:r>
              <a:rPr lang="en-US" sz="3000" dirty="0" smtClean="0"/>
              <a:t>Stable families are built on Biblical love (commitment).</a:t>
            </a:r>
          </a:p>
          <a:p>
            <a:r>
              <a:rPr lang="en-US" sz="3000" dirty="0" smtClean="0"/>
              <a:t>Marriages ending because “Lost the feeling.”</a:t>
            </a:r>
          </a:p>
          <a:p>
            <a:r>
              <a:rPr lang="en-US" sz="3000" dirty="0" smtClean="0"/>
              <a:t>“Undo the ‘I do.’”</a:t>
            </a:r>
          </a:p>
          <a:p>
            <a:r>
              <a:rPr lang="en-US" sz="3000" dirty="0" smtClean="0"/>
              <a:t>“Love never fails” (1 Cor. 13:8)— Feelings are fickle. </a:t>
            </a:r>
          </a:p>
          <a:p>
            <a:r>
              <a:rPr lang="en-US" sz="3000" dirty="0" smtClean="0"/>
              <a:t>Children are neglected because parents don’t “feel like” making the necessary sacrifices. </a:t>
            </a:r>
            <a:endParaRPr lang="en-US" sz="3000" dirty="0"/>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subTnLst>
                                    <p:animClr>
                                      <p:cBhvr override="childStyle">
                                        <p:cTn dur="1" fill="hold" display="0" masterRel="nextClick" afterEffect="1"/>
                                        <p:tgtEl>
                                          <p:spTgt spid="3">
                                            <p:txEl>
                                              <p:pRg st="0" end="0"/>
                                            </p:txEl>
                                          </p:spTgt>
                                        </p:tgtEl>
                                        <p:attrNameLst>
                                          <p:attrName>ppt_c</p:attrName>
                                        </p:attrNameLst>
                                      </p:cBhvr>
                                      <p:to>
                                        <a:schemeClr val="folHlink"/>
                                      </p:to>
                                    </p:animClr>
                                  </p:sub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subTnLst>
                                    <p:animClr>
                                      <p:cBhvr override="childStyle">
                                        <p:cTn dur="1" fill="hold" display="0" masterRel="nextClick" afterEffect="1"/>
                                        <p:tgtEl>
                                          <p:spTgt spid="3">
                                            <p:txEl>
                                              <p:pRg st="1" end="1"/>
                                            </p:txEl>
                                          </p:spTgt>
                                        </p:tgtEl>
                                        <p:attrNameLst>
                                          <p:attrName>ppt_c</p:attrName>
                                        </p:attrNameLst>
                                      </p:cBhvr>
                                      <p:to>
                                        <a:schemeClr val="folHlink"/>
                                      </p:to>
                                    </p:animClr>
                                  </p:sub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subTnLst>
                                    <p:animClr>
                                      <p:cBhvr override="childStyle">
                                        <p:cTn dur="1" fill="hold" display="0" masterRel="nextClick" afterEffect="1"/>
                                        <p:tgtEl>
                                          <p:spTgt spid="3">
                                            <p:txEl>
                                              <p:pRg st="2" end="2"/>
                                            </p:txEl>
                                          </p:spTgt>
                                        </p:tgtEl>
                                        <p:attrNameLst>
                                          <p:attrName>ppt_c</p:attrName>
                                        </p:attrNameLst>
                                      </p:cBhvr>
                                      <p:to>
                                        <a:schemeClr val="folHlink"/>
                                      </p:to>
                                    </p:animClr>
                                  </p:sub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subTnLst>
                                    <p:animClr>
                                      <p:cBhvr override="childStyle">
                                        <p:cTn dur="1" fill="hold" display="0" masterRel="nextClick" afterEffect="1"/>
                                        <p:tgtEl>
                                          <p:spTgt spid="3">
                                            <p:txEl>
                                              <p:pRg st="3" end="3"/>
                                            </p:txEl>
                                          </p:spTgt>
                                        </p:tgtEl>
                                        <p:attrNameLst>
                                          <p:attrName>ppt_c</p:attrName>
                                        </p:attrNameLst>
                                      </p:cBhvr>
                                      <p:to>
                                        <a:schemeClr val="folHlink"/>
                                      </p:to>
                                    </p:animClr>
                                  </p:sub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subTnLst>
                                    <p:animClr>
                                      <p:cBhvr override="childStyle">
                                        <p:cTn dur="1" fill="hold" display="0" masterRel="nextClick" afterEffect="1"/>
                                        <p:tgtEl>
                                          <p:spTgt spid="3">
                                            <p:txEl>
                                              <p:pRg st="4" end="4"/>
                                            </p:txEl>
                                          </p:spTgt>
                                        </p:tgtEl>
                                        <p:attrNameLst>
                                          <p:attrName>ppt_c</p:attrName>
                                        </p:attrNameLst>
                                      </p:cBhvr>
                                      <p:to>
                                        <a:schemeClr val="folHlink"/>
                                      </p:to>
                                    </p:animClr>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502920"/>
            <a:ext cx="8534400" cy="1143000"/>
          </a:xfrm>
        </p:spPr>
        <p:txBody>
          <a:bodyPr>
            <a:noAutofit/>
          </a:bodyPr>
          <a:lstStyle/>
          <a:p>
            <a:r>
              <a:rPr lang="en-US" sz="4200" b="1" i="1" spc="-100" dirty="0" smtClean="0">
                <a:latin typeface="Cambria"/>
                <a:cs typeface="Cambria"/>
              </a:rPr>
              <a:t>Religion—Feelings rather than Faith</a:t>
            </a:r>
            <a:endParaRPr lang="en-US" sz="4200" b="1" i="1" spc="-100" dirty="0">
              <a:latin typeface="Cambria"/>
              <a:cs typeface="Cambria"/>
            </a:endParaRPr>
          </a:p>
        </p:txBody>
      </p:sp>
      <p:sp>
        <p:nvSpPr>
          <p:cNvPr id="3" name="Content Placeholder 2"/>
          <p:cNvSpPr>
            <a:spLocks noGrp="1"/>
          </p:cNvSpPr>
          <p:nvPr>
            <p:ph idx="1"/>
          </p:nvPr>
        </p:nvSpPr>
        <p:spPr>
          <a:xfrm>
            <a:off x="457200" y="1874520"/>
            <a:ext cx="8229600" cy="4663440"/>
          </a:xfrm>
        </p:spPr>
        <p:txBody>
          <a:bodyPr>
            <a:normAutofit/>
          </a:bodyPr>
          <a:lstStyle/>
          <a:p>
            <a:r>
              <a:rPr lang="en-US" dirty="0" smtClean="0"/>
              <a:t>Once religion was based on beliefs to be defended—Now, “I feel this is what is best for me.”</a:t>
            </a:r>
          </a:p>
          <a:p>
            <a:r>
              <a:rPr lang="en-US" dirty="0" smtClean="0"/>
              <a:t>Worship is judged by the warm feeling it produces.</a:t>
            </a:r>
          </a:p>
          <a:p>
            <a:r>
              <a:rPr lang="en-US" dirty="0" smtClean="0"/>
              <a:t>Churches are chosen for their “friendliness.”</a:t>
            </a:r>
          </a:p>
          <a:p>
            <a:r>
              <a:rPr lang="en-US" dirty="0" smtClean="0"/>
              <a:t>“Good feelings” often equated with the Holy Spirit.</a:t>
            </a:r>
          </a:p>
          <a:p>
            <a:r>
              <a:rPr lang="en-US" dirty="0" smtClean="0"/>
              <a:t>Many of us do only what we “feel like” doing in attending worship or helping others or evangelizing.</a:t>
            </a:r>
          </a:p>
          <a:p>
            <a:r>
              <a:rPr lang="en-US" dirty="0" smtClean="0"/>
              <a:t>We may be silent at times out of concern for having “our feelings hurt by ridicule or rejection.”</a:t>
            </a:r>
          </a:p>
          <a:p>
            <a:endParaRPr lang="en-US" dirty="0" smtClean="0"/>
          </a:p>
          <a:p>
            <a:endParaRPr lang="en-US" dirty="0"/>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subTnLst>
                                    <p:animClr>
                                      <p:cBhvr override="childStyle">
                                        <p:cTn dur="1" fill="hold" display="0" masterRel="nextClick" afterEffect="1"/>
                                        <p:tgtEl>
                                          <p:spTgt spid="3">
                                            <p:txEl>
                                              <p:pRg st="0" end="0"/>
                                            </p:txEl>
                                          </p:spTgt>
                                        </p:tgtEl>
                                        <p:attrNameLst>
                                          <p:attrName>ppt_c</p:attrName>
                                        </p:attrNameLst>
                                      </p:cBhvr>
                                      <p:to>
                                        <a:schemeClr val="folHlink"/>
                                      </p:to>
                                    </p:animClr>
                                  </p:sub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subTnLst>
                                    <p:animClr>
                                      <p:cBhvr override="childStyle">
                                        <p:cTn dur="1" fill="hold" display="0" masterRel="nextClick" afterEffect="1"/>
                                        <p:tgtEl>
                                          <p:spTgt spid="3">
                                            <p:txEl>
                                              <p:pRg st="1" end="1"/>
                                            </p:txEl>
                                          </p:spTgt>
                                        </p:tgtEl>
                                        <p:attrNameLst>
                                          <p:attrName>ppt_c</p:attrName>
                                        </p:attrNameLst>
                                      </p:cBhvr>
                                      <p:to>
                                        <a:schemeClr val="folHlink"/>
                                      </p:to>
                                    </p:animClr>
                                  </p:sub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subTnLst>
                                    <p:animClr>
                                      <p:cBhvr override="childStyle">
                                        <p:cTn dur="1" fill="hold" display="0" masterRel="nextClick" afterEffect="1"/>
                                        <p:tgtEl>
                                          <p:spTgt spid="3">
                                            <p:txEl>
                                              <p:pRg st="2" end="2"/>
                                            </p:txEl>
                                          </p:spTgt>
                                        </p:tgtEl>
                                        <p:attrNameLst>
                                          <p:attrName>ppt_c</p:attrName>
                                        </p:attrNameLst>
                                      </p:cBhvr>
                                      <p:to>
                                        <a:schemeClr val="folHlink"/>
                                      </p:to>
                                    </p:animClr>
                                  </p:sub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subTnLst>
                                    <p:animClr>
                                      <p:cBhvr override="childStyle">
                                        <p:cTn dur="1" fill="hold" display="0" masterRel="nextClick" afterEffect="1"/>
                                        <p:tgtEl>
                                          <p:spTgt spid="3">
                                            <p:txEl>
                                              <p:pRg st="3" end="3"/>
                                            </p:txEl>
                                          </p:spTgt>
                                        </p:tgtEl>
                                        <p:attrNameLst>
                                          <p:attrName>ppt_c</p:attrName>
                                        </p:attrNameLst>
                                      </p:cBhvr>
                                      <p:to>
                                        <a:schemeClr val="folHlink"/>
                                      </p:to>
                                    </p:animClr>
                                  </p:sub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subTnLst>
                                    <p:animClr>
                                      <p:cBhvr override="childStyle">
                                        <p:cTn dur="1" fill="hold" display="0" masterRel="nextClick" afterEffect="1"/>
                                        <p:tgtEl>
                                          <p:spTgt spid="3">
                                            <p:txEl>
                                              <p:pRg st="4" end="4"/>
                                            </p:txEl>
                                          </p:spTgt>
                                        </p:tgtEl>
                                        <p:attrNameLst>
                                          <p:attrName>ppt_c</p:attrName>
                                        </p:attrNameLst>
                                      </p:cBhvr>
                                      <p:to>
                                        <a:schemeClr val="folHlink"/>
                                      </p:to>
                                    </p:animClr>
                                  </p:sub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subTnLst>
                                    <p:animClr>
                                      <p:cBhvr override="childStyle">
                                        <p:cTn dur="1" fill="hold" display="0" masterRel="nextClick" afterEffect="1"/>
                                        <p:tgtEl>
                                          <p:spTgt spid="3">
                                            <p:txEl>
                                              <p:pRg st="5" end="5"/>
                                            </p:txEl>
                                          </p:spTgt>
                                        </p:tgtEl>
                                        <p:attrNameLst>
                                          <p:attrName>ppt_c</p:attrName>
                                        </p:attrNameLst>
                                      </p:cBhvr>
                                      <p:to>
                                        <a:schemeClr val="folHlink"/>
                                      </p:to>
                                    </p:animClr>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1234440"/>
            <a:ext cx="8229600" cy="1143000"/>
          </a:xfrm>
        </p:spPr>
        <p:txBody>
          <a:bodyPr>
            <a:normAutofit fontScale="90000"/>
          </a:bodyPr>
          <a:lstStyle/>
          <a:p>
            <a:pPr>
              <a:lnSpc>
                <a:spcPct val="90000"/>
              </a:lnSpc>
            </a:pPr>
            <a:r>
              <a:rPr lang="en-US" b="1" dirty="0" smtClean="0">
                <a:latin typeface="Cambria"/>
                <a:cs typeface="Cambria"/>
              </a:rPr>
              <a:t>God created feelings, but they are to be regulated by faith.</a:t>
            </a:r>
            <a:endParaRPr lang="en-US" b="1" dirty="0">
              <a:latin typeface="Cambria"/>
              <a:cs typeface="Cambria"/>
            </a:endParaRPr>
          </a:p>
        </p:txBody>
      </p:sp>
      <p:sp>
        <p:nvSpPr>
          <p:cNvPr id="5" name="Content Placeholder 4"/>
          <p:cNvSpPr>
            <a:spLocks noGrp="1"/>
          </p:cNvSpPr>
          <p:nvPr>
            <p:ph sz="half" idx="1"/>
          </p:nvPr>
        </p:nvSpPr>
        <p:spPr>
          <a:xfrm>
            <a:off x="381000" y="2514600"/>
            <a:ext cx="3657600" cy="4892040"/>
          </a:xfrm>
        </p:spPr>
        <p:txBody>
          <a:bodyPr/>
          <a:lstStyle/>
          <a:p>
            <a:r>
              <a:rPr lang="en-US" dirty="0" smtClean="0"/>
              <a:t>Pain of a guilty conscience.</a:t>
            </a:r>
          </a:p>
          <a:p>
            <a:r>
              <a:rPr lang="en-US" dirty="0" smtClean="0"/>
              <a:t>Sorrow for the                  sins of others.</a:t>
            </a:r>
          </a:p>
          <a:p>
            <a:r>
              <a:rPr lang="en-US" dirty="0" smtClean="0"/>
              <a:t>Fear of future punishment.</a:t>
            </a:r>
          </a:p>
          <a:p>
            <a:r>
              <a:rPr lang="en-US" dirty="0" smtClean="0"/>
              <a:t>Joy and gladness                 in doing what is right.</a:t>
            </a:r>
            <a:endParaRPr lang="en-US" dirty="0"/>
          </a:p>
        </p:txBody>
      </p:sp>
      <p:sp>
        <p:nvSpPr>
          <p:cNvPr id="6" name="Content Placeholder 5"/>
          <p:cNvSpPr>
            <a:spLocks noGrp="1"/>
          </p:cNvSpPr>
          <p:nvPr>
            <p:ph sz="half" idx="2"/>
          </p:nvPr>
        </p:nvSpPr>
        <p:spPr>
          <a:xfrm>
            <a:off x="3962400" y="2514600"/>
            <a:ext cx="4953000" cy="4892040"/>
          </a:xfrm>
        </p:spPr>
        <p:txBody>
          <a:bodyPr/>
          <a:lstStyle/>
          <a:p>
            <a:r>
              <a:rPr lang="en-US" dirty="0" smtClean="0"/>
              <a:t>To produce repentance               (Acts 2:37).</a:t>
            </a:r>
          </a:p>
          <a:p>
            <a:r>
              <a:rPr lang="en-US" dirty="0" smtClean="0"/>
              <a:t>To encourage efforts to save them (Jude 22-23).</a:t>
            </a:r>
          </a:p>
          <a:p>
            <a:r>
              <a:rPr lang="en-US" dirty="0" smtClean="0"/>
              <a:t>To discourage sin (Galatians 5:19-25).</a:t>
            </a:r>
          </a:p>
          <a:p>
            <a:r>
              <a:rPr lang="en-US" dirty="0" smtClean="0"/>
              <a:t>To encourage continuing obedience (Matt. 5:11-12).</a:t>
            </a:r>
            <a:endParaRPr lang="en-US" dirty="0"/>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6">
                                            <p:txEl>
                                              <p:pRg st="1" end="1"/>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6">
                                            <p:txEl>
                                              <p:pRg st="2" end="2"/>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5">
                                            <p:txEl>
                                              <p:pRg st="3" end="3"/>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6">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34440"/>
            <a:ext cx="8229600" cy="1143000"/>
          </a:xfrm>
        </p:spPr>
        <p:txBody>
          <a:bodyPr>
            <a:normAutofit fontScale="90000"/>
          </a:bodyPr>
          <a:lstStyle/>
          <a:p>
            <a:pPr algn="ctr">
              <a:lnSpc>
                <a:spcPct val="90000"/>
              </a:lnSpc>
            </a:pPr>
            <a:r>
              <a:rPr lang="en-US" b="1" dirty="0" smtClean="0">
                <a:latin typeface="Cambria"/>
                <a:cs typeface="Cambria"/>
              </a:rPr>
              <a:t>“It will do me no good                     if I don’t feel like doing it.”</a:t>
            </a:r>
            <a:endParaRPr lang="en-US" b="1" dirty="0">
              <a:latin typeface="Cambria"/>
              <a:cs typeface="Cambria"/>
            </a:endParaRPr>
          </a:p>
        </p:txBody>
      </p:sp>
      <p:sp>
        <p:nvSpPr>
          <p:cNvPr id="3" name="Content Placeholder 2"/>
          <p:cNvSpPr>
            <a:spLocks noGrp="1"/>
          </p:cNvSpPr>
          <p:nvPr>
            <p:ph idx="1"/>
          </p:nvPr>
        </p:nvSpPr>
        <p:spPr>
          <a:xfrm>
            <a:off x="457200" y="2788920"/>
            <a:ext cx="8229600" cy="4023360"/>
          </a:xfrm>
        </p:spPr>
        <p:txBody>
          <a:bodyPr>
            <a:normAutofit/>
          </a:bodyPr>
          <a:lstStyle/>
          <a:p>
            <a:r>
              <a:rPr lang="en-US" dirty="0" smtClean="0">
                <a:cs typeface="Arial" pitchFamily="34" charset="0"/>
              </a:rPr>
              <a:t>Abraham offering Isaac?</a:t>
            </a:r>
          </a:p>
          <a:p>
            <a:r>
              <a:rPr lang="en-US" dirty="0" smtClean="0">
                <a:cs typeface="Arial" pitchFamily="34" charset="0"/>
              </a:rPr>
              <a:t>Moses going back to Egypt to confront Pharaoh?</a:t>
            </a:r>
          </a:p>
          <a:p>
            <a:r>
              <a:rPr lang="en-US" dirty="0" smtClean="0">
                <a:cs typeface="Arial" pitchFamily="34" charset="0"/>
              </a:rPr>
              <a:t>Daniel telling his superior he would not eat  the king’s foods?</a:t>
            </a:r>
          </a:p>
          <a:p>
            <a:r>
              <a:rPr lang="en-US" dirty="0" smtClean="0">
                <a:cs typeface="Arial" pitchFamily="34" charset="0"/>
              </a:rPr>
              <a:t>3 Hebrews standing when others were bowing?</a:t>
            </a:r>
          </a:p>
          <a:p>
            <a:r>
              <a:rPr lang="en-US" dirty="0" smtClean="0">
                <a:cs typeface="Arial" pitchFamily="34" charset="0"/>
              </a:rPr>
              <a:t>Jesus going to the cross? </a:t>
            </a:r>
            <a:endParaRPr lang="en-US" dirty="0">
              <a:cs typeface="Arial" pitchFamily="34" charset="0"/>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subTnLst>
                                    <p:animClr>
                                      <p:cBhvr override="childStyle">
                                        <p:cTn dur="1" fill="hold" display="0" masterRel="nextClick" afterEffect="1"/>
                                        <p:tgtEl>
                                          <p:spTgt spid="3">
                                            <p:txEl>
                                              <p:pRg st="0" end="0"/>
                                            </p:txEl>
                                          </p:spTgt>
                                        </p:tgtEl>
                                        <p:attrNameLst>
                                          <p:attrName>ppt_c</p:attrName>
                                        </p:attrNameLst>
                                      </p:cBhvr>
                                      <p:to>
                                        <a:schemeClr val="folHlink"/>
                                      </p:to>
                                    </p:animClr>
                                  </p:sub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subTnLst>
                                    <p:animClr>
                                      <p:cBhvr override="childStyle">
                                        <p:cTn dur="1" fill="hold" display="0" masterRel="nextClick" afterEffect="1"/>
                                        <p:tgtEl>
                                          <p:spTgt spid="3">
                                            <p:txEl>
                                              <p:pRg st="1" end="1"/>
                                            </p:txEl>
                                          </p:spTgt>
                                        </p:tgtEl>
                                        <p:attrNameLst>
                                          <p:attrName>ppt_c</p:attrName>
                                        </p:attrNameLst>
                                      </p:cBhvr>
                                      <p:to>
                                        <a:schemeClr val="folHlink"/>
                                      </p:to>
                                    </p:animClr>
                                  </p:sub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subTnLst>
                                    <p:animClr>
                                      <p:cBhvr override="childStyle">
                                        <p:cTn dur="1" fill="hold" display="0" masterRel="nextClick" afterEffect="1"/>
                                        <p:tgtEl>
                                          <p:spTgt spid="3">
                                            <p:txEl>
                                              <p:pRg st="2" end="2"/>
                                            </p:txEl>
                                          </p:spTgt>
                                        </p:tgtEl>
                                        <p:attrNameLst>
                                          <p:attrName>ppt_c</p:attrName>
                                        </p:attrNameLst>
                                      </p:cBhvr>
                                      <p:to>
                                        <a:schemeClr val="folHlink"/>
                                      </p:to>
                                    </p:animClr>
                                  </p:sub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left)">
                                      <p:cBhvr>
                                        <p:cTn id="22" dur="500"/>
                                        <p:tgtEl>
                                          <p:spTgt spid="3">
                                            <p:txEl>
                                              <p:pRg st="3" end="3"/>
                                            </p:txEl>
                                          </p:spTgt>
                                        </p:tgtEl>
                                      </p:cBhvr>
                                    </p:animEffect>
                                  </p:childTnLst>
                                  <p:subTnLst>
                                    <p:animClr>
                                      <p:cBhvr override="childStyle">
                                        <p:cTn dur="1" fill="hold" display="0" masterRel="nextClick" afterEffect="1"/>
                                        <p:tgtEl>
                                          <p:spTgt spid="3">
                                            <p:txEl>
                                              <p:pRg st="3" end="3"/>
                                            </p:txEl>
                                          </p:spTgt>
                                        </p:tgtEl>
                                        <p:attrNameLst>
                                          <p:attrName>ppt_c</p:attrName>
                                        </p:attrNameLst>
                                      </p:cBhvr>
                                      <p:to>
                                        <a:schemeClr val="folHlink"/>
                                      </p:to>
                                    </p:animClr>
                                  </p:sub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left)">
                                      <p:cBhvr>
                                        <p:cTn id="27" dur="500"/>
                                        <p:tgtEl>
                                          <p:spTgt spid="3">
                                            <p:txEl>
                                              <p:pRg st="4" end="4"/>
                                            </p:txEl>
                                          </p:spTgt>
                                        </p:tgtEl>
                                      </p:cBhvr>
                                    </p:animEffect>
                                  </p:childTnLst>
                                  <p:subTnLst>
                                    <p:animClr>
                                      <p:cBhvr override="childStyle">
                                        <p:cTn dur="1" fill="hold" display="0" masterRel="nextClick" afterEffect="1"/>
                                        <p:tgtEl>
                                          <p:spTgt spid="3">
                                            <p:txEl>
                                              <p:pRg st="4" end="4"/>
                                            </p:txEl>
                                          </p:spTgt>
                                        </p:tgtEl>
                                        <p:attrNameLst>
                                          <p:attrName>ppt_c</p:attrName>
                                        </p:attrNameLst>
                                      </p:cBhvr>
                                      <p:to>
                                        <a:schemeClr val="folHlink"/>
                                      </p:to>
                                    </p:animClr>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1371600"/>
            <a:ext cx="8305800" cy="1143000"/>
          </a:xfrm>
        </p:spPr>
        <p:txBody>
          <a:bodyPr>
            <a:normAutofit fontScale="90000"/>
          </a:bodyPr>
          <a:lstStyle/>
          <a:p>
            <a:pPr algn="ctr">
              <a:lnSpc>
                <a:spcPct val="90000"/>
              </a:lnSpc>
            </a:pPr>
            <a:r>
              <a:rPr lang="en-US" b="1" dirty="0" smtClean="0">
                <a:latin typeface="Cambria"/>
                <a:cs typeface="Cambria"/>
              </a:rPr>
              <a:t>We were called to suffer—not to feel good!</a:t>
            </a:r>
            <a:endParaRPr lang="en-US" b="1" dirty="0">
              <a:latin typeface="Cambria"/>
              <a:cs typeface="Cambria"/>
            </a:endParaRPr>
          </a:p>
        </p:txBody>
      </p:sp>
      <p:sp>
        <p:nvSpPr>
          <p:cNvPr id="6" name="TextBox 5"/>
          <p:cNvSpPr txBox="1"/>
          <p:nvPr/>
        </p:nvSpPr>
        <p:spPr>
          <a:xfrm>
            <a:off x="990600" y="2927438"/>
            <a:ext cx="7543800" cy="2246769"/>
          </a:xfrm>
          <a:prstGeom prst="rect">
            <a:avLst/>
          </a:prstGeom>
          <a:noFill/>
        </p:spPr>
        <p:txBody>
          <a:bodyPr wrap="square" rtlCol="0">
            <a:spAutoFit/>
          </a:bodyPr>
          <a:lstStyle/>
          <a:p>
            <a:r>
              <a:rPr lang="en-US" sz="2800" dirty="0" smtClean="0"/>
              <a:t>“When you do good and suffer, if you take it patiently, this </a:t>
            </a:r>
            <a:r>
              <a:rPr lang="en-US" sz="2800" i="1" dirty="0" smtClean="0"/>
              <a:t>is</a:t>
            </a:r>
            <a:r>
              <a:rPr lang="en-US" sz="2800" dirty="0" smtClean="0"/>
              <a:t> commendable before God. For to this you were called, because Christ also suffered for us, leaving us an example, that you should follow His steps” (1 Peter 2:20-21).</a:t>
            </a:r>
            <a:endParaRPr lang="en-US" sz="2800" dirty="0"/>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p:cTn id="7" dur="500" fill="hold"/>
                                        <p:tgtEl>
                                          <p:spTgt spid="6"/>
                                        </p:tgtEl>
                                        <p:attrNameLst>
                                          <p:attrName>ppt_w</p:attrName>
                                        </p:attrNameLst>
                                      </p:cBhvr>
                                      <p:tavLst>
                                        <p:tav tm="0">
                                          <p:val>
                                            <p:fltVal val="0"/>
                                          </p:val>
                                        </p:tav>
                                        <p:tav tm="100000">
                                          <p:val>
                                            <p:strVal val="#ppt_w"/>
                                          </p:val>
                                        </p:tav>
                                      </p:tavLst>
                                    </p:anim>
                                    <p:anim calcmode="lin" valueType="num">
                                      <p:cBhvr>
                                        <p:cTn id="8" dur="500" fill="hold"/>
                                        <p:tgtEl>
                                          <p:spTgt spid="6"/>
                                        </p:tgtEl>
                                        <p:attrNameLst>
                                          <p:attrName>ppt_h</p:attrName>
                                        </p:attrNameLst>
                                      </p:cBhvr>
                                      <p:tavLst>
                                        <p:tav tm="0">
                                          <p:val>
                                            <p:fltVal val="0"/>
                                          </p:val>
                                        </p:tav>
                                        <p:tav tm="100000">
                                          <p:val>
                                            <p:strVal val="#ppt_h"/>
                                          </p:val>
                                        </p:tav>
                                      </p:tavLst>
                                    </p:anim>
                                    <p:animEffect transition="in" filter="fade">
                                      <p:cBhvr>
                                        <p:cTn id="9"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5082</TotalTime>
  <Words>591</Words>
  <Application>Microsoft Macintosh PowerPoint</Application>
  <PresentationFormat>On-screen Show (4:3)</PresentationFormat>
  <Paragraphs>46</Paragraphs>
  <Slides>10</Slides>
  <Notes>0</Notes>
  <HiddenSlides>0</HiddenSlides>
  <MMClips>0</MMClips>
  <ScaleCrop>false</ScaleCrop>
  <HeadingPairs>
    <vt:vector size="4" baseType="variant">
      <vt:variant>
        <vt:lpstr>Design Template</vt:lpstr>
      </vt:variant>
      <vt:variant>
        <vt:i4>1</vt:i4>
      </vt:variant>
      <vt:variant>
        <vt:lpstr>Slide Titles</vt:lpstr>
      </vt:variant>
      <vt:variant>
        <vt:i4>10</vt:i4>
      </vt:variant>
    </vt:vector>
  </HeadingPairs>
  <TitlesOfParts>
    <vt:vector size="11" baseType="lpstr">
      <vt:lpstr>Flow</vt:lpstr>
      <vt:lpstr>Feelings or Faith?</vt:lpstr>
      <vt:lpstr>Feelings Have Become Dominant</vt:lpstr>
      <vt:lpstr>Some Areas of More Serious Consequence</vt:lpstr>
      <vt:lpstr>Drug Use —                                   Feelings Rather than Discretion </vt:lpstr>
      <vt:lpstr>Family Life—                                 Feelings Rather than Love.</vt:lpstr>
      <vt:lpstr>Religion—Feelings rather than Faith</vt:lpstr>
      <vt:lpstr>God created feelings, but they are to be regulated by faith.</vt:lpstr>
      <vt:lpstr>“It will do me no good                     if I don’t feel like doing it.”</vt:lpstr>
      <vt:lpstr>We were called to suffer—not to feel good!</vt:lpstr>
      <vt:lpstr>Faith has its reward!</vt:lpstr>
    </vt:vector>
  </TitlesOfParts>
  <Company>Toshiba</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Feelings or Faith?</dc:title>
  <dc:creator>Christina</dc:creator>
  <cp:lastModifiedBy>Kyle Pope</cp:lastModifiedBy>
  <cp:revision>440</cp:revision>
  <dcterms:created xsi:type="dcterms:W3CDTF">2016-06-19T04:20:12Z</dcterms:created>
  <dcterms:modified xsi:type="dcterms:W3CDTF">2016-06-19T04:20:30Z</dcterms:modified>
</cp:coreProperties>
</file>