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8" r:id="rId3"/>
    <p:sldId id="259" r:id="rId4"/>
    <p:sldId id="260" r:id="rId5"/>
    <p:sldId id="261" r:id="rId6"/>
    <p:sldId id="262" r:id="rId7"/>
    <p:sldId id="263" r:id="rId8"/>
    <p:sldId id="269"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3E661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snapToGrid="0" snapToObjects="1">
      <p:cViewPr varScale="1">
        <p:scale>
          <a:sx n="105" d="100"/>
          <a:sy n="105" d="100"/>
        </p:scale>
        <p:origin x="-3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0BB27B5-AE7D-C947-98AE-DB037F68A6B8}" type="datetimeFigureOut">
              <a:rPr lang="en-US" smtClean="0"/>
              <a:pPr/>
              <a:t>3/20/16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DAD000D-E0CE-A748-8E5D-A730E77A7C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a:blip r:embed="rId13"/>
          <a:stretch>
            <a:fillRect/>
          </a:stretch>
        </p:blipFill>
        <p:spPr>
          <a:xfrm>
            <a:off x="0" y="0"/>
            <a:ext cx="3949700" cy="6857999"/>
          </a:xfrm>
          <a:prstGeom prst="rect">
            <a:avLst/>
          </a:prstGeom>
        </p:spPr>
      </p:pic>
      <p:sp>
        <p:nvSpPr>
          <p:cNvPr id="2" name="Title Placeholder 1"/>
          <p:cNvSpPr>
            <a:spLocks noGrp="1"/>
          </p:cNvSpPr>
          <p:nvPr>
            <p:ph type="title"/>
          </p:nvPr>
        </p:nvSpPr>
        <p:spPr>
          <a:xfrm>
            <a:off x="2336800" y="274638"/>
            <a:ext cx="6349999" cy="1143000"/>
          </a:xfrm>
          <a:prstGeom prst="rect">
            <a:avLst/>
          </a:prstGeom>
          <a:effectLst>
            <a:outerShdw blurRad="50800" dist="38100" dir="2700000">
              <a:srgbClr val="000000">
                <a:alpha val="43000"/>
              </a:srgbClr>
            </a:outerShdw>
          </a:effectLst>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111500" y="2021442"/>
            <a:ext cx="5575300" cy="4587117"/>
          </a:xfrm>
          <a:prstGeom prst="rect">
            <a:avLst/>
          </a:prstGeom>
          <a:effectLst>
            <a:outerShdw blurRad="50800" dist="38100" dir="2700000">
              <a:srgbClr val="000000">
                <a:alpha val="43000"/>
              </a:srgbClr>
            </a:outerShdw>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kern="1200">
          <a:solidFill>
            <a:schemeClr val="tx1"/>
          </a:solidFill>
          <a:latin typeface="Cambria"/>
          <a:ea typeface="+mj-ea"/>
          <a:cs typeface="Cambria"/>
        </a:defRPr>
      </a:lvl1pPr>
    </p:titleStyle>
    <p:bodyStyle>
      <a:lvl1pPr marL="342900" indent="-342900" algn="l" defTabSz="457200" rtl="0" eaLnBrk="1" latinLnBrk="0" hangingPunct="1">
        <a:spcBef>
          <a:spcPct val="20000"/>
        </a:spcBef>
        <a:buFont typeface="Arial"/>
        <a:buChar char="•"/>
        <a:defRPr sz="3200" b="1" kern="1200">
          <a:solidFill>
            <a:schemeClr val="tx1"/>
          </a:solidFill>
          <a:latin typeface="Cambria"/>
          <a:ea typeface="+mn-ea"/>
          <a:cs typeface="Cambria"/>
        </a:defRPr>
      </a:lvl1pPr>
      <a:lvl2pPr marL="742950" indent="-285750" algn="l" defTabSz="457200" rtl="0" eaLnBrk="1" latinLnBrk="0" hangingPunct="1">
        <a:spcBef>
          <a:spcPct val="20000"/>
        </a:spcBef>
        <a:buFont typeface="Arial"/>
        <a:buChar char="–"/>
        <a:defRPr sz="2800" b="1" kern="1200">
          <a:solidFill>
            <a:schemeClr val="tx1"/>
          </a:solidFill>
          <a:latin typeface="Cambria"/>
          <a:ea typeface="+mn-ea"/>
          <a:cs typeface="Cambria"/>
        </a:defRPr>
      </a:lvl2pPr>
      <a:lvl3pPr marL="1143000" indent="-228600" algn="l" defTabSz="457200" rtl="0" eaLnBrk="1" latinLnBrk="0" hangingPunct="1">
        <a:spcBef>
          <a:spcPct val="20000"/>
        </a:spcBef>
        <a:buFont typeface="Arial"/>
        <a:buChar char="•"/>
        <a:defRPr sz="2400" b="1" kern="1200">
          <a:solidFill>
            <a:schemeClr val="tx1"/>
          </a:solidFill>
          <a:latin typeface="Cambria"/>
          <a:ea typeface="+mn-ea"/>
          <a:cs typeface="Cambria"/>
        </a:defRPr>
      </a:lvl3pPr>
      <a:lvl4pPr marL="1600200" indent="-228600" algn="l" defTabSz="457200" rtl="0" eaLnBrk="1" latinLnBrk="0" hangingPunct="1">
        <a:spcBef>
          <a:spcPct val="20000"/>
        </a:spcBef>
        <a:buFont typeface="Arial"/>
        <a:buChar char="–"/>
        <a:defRPr sz="2000" b="1" kern="1200">
          <a:solidFill>
            <a:schemeClr val="tx1"/>
          </a:solidFill>
          <a:latin typeface="Cambria"/>
          <a:ea typeface="+mn-ea"/>
          <a:cs typeface="Cambria"/>
        </a:defRPr>
      </a:lvl4pPr>
      <a:lvl5pPr marL="2057400" indent="-228600" algn="l" defTabSz="457200" rtl="0" eaLnBrk="1" latinLnBrk="0" hangingPunct="1">
        <a:spcBef>
          <a:spcPct val="20000"/>
        </a:spcBef>
        <a:buFont typeface="Arial"/>
        <a:buChar char="»"/>
        <a:defRPr sz="2000" b="1" kern="1200">
          <a:solidFill>
            <a:schemeClr val="tx1"/>
          </a:solidFill>
          <a:latin typeface="Cambria"/>
          <a:ea typeface="+mn-ea"/>
          <a:cs typeface="Cambr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5500" dirty="0" smtClean="0">
                <a:solidFill>
                  <a:srgbClr val="3E6613"/>
                </a:solidFill>
                <a:effectLst>
                  <a:outerShdw blurRad="50800" dist="38100" dir="2700000">
                    <a:srgbClr val="000000">
                      <a:alpha val="43000"/>
                    </a:srgbClr>
                  </a:outerShdw>
                </a:effectLst>
              </a:rPr>
              <a:t>Galatians 6:1-5</a:t>
            </a:r>
            <a:endParaRPr lang="en-US" sz="55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effectLst>
                  <a:outerShdw blurRad="50800" dist="38100" dir="2700000">
                    <a:srgbClr val="000000">
                      <a:alpha val="43000"/>
                    </a:srgbClr>
                  </a:outerShdw>
                </a:effectLst>
              </a:rPr>
              <a:t>“Brethren, if a man is overtaken in any trespass, you who are spiritual restore such a one in a spirit of gentleness, considering yourself lest you also be tempted.  Bear one another’s burdens, and so fulfill the law of Christ. For if anyone thinks himself to be something, when he is nothing, he deceives himself. But let each one examine his own work, and then he will have rejoicing in himself alone, and not in another. For each one shall bear his own load” (NKJV).</a:t>
            </a:r>
            <a:endParaRPr lang="en-US" sz="2500" dirty="0">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in a spirit of gentleness, considering yourself lest you also be tempted</a:t>
            </a:r>
            <a:r>
              <a:rPr lang="en-US" sz="2500" dirty="0" smtClean="0">
                <a:solidFill>
                  <a:srgbClr val="7F7F7F"/>
                </a:solidFill>
                <a:effectLst>
                  <a:outerShdw blurRad="50800" dist="38100" dir="2700000">
                    <a:srgbClr val="000000">
                      <a:alpha val="43000"/>
                    </a:srgbClr>
                  </a:outerShdw>
                </a:effectLst>
              </a:rPr>
              <a:t>.  Bear one another’s burdens, and so fulfill the law of Christ. </a:t>
            </a:r>
            <a:r>
              <a:rPr lang="en-US" sz="2500" dirty="0" smtClean="0">
                <a:effectLst>
                  <a:outerShdw blurRad="50800" dist="38100" dir="2700000">
                    <a:srgbClr val="000000">
                      <a:alpha val="43000"/>
                    </a:srgbClr>
                  </a:outerShdw>
                </a:effectLst>
              </a:rPr>
              <a:t>For if anyone thinks himself to be something, when he is nothing, he deceives himself. </a:t>
            </a:r>
            <a:r>
              <a:rPr lang="en-US" sz="2500" dirty="0" smtClean="0">
                <a:solidFill>
                  <a:schemeClr val="bg1">
                    <a:lumMod val="50000"/>
                  </a:schemeClr>
                </a:solidFill>
                <a:effectLst>
                  <a:outerShdw blurRad="50800" dist="38100" dir="2700000">
                    <a:srgbClr val="000000">
                      <a:alpha val="43000"/>
                    </a:srgbClr>
                  </a:outerShdw>
                </a:effectLst>
              </a:rPr>
              <a:t>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02000" y="1415143"/>
            <a:ext cx="4789714" cy="2185213"/>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We must never imagine we can’t fall.</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That is self-deception.</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in a spirit of gentleness, considering yourself lest you also be tempted</a:t>
            </a:r>
            <a:r>
              <a:rPr lang="en-US" sz="2500" dirty="0" smtClean="0">
                <a:solidFill>
                  <a:srgbClr val="7F7F7F"/>
                </a:solidFill>
                <a:effectLst>
                  <a:outerShdw blurRad="50800" dist="38100" dir="2700000">
                    <a:srgbClr val="000000">
                      <a:alpha val="43000"/>
                    </a:srgbClr>
                  </a:outerShdw>
                </a:effectLst>
              </a:rPr>
              <a:t>.  Bear one another’s burdens, and so fulfill the law of Christ</a:t>
            </a:r>
            <a:r>
              <a:rPr lang="en-US" sz="2500" dirty="0" smtClean="0">
                <a:solidFill>
                  <a:schemeClr val="bg1">
                    <a:lumMod val="50000"/>
                  </a:schemeClr>
                </a:solidFill>
                <a:effectLst>
                  <a:outerShdw blurRad="50800" dist="38100" dir="2700000">
                    <a:srgbClr val="000000">
                      <a:alpha val="43000"/>
                    </a:srgbClr>
                  </a:outerShdw>
                </a:effectLst>
              </a:rPr>
              <a:t>. For if anyone thinks himself to be something, when he is nothing, he deceives himself. </a:t>
            </a:r>
            <a:r>
              <a:rPr lang="en-US" sz="2500" dirty="0" smtClean="0">
                <a:solidFill>
                  <a:srgbClr val="000000"/>
                </a:solidFill>
                <a:effectLst>
                  <a:outerShdw blurRad="50800" dist="38100" dir="2700000">
                    <a:srgbClr val="000000">
                      <a:alpha val="43000"/>
                    </a:srgbClr>
                  </a:outerShdw>
                </a:effectLst>
              </a:rPr>
              <a:t>But let each one examine his own work,</a:t>
            </a:r>
            <a:r>
              <a:rPr lang="en-US" sz="2500" dirty="0" smtClean="0">
                <a:solidFill>
                  <a:schemeClr val="bg1">
                    <a:lumMod val="50000"/>
                  </a:schemeClr>
                </a:solidFill>
                <a:effectLst>
                  <a:outerShdw blurRad="50800" dist="38100" dir="2700000">
                    <a:srgbClr val="000000">
                      <a:alpha val="43000"/>
                    </a:srgbClr>
                  </a:outerShdw>
                </a:effectLst>
              </a:rPr>
              <a:t>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02000" y="2044095"/>
            <a:ext cx="4789714" cy="2185213"/>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Self-examination helps us guard against sin.</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It helps restore the fallen</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in a spirit of gentleness, considering yourself lest you also be tempted</a:t>
            </a:r>
            <a:r>
              <a:rPr lang="en-US" sz="2500" dirty="0" smtClean="0">
                <a:solidFill>
                  <a:srgbClr val="7F7F7F"/>
                </a:solidFill>
                <a:effectLst>
                  <a:outerShdw blurRad="50800" dist="38100" dir="2700000">
                    <a:srgbClr val="000000">
                      <a:alpha val="43000"/>
                    </a:srgbClr>
                  </a:outerShdw>
                </a:effectLst>
              </a:rPr>
              <a:t>.  Bear one another’s burdens, and so fulfill the law of Christ</a:t>
            </a:r>
            <a:r>
              <a:rPr lang="en-US" sz="2500" dirty="0" smtClean="0">
                <a:solidFill>
                  <a:schemeClr val="bg1">
                    <a:lumMod val="50000"/>
                  </a:schemeClr>
                </a:solidFill>
                <a:effectLst>
                  <a:outerShdw blurRad="50800" dist="38100" dir="2700000">
                    <a:srgbClr val="000000">
                      <a:alpha val="43000"/>
                    </a:srgbClr>
                  </a:outerShdw>
                </a:effectLst>
              </a:rPr>
              <a:t>. For if anyone thinks himself to be something, when he is nothing, he deceives himself. But let each one examine his own work, </a:t>
            </a:r>
            <a:r>
              <a:rPr lang="en-US" sz="2500" dirty="0" smtClean="0">
                <a:effectLst>
                  <a:outerShdw blurRad="50800" dist="38100" dir="2700000">
                    <a:srgbClr val="000000">
                      <a:alpha val="43000"/>
                    </a:srgbClr>
                  </a:outerShdw>
                </a:effectLst>
              </a:rPr>
              <a:t>and then he will have rejoicing in himself alone, and not in another.</a:t>
            </a:r>
            <a:r>
              <a:rPr lang="en-US" sz="2500" dirty="0" smtClean="0">
                <a:solidFill>
                  <a:schemeClr val="bg1">
                    <a:lumMod val="50000"/>
                  </a:schemeClr>
                </a:solidFill>
                <a:effectLst>
                  <a:outerShdw blurRad="50800" dist="38100" dir="2700000">
                    <a:srgbClr val="000000">
                      <a:alpha val="43000"/>
                    </a:srgbClr>
                  </a:outerShdw>
                </a:effectLst>
              </a:rPr>
              <a:t>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652762" y="2249714"/>
            <a:ext cx="4281714" cy="2400657"/>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Self-examination allows us to rejoice in our relationship with </a:t>
            </a:r>
            <a:br>
              <a:rPr lang="en-US" sz="2400" b="1" dirty="0" smtClean="0">
                <a:solidFill>
                  <a:schemeClr val="bg1"/>
                </a:solidFill>
                <a:effectLst>
                  <a:outerShdw blurRad="50800" dist="38100" dir="2700000">
                    <a:srgbClr val="000000">
                      <a:alpha val="43000"/>
                    </a:srgbClr>
                  </a:outerShdw>
                </a:effectLst>
                <a:latin typeface="Cambria"/>
                <a:cs typeface="Cambria"/>
              </a:rPr>
            </a:br>
            <a:r>
              <a:rPr lang="en-US" sz="2400" b="1" dirty="0" smtClean="0">
                <a:solidFill>
                  <a:schemeClr val="bg1"/>
                </a:solidFill>
                <a:effectLst>
                  <a:outerShdw blurRad="50800" dist="38100" dir="2700000">
                    <a:srgbClr val="000000">
                      <a:alpha val="43000"/>
                    </a:srgbClr>
                  </a:outerShdw>
                </a:effectLst>
                <a:latin typeface="Cambria"/>
                <a:cs typeface="Cambria"/>
              </a:rPr>
              <a:t>God.</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in a spirit of gentleness, considering yourself lest you also be tempted</a:t>
            </a:r>
            <a:r>
              <a:rPr lang="en-US" sz="2500" dirty="0" smtClean="0">
                <a:solidFill>
                  <a:srgbClr val="7F7F7F"/>
                </a:solidFill>
                <a:effectLst>
                  <a:outerShdw blurRad="50800" dist="38100" dir="2700000">
                    <a:srgbClr val="000000">
                      <a:alpha val="43000"/>
                    </a:srgbClr>
                  </a:outerShdw>
                </a:effectLst>
              </a:rPr>
              <a:t>.  Bear one another’s burdens, and so fulfill the law of Christ</a:t>
            </a:r>
            <a:r>
              <a:rPr lang="en-US" sz="2500" dirty="0" smtClean="0">
                <a:solidFill>
                  <a:schemeClr val="bg1">
                    <a:lumMod val="50000"/>
                  </a:schemeClr>
                </a:solidFill>
                <a:effectLst>
                  <a:outerShdw blurRad="50800" dist="38100" dir="2700000">
                    <a:srgbClr val="000000">
                      <a:alpha val="43000"/>
                    </a:srgbClr>
                  </a:outerShdw>
                </a:effectLst>
              </a:rPr>
              <a:t>. For if anyone thinks himself to be something, when he is nothing, he deceives himself. But let each one examine his own work, and then he will have rejoicing in himself alone, and not in another. </a:t>
            </a:r>
            <a:r>
              <a:rPr lang="en-US" sz="2500" dirty="0" smtClean="0">
                <a:effectLst>
                  <a:outerShdw blurRad="50800" dist="38100" dir="2700000">
                    <a:srgbClr val="000000">
                      <a:alpha val="43000"/>
                    </a:srgbClr>
                  </a:outerShdw>
                </a:effectLst>
              </a:rPr>
              <a:t>For each one shall bear his own load”</a:t>
            </a:r>
            <a:r>
              <a:rPr lang="en-US" sz="2500" dirty="0" smtClean="0">
                <a:solidFill>
                  <a:schemeClr val="bg1">
                    <a:lumMod val="50000"/>
                  </a:schemeClr>
                </a:solidFill>
                <a:effectLst>
                  <a:outerShdw blurRad="50800" dist="38100" dir="2700000">
                    <a:srgbClr val="000000">
                      <a:alpha val="43000"/>
                    </a:srgbClr>
                  </a:outerShdw>
                </a:effectLst>
              </a:rPr>
              <a:t>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652762" y="2576286"/>
            <a:ext cx="4281714" cy="2400657"/>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We work to help each other—but we stand before God as individuals.</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effectLst>
                  <a:outerShdw blurRad="50800" dist="38100" dir="2700000">
                    <a:srgbClr val="000000">
                      <a:alpha val="43000"/>
                    </a:srgbClr>
                  </a:outerShdw>
                </a:effectLst>
              </a:rPr>
              <a:t>“Brethren, </a:t>
            </a:r>
            <a:r>
              <a:rPr lang="en-US" sz="2500" dirty="0" smtClean="0">
                <a:solidFill>
                  <a:schemeClr val="bg1">
                    <a:lumMod val="50000"/>
                  </a:schemeClr>
                </a:solidFill>
                <a:effectLst>
                  <a:outerShdw blurRad="50800" dist="38100" dir="2700000">
                    <a:srgbClr val="000000">
                      <a:alpha val="43000"/>
                    </a:srgbClr>
                  </a:outerShdw>
                </a:effectLst>
              </a:rPr>
              <a:t>if a man is overtaken in any trespass, you who are spiritual restore such a one in a spirit of gentleness, considering yourself lest you also be tempted.  Bear one another’s burdens, and so fulfill the law of Christ.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86667" y="2757714"/>
            <a:ext cx="4596190" cy="2708434"/>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A family relationship exists among Christians</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It must be cherished</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It must not be neglected</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bg/>
                                          </p:spTgt>
                                        </p:tgtEl>
                                        <p:attrNameLst>
                                          <p:attrName>style.visibility</p:attrName>
                                        </p:attrNameLst>
                                      </p:cBhvr>
                                      <p:to>
                                        <p:strVal val="visible"/>
                                      </p:to>
                                    </p:set>
                                    <p:animEffect transition="in" filter="fade">
                                      <p:cBhvr>
                                        <p:cTn id="14" dur="1000"/>
                                        <p:tgtEl>
                                          <p:spTgt spid="4">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1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1"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fade">
                                      <p:cBhvr>
                                        <p:cTn id="22" dur="1000"/>
                                        <p:tgtEl>
                                          <p:spTgt spid="4">
                                            <p:txEl>
                                              <p:pRg st="1" end="1"/>
                                            </p:txEl>
                                          </p:spTgt>
                                        </p:tgtEl>
                                      </p:cBhvr>
                                    </p:animEffect>
                                    <p:anim calcmode="lin" valueType="num">
                                      <p:cBhvr>
                                        <p:cTn id="2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1"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Effect transition="in" filter="fade">
                                      <p:cBhvr>
                                        <p:cTn id="29" dur="1000"/>
                                        <p:tgtEl>
                                          <p:spTgt spid="4">
                                            <p:txEl>
                                              <p:pRg st="2" end="2"/>
                                            </p:txEl>
                                          </p:spTgt>
                                        </p:tgtEl>
                                      </p:cBhvr>
                                    </p:animEffect>
                                    <p:anim calcmode="lin" valueType="num">
                                      <p:cBhvr>
                                        <p:cTn id="3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allAtOnce" animBg="1"/>
      <p:bldP spid="4" grpId="1" build="p" bldLvl="2"/>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a:t>
            </a:r>
            <a:r>
              <a:rPr lang="en-US" sz="2500" dirty="0" smtClean="0">
                <a:effectLst>
                  <a:outerShdw blurRad="50800" dist="38100" dir="2700000">
                    <a:srgbClr val="000000">
                      <a:alpha val="43000"/>
                    </a:srgbClr>
                  </a:outerShdw>
                </a:effectLst>
              </a:rPr>
              <a:t>if a man is overtaken in any trespass</a:t>
            </a:r>
            <a:r>
              <a:rPr lang="en-US" sz="2500" dirty="0" smtClean="0">
                <a:solidFill>
                  <a:schemeClr val="bg1">
                    <a:lumMod val="50000"/>
                  </a:schemeClr>
                </a:solidFill>
                <a:effectLst>
                  <a:outerShdw blurRad="50800" dist="38100" dir="2700000">
                    <a:srgbClr val="000000">
                      <a:alpha val="43000"/>
                    </a:srgbClr>
                  </a:outerShdw>
                </a:effectLst>
              </a:rPr>
              <a:t>, you who are spiritual restore such a one in a spirit of gentleness, considering yourself lest you also be tempted.  Bear one another’s burdens, and so fulfill the law of Christ.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86667" y="2757714"/>
            <a:ext cx="4596190" cy="2923877"/>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Christians can be “overtaken” by sin.</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Spiritual family will care about each other’s spiritual health</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a:t>
            </a:r>
            <a:r>
              <a:rPr lang="en-US" sz="2500" dirty="0" smtClean="0">
                <a:solidFill>
                  <a:srgbClr val="000000"/>
                </a:solidFill>
                <a:effectLst>
                  <a:outerShdw blurRad="50800" dist="38100" dir="2700000">
                    <a:srgbClr val="000000">
                      <a:alpha val="43000"/>
                    </a:srgbClr>
                  </a:outerShdw>
                </a:effectLst>
              </a:rPr>
              <a:t>you who are spiritual</a:t>
            </a:r>
            <a:r>
              <a:rPr lang="en-US" sz="2500" dirty="0" smtClean="0">
                <a:solidFill>
                  <a:schemeClr val="bg1">
                    <a:lumMod val="50000"/>
                  </a:schemeClr>
                </a:solidFill>
                <a:effectLst>
                  <a:outerShdw blurRad="50800" dist="38100" dir="2700000">
                    <a:srgbClr val="000000">
                      <a:alpha val="43000"/>
                    </a:srgbClr>
                  </a:outerShdw>
                </a:effectLst>
              </a:rPr>
              <a:t> restore such a one in a spirit of gentleness, considering yourself lest you also be tempted.  Bear one another’s burdens, and so fulfill the law of Christ.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86667" y="2963333"/>
            <a:ext cx="4596190" cy="2554545"/>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Sin is fleshly—faithfulness is spiritual.</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To be “spiritual” is not to be flawless</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a:t>
            </a:r>
            <a:r>
              <a:rPr lang="en-US" sz="2500" dirty="0" smtClean="0">
                <a:effectLst>
                  <a:outerShdw blurRad="50800" dist="38100" dir="2700000">
                    <a:srgbClr val="000000">
                      <a:alpha val="43000"/>
                    </a:srgbClr>
                  </a:outerShdw>
                </a:effectLst>
              </a:rPr>
              <a:t>restore such a one</a:t>
            </a:r>
            <a:r>
              <a:rPr lang="en-US" sz="2500" dirty="0" smtClean="0">
                <a:solidFill>
                  <a:schemeClr val="bg1">
                    <a:lumMod val="50000"/>
                  </a:schemeClr>
                </a:solidFill>
                <a:effectLst>
                  <a:outerShdw blurRad="50800" dist="38100" dir="2700000">
                    <a:srgbClr val="000000">
                      <a:alpha val="43000"/>
                    </a:srgbClr>
                  </a:outerShdw>
                </a:effectLst>
              </a:rPr>
              <a:t> in a spirit of gentleness, considering yourself lest you also be tempted.  Bear one another’s burdens, and so fulfill the law of Christ.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86667" y="2963333"/>
            <a:ext cx="4596190" cy="3447098"/>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Christian family works for the restoration of those overtaken in sin.</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Restoration is possible</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Restoration must be a goal for the fallen</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1"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anim calcmode="lin" valueType="num">
                                      <p:cBhvr>
                                        <p:cTn id="2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a:t>
            </a:r>
            <a:r>
              <a:rPr lang="en-US" sz="2500" dirty="0" smtClean="0">
                <a:effectLst>
                  <a:outerShdw blurRad="50800" dist="38100" dir="2700000">
                    <a:srgbClr val="000000">
                      <a:alpha val="43000"/>
                    </a:srgbClr>
                  </a:outerShdw>
                </a:effectLst>
              </a:rPr>
              <a:t>in a spirit of gentleness,</a:t>
            </a:r>
            <a:r>
              <a:rPr lang="en-US" sz="2500" dirty="0" smtClean="0">
                <a:solidFill>
                  <a:schemeClr val="bg1">
                    <a:lumMod val="50000"/>
                  </a:schemeClr>
                </a:solidFill>
                <a:effectLst>
                  <a:outerShdw blurRad="50800" dist="38100" dir="2700000">
                    <a:srgbClr val="000000">
                      <a:alpha val="43000"/>
                    </a:srgbClr>
                  </a:outerShdw>
                </a:effectLst>
              </a:rPr>
              <a:t> considering yourself lest you also be tempted.  Bear one another’s burdens, and so fulfill the law of Christ.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86667" y="3495524"/>
            <a:ext cx="4596190" cy="2554545"/>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Gentleness demonstrates familial love.</a:t>
            </a:r>
          </a:p>
          <a:p>
            <a:pPr marL="230188" indent="-230188"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Gentleness guards against further sin.</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in a spirit of gentleness, </a:t>
            </a:r>
            <a:r>
              <a:rPr lang="en-US" sz="2500" dirty="0" smtClean="0">
                <a:effectLst>
                  <a:outerShdw blurRad="50800" dist="38100" dir="2700000">
                    <a:srgbClr val="000000">
                      <a:alpha val="43000"/>
                    </a:srgbClr>
                  </a:outerShdw>
                </a:effectLst>
              </a:rPr>
              <a:t>considering yourself lest you also be tempted. </a:t>
            </a:r>
            <a:r>
              <a:rPr lang="en-US" sz="2500" dirty="0" smtClean="0">
                <a:solidFill>
                  <a:schemeClr val="bg1">
                    <a:lumMod val="50000"/>
                  </a:schemeClr>
                </a:solidFill>
                <a:effectLst>
                  <a:outerShdw blurRad="50800" dist="38100" dir="2700000">
                    <a:srgbClr val="000000">
                      <a:alpha val="43000"/>
                    </a:srgbClr>
                  </a:outerShdw>
                </a:effectLst>
              </a:rPr>
              <a:t> Bear one another’s burdens, and so fulfill the law of Christ.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386667" y="3713238"/>
            <a:ext cx="4596190" cy="2339102"/>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Sin can lead to sin.</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In the manner of rebuke</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In falling into sin.</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1"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1000"/>
                                        <p:tgtEl>
                                          <p:spTgt spid="4">
                                            <p:txEl>
                                              <p:pRg st="2" end="2"/>
                                            </p:txEl>
                                          </p:spTgt>
                                        </p:tgtEl>
                                      </p:cBhvr>
                                    </p:animEffect>
                                    <p:anim calcmode="lin" valueType="num">
                                      <p:cBhvr>
                                        <p:cTn id="2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in a spirit of gentleness, considering yourself lest you also be tempted.  </a:t>
            </a:r>
            <a:r>
              <a:rPr lang="en-US" sz="2500" dirty="0" smtClean="0">
                <a:effectLst>
                  <a:outerShdw blurRad="50800" dist="38100" dir="2700000">
                    <a:srgbClr val="000000">
                      <a:alpha val="43000"/>
                    </a:srgbClr>
                  </a:outerShdw>
                </a:effectLst>
              </a:rPr>
              <a:t>Bear one another’s burdens, and so fulfill the law of Christ.</a:t>
            </a:r>
            <a:r>
              <a:rPr lang="en-US" sz="2500" dirty="0" smtClean="0">
                <a:solidFill>
                  <a:schemeClr val="bg1">
                    <a:lumMod val="50000"/>
                  </a:schemeClr>
                </a:solidFill>
                <a:effectLst>
                  <a:outerShdw blurRad="50800" dist="38100" dir="2700000">
                    <a:srgbClr val="000000">
                      <a:alpha val="43000"/>
                    </a:srgbClr>
                  </a:outerShdw>
                </a:effectLst>
              </a:rPr>
              <a: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422952" y="4257524"/>
            <a:ext cx="5043714" cy="2185213"/>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There is a law that governs us in Christ.</a:t>
            </a:r>
          </a:p>
          <a:p>
            <a:pPr marL="230188" indent="-230188" algn="ctr">
              <a:spcAft>
                <a:spcPts val="1200"/>
              </a:spcAft>
              <a:buFont typeface="Arial"/>
              <a:buChar char="•"/>
            </a:pPr>
            <a:r>
              <a:rPr lang="en-US" sz="2400" b="1" dirty="0" smtClean="0">
                <a:solidFill>
                  <a:schemeClr val="bg1"/>
                </a:solidFill>
                <a:effectLst>
                  <a:outerShdw blurRad="50800" dist="38100" dir="2700000">
                    <a:srgbClr val="000000">
                      <a:alpha val="43000"/>
                    </a:srgbClr>
                  </a:outerShdw>
                </a:effectLst>
                <a:latin typeface="Cambria"/>
                <a:cs typeface="Cambria"/>
              </a:rPr>
              <a:t>We do not rule ourselves</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188885" y="274638"/>
            <a:ext cx="6497915" cy="887220"/>
          </a:xfrm>
          <a:effectLst/>
        </p:spPr>
        <p:txBody>
          <a:bodyPr>
            <a:noAutofit/>
          </a:bodyPr>
          <a:lstStyle/>
          <a:p>
            <a:r>
              <a:rPr lang="en-US" sz="4000" dirty="0" smtClean="0">
                <a:solidFill>
                  <a:srgbClr val="3E6613"/>
                </a:solidFill>
                <a:effectLst>
                  <a:outerShdw blurRad="50800" dist="38100" dir="2700000">
                    <a:srgbClr val="000000">
                      <a:alpha val="43000"/>
                    </a:srgbClr>
                  </a:outerShdw>
                </a:effectLst>
              </a:rPr>
              <a:t>Fulfilling the Law of Christ</a:t>
            </a:r>
            <a:endParaRPr lang="en-US" sz="4000" dirty="0">
              <a:solidFill>
                <a:srgbClr val="3E6613"/>
              </a:solidFill>
              <a:effectLst>
                <a:outerShdw blurRad="50800" dist="38100" dir="2700000">
                  <a:srgbClr val="000000">
                    <a:alpha val="43000"/>
                  </a:srgbClr>
                </a:outerShdw>
              </a:effectLst>
            </a:endParaRPr>
          </a:p>
        </p:txBody>
      </p:sp>
      <p:sp>
        <p:nvSpPr>
          <p:cNvPr id="3" name="Content Placeholder 2"/>
          <p:cNvSpPr>
            <a:spLocks noGrp="1"/>
          </p:cNvSpPr>
          <p:nvPr>
            <p:ph idx="1"/>
          </p:nvPr>
        </p:nvSpPr>
        <p:spPr>
          <a:xfrm>
            <a:off x="3040118" y="1415143"/>
            <a:ext cx="5646682" cy="5193416"/>
          </a:xfrm>
          <a:effectLst/>
        </p:spPr>
        <p:txBody>
          <a:bodyPr>
            <a:noAutofit/>
          </a:bodyPr>
          <a:lstStyle/>
          <a:p>
            <a:pPr marL="0" indent="0">
              <a:buNone/>
            </a:pPr>
            <a:r>
              <a:rPr lang="en-US" sz="2500" dirty="0" smtClean="0">
                <a:solidFill>
                  <a:schemeClr val="bg1">
                    <a:lumMod val="50000"/>
                  </a:schemeClr>
                </a:solidFill>
                <a:effectLst>
                  <a:outerShdw blurRad="50800" dist="38100" dir="2700000">
                    <a:srgbClr val="000000">
                      <a:alpha val="43000"/>
                    </a:srgbClr>
                  </a:outerShdw>
                </a:effectLst>
              </a:rPr>
              <a:t>“Brethren, if a man is overtaken in any trespass, you who are spiritual restore such a one in a spirit of gentleness, considering yourself lest you also be tempted.  </a:t>
            </a:r>
            <a:r>
              <a:rPr lang="en-US" sz="2500" dirty="0" smtClean="0">
                <a:effectLst>
                  <a:outerShdw blurRad="50800" dist="38100" dir="2700000">
                    <a:srgbClr val="000000">
                      <a:alpha val="43000"/>
                    </a:srgbClr>
                  </a:outerShdw>
                </a:effectLst>
              </a:rPr>
              <a:t>Bear one another’s burdens, and so fulfill the law of Christ.</a:t>
            </a:r>
            <a:r>
              <a:rPr lang="en-US" sz="2500" dirty="0" smtClean="0">
                <a:solidFill>
                  <a:schemeClr val="bg1">
                    <a:lumMod val="50000"/>
                  </a:schemeClr>
                </a:solidFill>
                <a:effectLst>
                  <a:outerShdw blurRad="50800" dist="38100" dir="2700000">
                    <a:srgbClr val="000000">
                      <a:alpha val="43000"/>
                    </a:srgbClr>
                  </a:outerShdw>
                </a:effectLst>
              </a:rPr>
              <a:t> For if anyone thinks himself to be something, when he is nothing, he deceives himself. But let each one examine his own work, and then he will have rejoicing in himself alone, and not in another. For each one shall bear his own load” (NKJV).</a:t>
            </a:r>
            <a:endParaRPr lang="en-US" sz="2500" dirty="0">
              <a:solidFill>
                <a:schemeClr val="bg1">
                  <a:lumMod val="50000"/>
                </a:schemeClr>
              </a:solidFill>
              <a:effectLst>
                <a:outerShdw blurRad="50800" dist="38100" dir="2700000">
                  <a:srgbClr val="000000">
                    <a:alpha val="43000"/>
                  </a:srgbClr>
                </a:outerShdw>
              </a:effectLst>
            </a:endParaRPr>
          </a:p>
        </p:txBody>
      </p:sp>
      <p:sp>
        <p:nvSpPr>
          <p:cNvPr id="4" name="TextBox 3"/>
          <p:cNvSpPr txBox="1"/>
          <p:nvPr/>
        </p:nvSpPr>
        <p:spPr>
          <a:xfrm>
            <a:off x="3040117" y="4112381"/>
            <a:ext cx="5426549" cy="2554545"/>
          </a:xfrm>
          <a:prstGeom prst="rect">
            <a:avLst/>
          </a:prstGeom>
          <a:solidFill>
            <a:srgbClr val="3E6613"/>
          </a:solidFill>
          <a:effectLst>
            <a:softEdge rad="127000"/>
          </a:effectLst>
        </p:spPr>
        <p:txBody>
          <a:bodyPr wrap="square" lIns="457200" tIns="457200" rIns="457200" bIns="457200" rtlCol="0">
            <a:spAutoFit/>
          </a:bodyPr>
          <a:lstStyle/>
          <a:p>
            <a:pPr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Restoration is a way we bear another’s burden.</a:t>
            </a:r>
          </a:p>
          <a:p>
            <a:pPr marL="230188" indent="-230188" algn="ctr">
              <a:spcAft>
                <a:spcPts val="1200"/>
              </a:spcAft>
            </a:pPr>
            <a:r>
              <a:rPr lang="en-US" sz="2400" b="1" dirty="0" smtClean="0">
                <a:solidFill>
                  <a:schemeClr val="bg1"/>
                </a:solidFill>
                <a:effectLst>
                  <a:outerShdw blurRad="50800" dist="38100" dir="2700000">
                    <a:srgbClr val="000000">
                      <a:alpha val="43000"/>
                    </a:srgbClr>
                  </a:outerShdw>
                </a:effectLst>
                <a:latin typeface="Cambria"/>
                <a:cs typeface="Cambria"/>
              </a:rPr>
              <a:t>Working toward restoration fulfills Christ’s law.</a:t>
            </a:r>
            <a:endParaRPr lang="en-US" sz="2400" b="1" dirty="0">
              <a:solidFill>
                <a:schemeClr val="bg1"/>
              </a:solidFill>
              <a:effectLst>
                <a:outerShdw blurRad="50800" dist="38100" dir="2700000">
                  <a:srgbClr val="000000">
                    <a:alpha val="43000"/>
                  </a:srgbClr>
                </a:outerShdw>
              </a:effectLst>
              <a:latin typeface="Cambria"/>
              <a:cs typeface="Cambria"/>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1"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4" grpId="1"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78</TotalTime>
  <Words>1581</Words>
  <Application>Microsoft Macintosh PowerPoint</Application>
  <PresentationFormat>On-screen Show (4:3)</PresentationFormat>
  <Paragraphs>51</Paragraphs>
  <Slides>13</Slides>
  <Notes>0</Notes>
  <HiddenSlides>0</HiddenSlides>
  <MMClips>0</MMClips>
  <ScaleCrop>false</ScaleCrop>
  <HeadingPairs>
    <vt:vector size="4" baseType="variant">
      <vt:variant>
        <vt:lpstr>Design Template</vt:lpstr>
      </vt:variant>
      <vt:variant>
        <vt:i4>1</vt:i4>
      </vt:variant>
      <vt:variant>
        <vt:lpstr>Slide Titles</vt:lpstr>
      </vt:variant>
      <vt:variant>
        <vt:i4>13</vt:i4>
      </vt:variant>
    </vt:vector>
  </HeadingPairs>
  <TitlesOfParts>
    <vt:vector size="14" baseType="lpstr">
      <vt:lpstr>Office Theme</vt:lpstr>
      <vt:lpstr>Galatians 6:1-5</vt:lpstr>
      <vt:lpstr>Fulfilling the Law of Christ</vt:lpstr>
      <vt:lpstr>Fulfilling the Law of Christ</vt:lpstr>
      <vt:lpstr>Fulfilling the Law of Christ</vt:lpstr>
      <vt:lpstr>Fulfilling the Law of Christ</vt:lpstr>
      <vt:lpstr>Fulfilling the Law of Christ</vt:lpstr>
      <vt:lpstr>Fulfilling the Law of Christ</vt:lpstr>
      <vt:lpstr>Fulfilling the Law of Christ</vt:lpstr>
      <vt:lpstr>Fulfilling the Law of Christ</vt:lpstr>
      <vt:lpstr>Fulfilling the Law of Christ</vt:lpstr>
      <vt:lpstr>Fulfilling the Law of Christ</vt:lpstr>
      <vt:lpstr>Fulfilling the Law of Christ</vt:lpstr>
      <vt:lpstr>Fulfilling the Law of Christ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Galatians 6:1-5</dc:title>
  <dc:creator>Kyle Pope</dc:creator>
  <cp:lastModifiedBy>Kyle Pope</cp:lastModifiedBy>
  <cp:revision>3</cp:revision>
  <dcterms:created xsi:type="dcterms:W3CDTF">2016-03-20T21:45:01Z</dcterms:created>
  <dcterms:modified xsi:type="dcterms:W3CDTF">2016-03-20T21:46:06Z</dcterms:modified>
</cp:coreProperties>
</file>