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0749C495-4D22-478F-9FD2-76AAA8796B9E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F964AD4B-1378-41A3-9FB4-89CC47633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495-4D22-478F-9FD2-76AAA8796B9E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AD4B-1378-41A3-9FB4-89CC47633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749C495-4D22-478F-9FD2-76AAA8796B9E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64AD4B-1378-41A3-9FB4-89CC47633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495-4D22-478F-9FD2-76AAA8796B9E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AD4B-1378-41A3-9FB4-89CC47633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495-4D22-478F-9FD2-76AAA8796B9E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AD4B-1378-41A3-9FB4-89CC47633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495-4D22-478F-9FD2-76AAA8796B9E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AD4B-1378-41A3-9FB4-89CC47633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49C495-4D22-478F-9FD2-76AAA8796B9E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F964AD4B-1378-41A3-9FB4-89CC47633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495-4D22-478F-9FD2-76AAA8796B9E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AD4B-1378-41A3-9FB4-89CC47633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49C495-4D22-478F-9FD2-76AAA8796B9E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AD4B-1378-41A3-9FB4-89CC47633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495-4D22-478F-9FD2-76AAA8796B9E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AD4B-1378-41A3-9FB4-89CC47633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495-4D22-478F-9FD2-76AAA8796B9E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AD4B-1378-41A3-9FB4-89CC476333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0749C495-4D22-478F-9FD2-76AAA8796B9E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F964AD4B-1378-41A3-9FB4-89CC47633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3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Hannah</a:t>
            </a:r>
            <a:endParaRPr lang="en-US" sz="65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3539864"/>
            <a:ext cx="5345020" cy="110124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 Faith That Remained Faithful</a:t>
            </a:r>
            <a:endParaRPr lang="en-US" sz="28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55141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67000">
              <a:schemeClr val="bg1">
                <a:lumMod val="85000"/>
              </a:schemeClr>
            </a:gs>
            <a:gs pos="100000">
              <a:schemeClr val="tx1">
                <a:lumMod val="65000"/>
                <a:lumOff val="35000"/>
              </a:schemeClr>
            </a:gs>
            <a:gs pos="80000">
              <a:schemeClr val="bg1">
                <a:lumMod val="65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447800"/>
            <a:ext cx="8153400" cy="5410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554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>
            <a:normAutofit/>
          </a:bodyPr>
          <a:lstStyle/>
          <a:p>
            <a:r>
              <a:rPr lang="en-US" sz="5300" dirty="0" smtClean="0">
                <a:effectLst>
                  <a:outerShdw blurRad="381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Hannah’s Sorrows </a:t>
            </a:r>
            <a:endParaRPr lang="en-US" sz="5300" dirty="0">
              <a:effectLst>
                <a:outerShdw blurRad="381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96200" cy="4779336"/>
          </a:xfrm>
        </p:spPr>
        <p:txBody>
          <a:bodyPr>
            <a:normAutofit/>
          </a:bodyPr>
          <a:lstStyle/>
          <a:p>
            <a:pPr marL="452438" indent="-452438"/>
            <a:r>
              <a:rPr lang="en-US" sz="2800" b="1" dirty="0" smtClean="0"/>
              <a:t>She was barren.</a:t>
            </a:r>
          </a:p>
          <a:p>
            <a:pPr lvl="1"/>
            <a:r>
              <a:rPr lang="en-US" sz="2500" b="1" dirty="0" smtClean="0"/>
              <a:t>Was considered a great reproach upon a woman and a family (Luke 1:25).</a:t>
            </a:r>
          </a:p>
          <a:p>
            <a:pPr marL="452438" indent="-452438"/>
            <a:r>
              <a:rPr lang="en-US" sz="2800" b="1" dirty="0" smtClean="0"/>
              <a:t>She was provoked by her rival.</a:t>
            </a:r>
          </a:p>
          <a:p>
            <a:pPr lvl="1"/>
            <a:r>
              <a:rPr lang="en-US" sz="2500" b="1" dirty="0" smtClean="0"/>
              <a:t>Hannah was miserable, she wept and did not eat.</a:t>
            </a:r>
          </a:p>
          <a:p>
            <a:pPr marL="393700" indent="-393700"/>
            <a:r>
              <a:rPr lang="en-US" sz="2800" b="1" dirty="0" smtClean="0"/>
              <a:t>Her husband could not help the situation. </a:t>
            </a:r>
          </a:p>
          <a:p>
            <a:pPr lvl="1"/>
            <a:r>
              <a:rPr lang="en-US" sz="2500" b="1" dirty="0" smtClean="0"/>
              <a:t>He could not comfort her, and actually made the problem worse. </a:t>
            </a:r>
            <a:endParaRPr lang="en-US" sz="25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724400" y="5791200"/>
            <a:ext cx="3733800" cy="914400"/>
          </a:xfrm>
          <a:prstGeom prst="roundRect">
            <a:avLst/>
          </a:prstGeom>
          <a:blipFill rotWithShape="1">
            <a:blip r:embed="rId2"/>
            <a:stretch>
              <a:fillRect/>
            </a:stretch>
          </a:blipFill>
          <a:ln w="20955">
            <a:solidFill>
              <a:schemeClr val="accent1">
                <a:lumMod val="50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76800" y="5943600"/>
            <a:ext cx="3429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50800" dir="2700000">
                    <a:srgbClr val="000000">
                      <a:alpha val="43000"/>
                    </a:srgbClr>
                  </a:outerShdw>
                </a:effectLst>
              </a:rPr>
              <a:t>1 Sam. 1:1-8</a:t>
            </a:r>
            <a:endParaRPr lang="en-US" sz="3200" b="1" dirty="0">
              <a:solidFill>
                <a:schemeClr val="bg1"/>
              </a:solidFill>
              <a:effectLst>
                <a:outerShdw blurRad="50800" dist="508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2335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67000">
              <a:schemeClr val="bg1">
                <a:lumMod val="85000"/>
              </a:schemeClr>
            </a:gs>
            <a:gs pos="100000">
              <a:schemeClr val="tx1">
                <a:lumMod val="65000"/>
                <a:lumOff val="35000"/>
              </a:schemeClr>
            </a:gs>
            <a:gs pos="80000">
              <a:schemeClr val="bg1">
                <a:lumMod val="65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447800"/>
            <a:ext cx="8153400" cy="5410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554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>
            <a:normAutofit/>
          </a:bodyPr>
          <a:lstStyle/>
          <a:p>
            <a:r>
              <a:rPr lang="en-US" sz="5500" dirty="0" smtClean="0">
                <a:effectLst>
                  <a:outerShdw blurRad="381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Hannah’s PRAYER </a:t>
            </a:r>
            <a:endParaRPr lang="en-US" sz="5500" dirty="0">
              <a:effectLst>
                <a:outerShdw blurRad="381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96200" cy="4779336"/>
          </a:xfrm>
        </p:spPr>
        <p:txBody>
          <a:bodyPr>
            <a:normAutofit/>
          </a:bodyPr>
          <a:lstStyle/>
          <a:p>
            <a:pPr marL="334963" indent="-334963"/>
            <a:r>
              <a:rPr lang="en-US" b="1" dirty="0" smtClean="0"/>
              <a:t>She humbled herself before God.</a:t>
            </a:r>
          </a:p>
          <a:p>
            <a:pPr lvl="1"/>
            <a:r>
              <a:rPr lang="en-US" b="1" dirty="0" smtClean="0"/>
              <a:t>Faith gives us confidence, but it will always cause us to be humble before God (1 Pet. 5:5-6). </a:t>
            </a:r>
          </a:p>
          <a:p>
            <a:pPr marL="334963" indent="-334963"/>
            <a:r>
              <a:rPr lang="en-US" b="1" dirty="0" smtClean="0"/>
              <a:t>She made mention of her affliction.</a:t>
            </a:r>
          </a:p>
          <a:p>
            <a:pPr lvl="1"/>
            <a:r>
              <a:rPr lang="en-US" b="1" dirty="0" smtClean="0"/>
              <a:t>She cast her cares upon God (1 Pet. 5:7). </a:t>
            </a:r>
          </a:p>
          <a:p>
            <a:pPr marL="334963" indent="-334963"/>
            <a:r>
              <a:rPr lang="en-US" b="1" dirty="0" smtClean="0"/>
              <a:t>She made a request of God.</a:t>
            </a:r>
          </a:p>
          <a:p>
            <a:pPr lvl="1"/>
            <a:r>
              <a:rPr lang="en-US" b="1" dirty="0" smtClean="0"/>
              <a:t>She asked God to give her a male child.</a:t>
            </a:r>
          </a:p>
          <a:p>
            <a:pPr marL="334963" indent="-334963"/>
            <a:r>
              <a:rPr lang="en-US" b="1" dirty="0" smtClean="0"/>
              <a:t>She made a vow to God. </a:t>
            </a:r>
          </a:p>
          <a:p>
            <a:pPr lvl="1"/>
            <a:r>
              <a:rPr lang="en-US" b="1" dirty="0" smtClean="0"/>
              <a:t>If he did so, she would give the child to the Lord all the days of his life. 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724400" y="5791200"/>
            <a:ext cx="3733800" cy="914400"/>
          </a:xfrm>
          <a:prstGeom prst="roundRect">
            <a:avLst/>
          </a:prstGeom>
          <a:blipFill rotWithShape="1">
            <a:blip r:embed="rId2"/>
            <a:stretch>
              <a:fillRect/>
            </a:stretch>
          </a:blipFill>
          <a:ln w="20955">
            <a:solidFill>
              <a:schemeClr val="accent1">
                <a:lumMod val="50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76800" y="5943600"/>
            <a:ext cx="3429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50800" dir="2700000">
                    <a:srgbClr val="000000">
                      <a:alpha val="43000"/>
                    </a:srgbClr>
                  </a:outerShdw>
                </a:effectLst>
              </a:rPr>
              <a:t>1 Sam. 1:10-11</a:t>
            </a:r>
            <a:endParaRPr lang="en-US" sz="3200" b="1" dirty="0">
              <a:solidFill>
                <a:schemeClr val="bg1"/>
              </a:solidFill>
              <a:effectLst>
                <a:outerShdw blurRad="50800" dist="508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2335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67000">
              <a:schemeClr val="bg1">
                <a:lumMod val="85000"/>
              </a:schemeClr>
            </a:gs>
            <a:gs pos="100000">
              <a:schemeClr val="tx1">
                <a:lumMod val="65000"/>
                <a:lumOff val="35000"/>
              </a:schemeClr>
            </a:gs>
            <a:gs pos="80000">
              <a:schemeClr val="bg1">
                <a:lumMod val="65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447800"/>
            <a:ext cx="8153400" cy="5410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554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96200" cy="899160"/>
          </a:xfrm>
        </p:spPr>
        <p:txBody>
          <a:bodyPr>
            <a:normAutofit/>
          </a:bodyPr>
          <a:lstStyle/>
          <a:p>
            <a:r>
              <a:rPr lang="en-US" sz="5300" dirty="0" smtClean="0">
                <a:effectLst>
                  <a:outerShdw blurRad="381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Hannah’s FAITHFULNESS</a:t>
            </a:r>
            <a:endParaRPr lang="en-US" sz="5300" dirty="0">
              <a:effectLst>
                <a:outerShdw blurRad="381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239000" cy="4779336"/>
          </a:xfrm>
        </p:spPr>
        <p:txBody>
          <a:bodyPr>
            <a:normAutofit/>
          </a:bodyPr>
          <a:lstStyle/>
          <a:p>
            <a:pPr marL="393700" indent="-393700"/>
            <a:r>
              <a:rPr lang="en-US" b="1" dirty="0" smtClean="0"/>
              <a:t>She names the child “Samuel” which means “Heard of God.”</a:t>
            </a:r>
          </a:p>
          <a:p>
            <a:pPr marL="393700" indent="-393700"/>
            <a:r>
              <a:rPr lang="en-US" b="1" dirty="0" smtClean="0"/>
              <a:t>When he is weaned, she takes the child to the Tabernacle and leaves him in the care of Eli, the High Priest. </a:t>
            </a:r>
          </a:p>
          <a:p>
            <a:pPr marL="393700" indent="-393700">
              <a:buNone/>
            </a:pPr>
            <a:endParaRPr lang="en-US" sz="900" b="1" dirty="0" smtClean="0"/>
          </a:p>
          <a:p>
            <a:pPr marL="393700" indent="-393700"/>
            <a:r>
              <a:rPr lang="en-US" b="1" dirty="0" smtClean="0"/>
              <a:t>Hannah’s great faith is expressed in her faithfulness. She kept her word, even when it cost her dearly to do so.  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724400" y="5791200"/>
            <a:ext cx="3733800" cy="914400"/>
          </a:xfrm>
          <a:prstGeom prst="roundRect">
            <a:avLst/>
          </a:prstGeom>
          <a:blipFill rotWithShape="1">
            <a:blip r:embed="rId2"/>
            <a:stretch>
              <a:fillRect/>
            </a:stretch>
          </a:blipFill>
          <a:ln w="20955">
            <a:solidFill>
              <a:schemeClr val="accent1">
                <a:lumMod val="50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76800" y="5943600"/>
            <a:ext cx="3429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50800" dir="2700000">
                    <a:srgbClr val="000000">
                      <a:alpha val="43000"/>
                    </a:srgbClr>
                  </a:outerShdw>
                </a:effectLst>
              </a:rPr>
              <a:t>1 Sam. 1:19-28</a:t>
            </a:r>
            <a:endParaRPr lang="en-US" sz="3200" b="1" dirty="0">
              <a:solidFill>
                <a:schemeClr val="bg1"/>
              </a:solidFill>
              <a:effectLst>
                <a:outerShdw blurRad="50800" dist="508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2335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54000">
              <a:schemeClr val="bg1">
                <a:lumMod val="85000"/>
              </a:schemeClr>
            </a:gs>
            <a:gs pos="100000">
              <a:schemeClr val="tx1">
                <a:lumMod val="65000"/>
                <a:lumOff val="35000"/>
              </a:schemeClr>
            </a:gs>
            <a:gs pos="80000">
              <a:schemeClr val="bg1">
                <a:lumMod val="50000"/>
              </a:schemeClr>
            </a:gs>
          </a:gsLst>
          <a:lin ang="1548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47800"/>
            <a:ext cx="8153400" cy="5410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554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>
            <a:normAutofit/>
          </a:bodyPr>
          <a:lstStyle/>
          <a:p>
            <a:r>
              <a:rPr lang="en-US" sz="53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635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Our faithfulness</a:t>
            </a:r>
            <a:endParaRPr lang="en-US" sz="53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635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/>
              <a:t>God takes our word very seriously!</a:t>
            </a:r>
          </a:p>
          <a:p>
            <a:pPr marL="0" indent="0" algn="ctr">
              <a:buNone/>
            </a:pPr>
            <a:endParaRPr lang="en-US" sz="800" b="1" dirty="0" smtClean="0"/>
          </a:p>
          <a:p>
            <a:r>
              <a:rPr lang="en-US" b="1" dirty="0" smtClean="0"/>
              <a:t>Under the Law of Moses, a vow was considered a sacred and binding promise –    it had to be kept.</a:t>
            </a:r>
          </a:p>
          <a:p>
            <a:pPr lvl="1"/>
            <a:r>
              <a:rPr lang="en-US" b="1" dirty="0" smtClean="0"/>
              <a:t>Deut. 23:21-23; Eccl. 5:4-5; Ps. 66:13-14</a:t>
            </a:r>
          </a:p>
          <a:p>
            <a:r>
              <a:rPr lang="en-US" b="1" dirty="0" smtClean="0"/>
              <a:t>Jesus and James instruct us to be people of our word.</a:t>
            </a:r>
          </a:p>
          <a:p>
            <a:pPr lvl="1"/>
            <a:r>
              <a:rPr lang="en-US" b="1" dirty="0" smtClean="0"/>
              <a:t>Matt. 5:33-37; James 5:12</a:t>
            </a:r>
          </a:p>
          <a:p>
            <a:r>
              <a:rPr lang="en-US" b="1" dirty="0" smtClean="0"/>
              <a:t>Faithfulness is a part of the Fruit of the Spirit, a part of our life </a:t>
            </a:r>
            <a:r>
              <a:rPr lang="en-US" sz="2300" b="1" dirty="0" smtClean="0">
                <a:solidFill>
                  <a:schemeClr val="bg1">
                    <a:lumMod val="50000"/>
                  </a:schemeClr>
                </a:solidFill>
              </a:rPr>
              <a:t>- Gal. 5:22-23</a:t>
            </a:r>
            <a:endParaRPr lang="en-US" sz="23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91192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362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Hannah</vt:lpstr>
      <vt:lpstr>Hannah’s Sorrows </vt:lpstr>
      <vt:lpstr>Hannah’s PRAYER </vt:lpstr>
      <vt:lpstr>Hannah’s FAITHFULNESS</vt:lpstr>
      <vt:lpstr>Our faithfulness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Hannah</dc:title>
  <dc:creator>Heath</dc:creator>
  <cp:lastModifiedBy>Kyle Pope</cp:lastModifiedBy>
  <cp:revision>9</cp:revision>
  <dcterms:created xsi:type="dcterms:W3CDTF">2016-02-05T19:41:58Z</dcterms:created>
  <dcterms:modified xsi:type="dcterms:W3CDTF">2016-02-05T19:42:41Z</dcterms:modified>
</cp:coreProperties>
</file>