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62" r:id="rId3"/>
    <p:sldId id="258" r:id="rId4"/>
    <p:sldId id="263" r:id="rId5"/>
    <p:sldId id="264" r:id="rId6"/>
    <p:sldId id="265" r:id="rId7"/>
    <p:sldId id="266" r:id="rId8"/>
    <p:sldId id="267" r:id="rId9"/>
    <p:sldId id="268" r:id="rId10"/>
    <p:sldId id="26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30C05"/>
    <a:srgbClr val="4B1008"/>
    <a:srgbClr val="6C15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8703" autoAdjust="0"/>
  </p:normalViewPr>
  <p:slideViewPr>
    <p:cSldViewPr snapToGrid="0" snapToObjects="1">
      <p:cViewPr varScale="1">
        <p:scale>
          <a:sx n="103" d="100"/>
          <a:sy n="103" d="100"/>
        </p:scale>
        <p:origin x="-39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736CC4-F7D5-CB40-A917-6A1834C005C8}" type="datetimeFigureOut">
              <a:rPr lang="en-US" smtClean="0"/>
              <a:pPr/>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36CC4-F7D5-CB40-A917-6A1834C005C8}" type="datetimeFigureOut">
              <a:rPr lang="en-US" smtClean="0"/>
              <a:pPr/>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36CC4-F7D5-CB40-A917-6A1834C005C8}" type="datetimeFigureOut">
              <a:rPr lang="en-US" smtClean="0"/>
              <a:pPr/>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36CC4-F7D5-CB40-A917-6A1834C005C8}" type="datetimeFigureOut">
              <a:rPr lang="en-US" smtClean="0"/>
              <a:pPr/>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36CC4-F7D5-CB40-A917-6A1834C005C8}" type="datetimeFigureOut">
              <a:rPr lang="en-US" smtClean="0"/>
              <a:pPr/>
              <a:t>7/23/16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736CC4-F7D5-CB40-A917-6A1834C005C8}" type="datetimeFigureOut">
              <a:rPr lang="en-US" smtClean="0"/>
              <a:pPr/>
              <a:t>7/23/16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736CC4-F7D5-CB40-A917-6A1834C005C8}" type="datetimeFigureOut">
              <a:rPr lang="en-US" smtClean="0"/>
              <a:pPr/>
              <a:t>7/23/16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736CC4-F7D5-CB40-A917-6A1834C005C8}" type="datetimeFigureOut">
              <a:rPr lang="en-US" smtClean="0"/>
              <a:pPr/>
              <a:t>7/23/16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36CC4-F7D5-CB40-A917-6A1834C005C8}" type="datetimeFigureOut">
              <a:rPr lang="en-US" smtClean="0"/>
              <a:pPr/>
              <a:t>7/23/16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36CC4-F7D5-CB40-A917-6A1834C005C8}" type="datetimeFigureOut">
              <a:rPr lang="en-US" smtClean="0"/>
              <a:pPr/>
              <a:t>7/23/16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36CC4-F7D5-CB40-A917-6A1834C005C8}" type="datetimeFigureOut">
              <a:rPr lang="en-US" smtClean="0"/>
              <a:pPr/>
              <a:t>7/23/16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0C0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382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93900"/>
            <a:ext cx="8229600" cy="41322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36CC4-F7D5-CB40-A917-6A1834C005C8}" type="datetimeFigureOut">
              <a:rPr lang="en-US" smtClean="0"/>
              <a:pPr/>
              <a:t>7/23/16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161F9-72BD-C541-AEC0-1BDC38E502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defTabSz="457200" rtl="0" eaLnBrk="1" latinLnBrk="0" hangingPunct="1">
        <a:spcBef>
          <a:spcPct val="0"/>
        </a:spcBef>
        <a:buNone/>
        <a:defRPr sz="4400" b="1" kern="1200">
          <a:solidFill>
            <a:schemeClr val="bg1"/>
          </a:solidFill>
          <a:effectLst>
            <a:outerShdw blurRad="50800" dist="38100" dir="2700000">
              <a:srgbClr val="000000">
                <a:alpha val="43000"/>
              </a:srgbClr>
            </a:outerShdw>
          </a:effectLst>
          <a:latin typeface="Cambria"/>
          <a:ea typeface="+mj-ea"/>
          <a:cs typeface="Cambr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7" name="Group 16"/>
          <p:cNvGrpSpPr/>
          <p:nvPr/>
        </p:nvGrpSpPr>
        <p:grpSpPr>
          <a:xfrm>
            <a:off x="5264774" y="2687723"/>
            <a:ext cx="3199842" cy="3272212"/>
            <a:chOff x="5264774" y="2687723"/>
            <a:chExt cx="3199842" cy="3272212"/>
          </a:xfrm>
        </p:grpSpPr>
        <p:pic>
          <p:nvPicPr>
            <p:cNvPr id="10" name="Picture 9" descr="Windows XP"/>
            <p:cNvPicPr>
              <a:picLocks noChangeAspect="1"/>
            </p:cNvPicPr>
            <p:nvPr/>
          </p:nvPicPr>
          <p:blipFill>
            <a:blip r:embed="rId2"/>
            <a:srcRect r="24286" b="12249"/>
            <a:stretch>
              <a:fillRect/>
            </a:stretch>
          </p:blipFill>
          <p:spPr>
            <a:xfrm rot="5400000">
              <a:off x="5228589" y="2723908"/>
              <a:ext cx="3272212" cy="3199842"/>
            </a:xfrm>
            <a:prstGeom prst="rect">
              <a:avLst/>
            </a:prstGeom>
            <a:effectLst>
              <a:outerShdw blurRad="50800" dist="127000" dir="2700000">
                <a:srgbClr val="000000">
                  <a:alpha val="43000"/>
                </a:srgbClr>
              </a:outerShdw>
            </a:effectLst>
          </p:spPr>
        </p:pic>
        <p:pic>
          <p:nvPicPr>
            <p:cNvPr id="12" name="Picture 11"/>
            <p:cNvPicPr>
              <a:picLocks noChangeAspect="1"/>
            </p:cNvPicPr>
            <p:nvPr/>
          </p:nvPicPr>
          <p:blipFill>
            <a:blip r:embed="rId3">
              <a:lum bright="70000" contrast="-70000"/>
            </a:blip>
            <a:stretch>
              <a:fillRect/>
            </a:stretch>
          </p:blipFill>
          <p:spPr>
            <a:xfrm>
              <a:off x="5608747" y="4792873"/>
              <a:ext cx="939309" cy="939309"/>
            </a:xfrm>
            <a:prstGeom prst="rect">
              <a:avLst/>
            </a:prstGeom>
            <a:effectLst>
              <a:outerShdw blurRad="50800" dist="38100" dir="2700000">
                <a:srgbClr val="000000">
                  <a:alpha val="43000"/>
                </a:srgbClr>
              </a:outerShdw>
            </a:effectLst>
          </p:spPr>
        </p:pic>
        <p:sp>
          <p:nvSpPr>
            <p:cNvPr id="13" name="TextBox 12"/>
            <p:cNvSpPr txBox="1"/>
            <p:nvPr/>
          </p:nvSpPr>
          <p:spPr>
            <a:xfrm>
              <a:off x="5608747" y="3168550"/>
              <a:ext cx="2454865" cy="1477328"/>
            </a:xfrm>
            <a:prstGeom prst="rect">
              <a:avLst/>
            </a:prstGeom>
            <a:noFill/>
          </p:spPr>
          <p:txBody>
            <a:bodyPr wrap="square" rtlCol="0">
              <a:spAutoFit/>
            </a:bodyPr>
            <a:lstStyle/>
            <a:p>
              <a:pPr algn="ctr"/>
              <a:r>
                <a:rPr lang="en-US" sz="6000" b="1" dirty="0" smtClean="0">
                  <a:solidFill>
                    <a:srgbClr val="FFFFFF"/>
                  </a:solidFill>
                  <a:effectLst>
                    <a:outerShdw blurRad="50800" dist="38100" dir="2700000">
                      <a:srgbClr val="000000">
                        <a:alpha val="43000"/>
                      </a:srgbClr>
                    </a:outerShdw>
                  </a:effectLst>
                  <a:latin typeface="Cambria"/>
                  <a:cs typeface="Cambria"/>
                </a:rPr>
                <a:t>E</a:t>
              </a:r>
              <a:r>
                <a:rPr lang="en-US" sz="3000" b="1" dirty="0" smtClean="0">
                  <a:solidFill>
                    <a:srgbClr val="FFFFFF"/>
                  </a:solidFill>
                  <a:effectLst>
                    <a:outerShdw blurRad="50800" dist="38100" dir="2700000">
                      <a:srgbClr val="000000">
                        <a:alpha val="43000"/>
                      </a:srgbClr>
                    </a:outerShdw>
                  </a:effectLst>
                  <a:latin typeface="Cambria"/>
                  <a:cs typeface="Cambria"/>
                </a:rPr>
                <a:t>phesians 5:6-15</a:t>
              </a:r>
              <a:endParaRPr lang="en-US" sz="3000" b="1" dirty="0">
                <a:solidFill>
                  <a:srgbClr val="FFFFFF"/>
                </a:solidFill>
                <a:effectLst>
                  <a:outerShdw blurRad="50800" dist="38100" dir="2700000">
                    <a:srgbClr val="000000">
                      <a:alpha val="43000"/>
                    </a:srgbClr>
                  </a:outerShdw>
                </a:effectLst>
                <a:latin typeface="Cambria"/>
                <a:cs typeface="Cambria"/>
              </a:endParaRPr>
            </a:p>
          </p:txBody>
        </p:sp>
      </p:grpSp>
      <p:sp>
        <p:nvSpPr>
          <p:cNvPr id="25" name="TextBox 24"/>
          <p:cNvSpPr txBox="1"/>
          <p:nvPr/>
        </p:nvSpPr>
        <p:spPr>
          <a:xfrm>
            <a:off x="727451" y="1947980"/>
            <a:ext cx="4204422" cy="4524315"/>
          </a:xfrm>
          <a:prstGeom prst="rect">
            <a:avLst/>
          </a:prstGeom>
          <a:noFill/>
        </p:spPr>
        <p:txBody>
          <a:bodyPr wrap="square" rtlCol="0">
            <a:spAutoFit/>
          </a:bodyPr>
          <a:lstStyle/>
          <a:p>
            <a:r>
              <a:rPr lang="en-US" sz="2400" b="1" dirty="0" smtClean="0">
                <a:solidFill>
                  <a:schemeClr val="bg1"/>
                </a:solidFill>
                <a:effectLst>
                  <a:outerShdw blurRad="50800" dist="38100" dir="2700000">
                    <a:srgbClr val="000000">
                      <a:alpha val="43000"/>
                    </a:srgbClr>
                  </a:outerShdw>
                </a:effectLst>
                <a:latin typeface="Cambria"/>
                <a:cs typeface="Cambria"/>
              </a:rPr>
              <a:t>“Let no one deceive you with empty words, for because of these things the wrath of God comes upon the sons of disobedience. Therefore do not be partakers with them. For you were once darkness, but now you are light in the Lord. Walk as children of light (for the fruit of the Spirit is in all goodness, righteousness, and truth)…”</a:t>
            </a:r>
            <a:endParaRPr lang="en-US" sz="2400" b="1" dirty="0">
              <a:solidFill>
                <a:schemeClr val="bg1"/>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TextBox 23"/>
          <p:cNvSpPr txBox="1"/>
          <p:nvPr/>
        </p:nvSpPr>
        <p:spPr>
          <a:xfrm>
            <a:off x="457201" y="1947980"/>
            <a:ext cx="5732299" cy="954107"/>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Scattered Flurries of Conservative Thought.</a:t>
            </a:r>
          </a:p>
        </p:txBody>
      </p:sp>
      <p:sp>
        <p:nvSpPr>
          <p:cNvPr id="25" name="TextBox 24"/>
          <p:cNvSpPr txBox="1"/>
          <p:nvPr/>
        </p:nvSpPr>
        <p:spPr>
          <a:xfrm>
            <a:off x="653473" y="2971801"/>
            <a:ext cx="5942908" cy="3554819"/>
          </a:xfrm>
          <a:prstGeom prst="rect">
            <a:avLst/>
          </a:prstGeom>
          <a:noFill/>
        </p:spPr>
        <p:txBody>
          <a:bodyPr wrap="square" rtlCol="0">
            <a:spAutoFit/>
          </a:bodyPr>
          <a:lstStyle/>
          <a:p>
            <a:pPr>
              <a:spcAft>
                <a:spcPts val="600"/>
              </a:spcAft>
            </a:pPr>
            <a:r>
              <a:rPr lang="en-US" sz="2200" b="1" dirty="0" smtClean="0">
                <a:solidFill>
                  <a:srgbClr val="FFFFFF"/>
                </a:solidFill>
                <a:effectLst>
                  <a:outerShdw blurRad="50800" dist="38100" dir="2700000">
                    <a:srgbClr val="000000">
                      <a:alpha val="43000"/>
                    </a:srgbClr>
                  </a:outerShdw>
                </a:effectLst>
                <a:latin typeface="Cambria"/>
                <a:cs typeface="Cambria"/>
              </a:rPr>
              <a:t>“…What’s crazy to me is we’ve gotten so off track in America and the way we talk about the Bible that nowadays people say you can be a Christian without repenting, being baptized, or having the Holy Spirit. I mean how many gospel presentations do you hear where people say, well, just walk down an aisle, pray a prayer, receive Jesus? Where do you see that in the Bible though?” </a:t>
            </a:r>
          </a:p>
          <a:p>
            <a:pPr algn="r"/>
            <a:r>
              <a:rPr lang="en-US" sz="2200" b="1" dirty="0" smtClean="0">
                <a:solidFill>
                  <a:srgbClr val="FFFFFF"/>
                </a:solidFill>
                <a:effectLst>
                  <a:outerShdw blurRad="50800" dist="38100" dir="2700000">
                    <a:srgbClr val="000000">
                      <a:alpha val="43000"/>
                    </a:srgbClr>
                  </a:outerShdw>
                </a:effectLst>
                <a:latin typeface="Cambria"/>
                <a:cs typeface="Cambria"/>
              </a:rPr>
              <a:t>Comments on Acts 2:38, August 26, 2007</a:t>
            </a:r>
            <a:endParaRPr lang="en-US" sz="2200" b="1" dirty="0">
              <a:solidFill>
                <a:srgbClr val="FFFFFF"/>
              </a:solidFill>
              <a:effectLst>
                <a:outerShdw blurRad="50800" dist="38100" dir="2700000">
                  <a:srgbClr val="000000">
                    <a:alpha val="43000"/>
                  </a:srgbClr>
                </a:outerShdw>
              </a:effectLst>
              <a:latin typeface="Cambria"/>
              <a:cs typeface="Cambria"/>
            </a:endParaRPr>
          </a:p>
        </p:txBody>
      </p:sp>
      <p:pic>
        <p:nvPicPr>
          <p:cNvPr id="10" name="Picture 9"/>
          <p:cNvPicPr>
            <a:picLocks noChangeAspect="1"/>
          </p:cNvPicPr>
          <p:nvPr/>
        </p:nvPicPr>
        <p:blipFill>
          <a:blip r:embed="rId2"/>
          <a:srcRect l="6209" t="7755" r="9888"/>
          <a:stretch>
            <a:fillRect/>
          </a:stretch>
        </p:blipFill>
        <p:spPr>
          <a:xfrm>
            <a:off x="6786881" y="2419213"/>
            <a:ext cx="1684019" cy="2417066"/>
          </a:xfrm>
          <a:prstGeom prst="rect">
            <a:avLst/>
          </a:prstGeom>
          <a:ln>
            <a:solidFill>
              <a:schemeClr val="bg1"/>
            </a:solidFill>
          </a:ln>
          <a:effectLst>
            <a:outerShdw blurRad="50800" dist="101600" dir="2700000" algn="tl" rotWithShape="0">
              <a:srgbClr val="000000">
                <a:alpha val="43000"/>
              </a:srgbClr>
            </a:outerShdw>
          </a:effectLst>
        </p:spPr>
      </p:pic>
      <p:sp>
        <p:nvSpPr>
          <p:cNvPr id="11" name="TextBox 10"/>
          <p:cNvSpPr txBox="1"/>
          <p:nvPr/>
        </p:nvSpPr>
        <p:spPr>
          <a:xfrm>
            <a:off x="6019800" y="4999335"/>
            <a:ext cx="3124200" cy="1015663"/>
          </a:xfrm>
          <a:prstGeom prst="rect">
            <a:avLst/>
          </a:prstGeom>
          <a:noFill/>
        </p:spPr>
        <p:txBody>
          <a:bodyPr wrap="square" rtlCol="0">
            <a:spAutoFit/>
          </a:bodyPr>
          <a:lstStyle/>
          <a:p>
            <a:pPr algn="ctr"/>
            <a:r>
              <a:rPr lang="en-US" sz="2400" b="1" dirty="0" smtClean="0">
                <a:solidFill>
                  <a:srgbClr val="FFFFFF"/>
                </a:solidFill>
                <a:effectLst>
                  <a:outerShdw blurRad="50800" dist="38100" dir="2700000">
                    <a:srgbClr val="000000">
                      <a:alpha val="43000"/>
                    </a:srgbClr>
                  </a:outerShdw>
                </a:effectLst>
                <a:latin typeface="Cambria"/>
                <a:cs typeface="Cambria"/>
              </a:rPr>
              <a:t>Francis Chan</a:t>
            </a:r>
          </a:p>
          <a:p>
            <a:pPr algn="ctr"/>
            <a:r>
              <a:rPr lang="en-US" dirty="0" smtClean="0">
                <a:solidFill>
                  <a:srgbClr val="FFFFFF"/>
                </a:solidFill>
                <a:effectLst>
                  <a:outerShdw blurRad="50800" dist="38100" dir="2700000">
                    <a:srgbClr val="000000">
                      <a:alpha val="43000"/>
                    </a:srgbClr>
                  </a:outerShdw>
                </a:effectLst>
                <a:latin typeface="Cambria"/>
                <a:cs typeface="Cambria"/>
              </a:rPr>
              <a:t>Founder of the Cornerstone Community Church</a:t>
            </a:r>
            <a:endParaRPr lang="en-US" dirty="0">
              <a:solidFill>
                <a:srgbClr val="FFFFFF"/>
              </a:solidFill>
              <a:effectLst>
                <a:outerShdw blurRad="50800" dist="38100" dir="2700000">
                  <a:srgbClr val="000000">
                    <a:alpha val="43000"/>
                  </a:srgbClr>
                </a:outerShdw>
              </a:effectLst>
              <a:latin typeface="Cambria"/>
              <a:cs typeface="Cambria"/>
            </a:endParaRPr>
          </a:p>
        </p:txBody>
      </p:sp>
      <p:grpSp>
        <p:nvGrpSpPr>
          <p:cNvPr id="7" name="Group 21"/>
          <p:cNvGrpSpPr/>
          <p:nvPr/>
        </p:nvGrpSpPr>
        <p:grpSpPr>
          <a:xfrm>
            <a:off x="4276639" y="3383176"/>
            <a:ext cx="3341344" cy="2927003"/>
            <a:chOff x="3945498" y="3383175"/>
            <a:chExt cx="3341344" cy="2927003"/>
          </a:xfrm>
        </p:grpSpPr>
        <p:pic>
          <p:nvPicPr>
            <p:cNvPr id="8" name="Picture 7" descr="mlq8Sis.jpg"/>
            <p:cNvPicPr>
              <a:picLocks noChangeAspect="1"/>
            </p:cNvPicPr>
            <p:nvPr/>
          </p:nvPicPr>
          <p:blipFill>
            <a:blip r:embed="rId3"/>
            <a:stretch>
              <a:fillRect/>
            </a:stretch>
          </p:blipFill>
          <p:spPr>
            <a:xfrm rot="5400000">
              <a:off x="4152668" y="3176005"/>
              <a:ext cx="2927003" cy="3341344"/>
            </a:xfrm>
            <a:prstGeom prst="rect">
              <a:avLst/>
            </a:prstGeom>
            <a:effectLst>
              <a:outerShdw blurRad="50800" dist="127000" dir="2700000">
                <a:srgbClr val="000000">
                  <a:alpha val="43000"/>
                </a:srgbClr>
              </a:outerShdw>
            </a:effectLst>
          </p:spPr>
        </p:pic>
        <p:sp>
          <p:nvSpPr>
            <p:cNvPr id="9" name="TextBox 8"/>
            <p:cNvSpPr txBox="1"/>
            <p:nvPr/>
          </p:nvSpPr>
          <p:spPr>
            <a:xfrm>
              <a:off x="4118114" y="3895960"/>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P</a:t>
              </a:r>
              <a:r>
                <a:rPr lang="en-US" sz="3000" b="1" spc="-150" dirty="0" smtClean="0">
                  <a:solidFill>
                    <a:srgbClr val="FFFFFF"/>
                  </a:solidFill>
                  <a:effectLst>
                    <a:outerShdw blurRad="50800" dist="38100" dir="2700000">
                      <a:srgbClr val="000000">
                        <a:alpha val="43000"/>
                      </a:srgbClr>
                    </a:outerShdw>
                  </a:effectLst>
                  <a:latin typeface="Cambria"/>
                  <a:cs typeface="Cambria"/>
                </a:rPr>
                <a:t>ositive </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D</a:t>
              </a:r>
              <a:r>
                <a:rPr lang="en-US" sz="3000" b="1" spc="-150" dirty="0" smtClean="0">
                  <a:solidFill>
                    <a:srgbClr val="FFFFFF"/>
                  </a:solidFill>
                  <a:effectLst>
                    <a:outerShdw blurRad="50800" dist="38100" dir="2700000">
                      <a:srgbClr val="000000">
                        <a:alpha val="43000"/>
                      </a:srgbClr>
                    </a:outerShdw>
                  </a:effectLst>
                  <a:latin typeface="Cambria"/>
                  <a:cs typeface="Cambria"/>
                </a:rPr>
                <a:t>evelopments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12" name="Picture 11"/>
            <p:cNvPicPr>
              <a:picLocks noChangeAspect="1"/>
            </p:cNvPicPr>
            <p:nvPr/>
          </p:nvPicPr>
          <p:blipFill>
            <a:blip r:embed="rId4">
              <a:lum bright="100000" contrast="-70000"/>
            </a:blip>
            <a:stretch>
              <a:fillRect/>
            </a:stretch>
          </p:blipFill>
          <p:spPr>
            <a:xfrm>
              <a:off x="4276639" y="5393655"/>
              <a:ext cx="600161" cy="600161"/>
            </a:xfrm>
            <a:prstGeom prst="rect">
              <a:avLst/>
            </a:prstGeom>
            <a:effectLst>
              <a:outerShdw blurRad="50800" dist="38100" dir="2700000">
                <a:srgbClr val="000000">
                  <a:alpha val="43000"/>
                </a:srgbClr>
              </a:outerShdw>
            </a:effectLst>
          </p:spPr>
        </p:pic>
      </p:grpSp>
      <p:pic>
        <p:nvPicPr>
          <p:cNvPr id="16" name="Picture 15"/>
          <p:cNvPicPr>
            <a:picLocks noChangeAspect="1"/>
          </p:cNvPicPr>
          <p:nvPr/>
        </p:nvPicPr>
        <p:blipFill>
          <a:blip r:embed="rId5">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7"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7"/>
                                        </p:tgtEl>
                                      </p:cBhvr>
                                    </p:animEffect>
                                    <p:set>
                                      <p:cBhvr>
                                        <p:cTn id="14" dur="1" fill="hold">
                                          <p:stCondLst>
                                            <p:cond delay="1999"/>
                                          </p:stCondLst>
                                        </p:cTn>
                                        <p:tgtEl>
                                          <p:spTgt spid="7"/>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fade">
                                      <p:cBhvr>
                                        <p:cTn id="25" dur="1000"/>
                                        <p:tgtEl>
                                          <p:spTgt spid="25">
                                            <p:txEl>
                                              <p:pRg st="0" end="0"/>
                                            </p:txEl>
                                          </p:spTgt>
                                        </p:tgtEl>
                                      </p:cBhvr>
                                    </p:animEffect>
                                    <p:anim calcmode="lin" valueType="num">
                                      <p:cBhvr>
                                        <p:cTn id="26"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9" presetClass="entr" presetSubtype="0" fill="hold" grpId="0" nodeType="after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 calcmode="lin" valueType="num">
                                      <p:cBhvr>
                                        <p:cTn id="31" dur="1000" fill="hold"/>
                                        <p:tgtEl>
                                          <p:spTgt spid="25">
                                            <p:txEl>
                                              <p:pRg st="1" end="1"/>
                                            </p:txEl>
                                          </p:spTgt>
                                        </p:tgtEl>
                                        <p:attrNameLst>
                                          <p:attrName>ppt_x</p:attrName>
                                        </p:attrNameLst>
                                      </p:cBhvr>
                                      <p:tavLst>
                                        <p:tav tm="0">
                                          <p:val>
                                            <p:strVal val="#ppt_x-.2"/>
                                          </p:val>
                                        </p:tav>
                                        <p:tav tm="100000">
                                          <p:val>
                                            <p:strVal val="#ppt_x"/>
                                          </p:val>
                                        </p:tav>
                                      </p:tavLst>
                                    </p:anim>
                                    <p:anim calcmode="lin" valueType="num">
                                      <p:cBhvr>
                                        <p:cTn id="32" dur="1000" fill="hold"/>
                                        <p:tgtEl>
                                          <p:spTgt spid="2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build="p" bldLvl="2"/>
      <p:bldP spid="11"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2"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grpSp>
        <p:nvGrpSpPr>
          <p:cNvPr id="3" name="Group 16"/>
          <p:cNvGrpSpPr/>
          <p:nvPr/>
        </p:nvGrpSpPr>
        <p:grpSpPr>
          <a:xfrm>
            <a:off x="5264774" y="2687723"/>
            <a:ext cx="3199842" cy="3272212"/>
            <a:chOff x="5264774" y="2687723"/>
            <a:chExt cx="3199842" cy="3272212"/>
          </a:xfrm>
        </p:grpSpPr>
        <p:pic>
          <p:nvPicPr>
            <p:cNvPr id="10" name="Picture 9" descr="Windows XP"/>
            <p:cNvPicPr>
              <a:picLocks noChangeAspect="1"/>
            </p:cNvPicPr>
            <p:nvPr/>
          </p:nvPicPr>
          <p:blipFill>
            <a:blip r:embed="rId3"/>
            <a:srcRect r="24286" b="12249"/>
            <a:stretch>
              <a:fillRect/>
            </a:stretch>
          </p:blipFill>
          <p:spPr>
            <a:xfrm rot="5400000">
              <a:off x="5228589" y="2723908"/>
              <a:ext cx="3272212" cy="3199842"/>
            </a:xfrm>
            <a:prstGeom prst="rect">
              <a:avLst/>
            </a:prstGeom>
            <a:effectLst>
              <a:outerShdw blurRad="50800" dist="127000" dir="2700000">
                <a:srgbClr val="000000">
                  <a:alpha val="43000"/>
                </a:srgbClr>
              </a:outerShdw>
            </a:effectLst>
          </p:spPr>
        </p:pic>
        <p:pic>
          <p:nvPicPr>
            <p:cNvPr id="12" name="Picture 11"/>
            <p:cNvPicPr>
              <a:picLocks noChangeAspect="1"/>
            </p:cNvPicPr>
            <p:nvPr/>
          </p:nvPicPr>
          <p:blipFill>
            <a:blip r:embed="rId4">
              <a:lum bright="70000" contrast="-70000"/>
            </a:blip>
            <a:stretch>
              <a:fillRect/>
            </a:stretch>
          </p:blipFill>
          <p:spPr>
            <a:xfrm>
              <a:off x="5608747" y="4792873"/>
              <a:ext cx="939309" cy="939309"/>
            </a:xfrm>
            <a:prstGeom prst="rect">
              <a:avLst/>
            </a:prstGeom>
            <a:effectLst>
              <a:outerShdw blurRad="50800" dist="38100" dir="2700000">
                <a:srgbClr val="000000">
                  <a:alpha val="43000"/>
                </a:srgbClr>
              </a:outerShdw>
            </a:effectLst>
          </p:spPr>
        </p:pic>
        <p:sp>
          <p:nvSpPr>
            <p:cNvPr id="13" name="TextBox 12"/>
            <p:cNvSpPr txBox="1"/>
            <p:nvPr/>
          </p:nvSpPr>
          <p:spPr>
            <a:xfrm>
              <a:off x="5608747" y="3168550"/>
              <a:ext cx="2454865" cy="1477328"/>
            </a:xfrm>
            <a:prstGeom prst="rect">
              <a:avLst/>
            </a:prstGeom>
            <a:noFill/>
          </p:spPr>
          <p:txBody>
            <a:bodyPr wrap="square" rtlCol="0">
              <a:spAutoFit/>
            </a:bodyPr>
            <a:lstStyle/>
            <a:p>
              <a:pPr algn="ctr"/>
              <a:r>
                <a:rPr lang="en-US" sz="6000" b="1" dirty="0" smtClean="0">
                  <a:solidFill>
                    <a:srgbClr val="FFFFFF"/>
                  </a:solidFill>
                  <a:effectLst>
                    <a:outerShdw blurRad="50800" dist="38100" dir="2700000">
                      <a:srgbClr val="000000">
                        <a:alpha val="43000"/>
                      </a:srgbClr>
                    </a:outerShdw>
                  </a:effectLst>
                  <a:latin typeface="Cambria"/>
                  <a:cs typeface="Cambria"/>
                </a:rPr>
                <a:t>E</a:t>
              </a:r>
              <a:r>
                <a:rPr lang="en-US" sz="3000" b="1" dirty="0" smtClean="0">
                  <a:solidFill>
                    <a:srgbClr val="FFFFFF"/>
                  </a:solidFill>
                  <a:effectLst>
                    <a:outerShdw blurRad="50800" dist="38100" dir="2700000">
                      <a:srgbClr val="000000">
                        <a:alpha val="43000"/>
                      </a:srgbClr>
                    </a:outerShdw>
                  </a:effectLst>
                  <a:latin typeface="Cambria"/>
                  <a:cs typeface="Cambria"/>
                </a:rPr>
                <a:t>phesians 5:6-15</a:t>
              </a:r>
              <a:endParaRPr lang="en-US" sz="3000" b="1" dirty="0">
                <a:solidFill>
                  <a:srgbClr val="FFFFFF"/>
                </a:solidFill>
                <a:effectLst>
                  <a:outerShdw blurRad="50800" dist="38100" dir="2700000">
                    <a:srgbClr val="000000">
                      <a:alpha val="43000"/>
                    </a:srgbClr>
                  </a:outerShdw>
                </a:effectLst>
                <a:latin typeface="Cambria"/>
                <a:cs typeface="Cambria"/>
              </a:endParaRPr>
            </a:p>
          </p:txBody>
        </p:sp>
      </p:grpSp>
      <p:sp>
        <p:nvSpPr>
          <p:cNvPr id="25" name="TextBox 24"/>
          <p:cNvSpPr txBox="1"/>
          <p:nvPr/>
        </p:nvSpPr>
        <p:spPr>
          <a:xfrm>
            <a:off x="727451" y="1910994"/>
            <a:ext cx="4389367" cy="4524315"/>
          </a:xfrm>
          <a:prstGeom prst="rect">
            <a:avLst/>
          </a:prstGeom>
          <a:noFill/>
        </p:spPr>
        <p:txBody>
          <a:bodyPr wrap="square" rtlCol="0">
            <a:spAutoFit/>
          </a:bodyPr>
          <a:lstStyle/>
          <a:p>
            <a:r>
              <a:rPr lang="en-US" sz="2400" b="1" dirty="0" smtClean="0">
                <a:solidFill>
                  <a:srgbClr val="FFFFFF"/>
                </a:solidFill>
                <a:effectLst>
                  <a:outerShdw blurRad="50800" dist="38100" dir="2700000">
                    <a:srgbClr val="000000">
                      <a:alpha val="43000"/>
                    </a:srgbClr>
                  </a:outerShdw>
                </a:effectLst>
                <a:latin typeface="Cambria"/>
                <a:cs typeface="Cambria"/>
              </a:rPr>
              <a:t>“… finding out what is acceptable to the Lord. And have no fellowship with the unfruitful works of darkness, but rather expose them. For it is shameful even to speak of those things which are done by them in secret. But all things that are exposed are made manifest by the light, for whatever makes manifest is light” (NKJV).</a:t>
            </a:r>
            <a:endParaRPr lang="en-US" sz="2400" b="1" dirty="0">
              <a:solidFill>
                <a:srgbClr val="FFFFFF"/>
              </a:solidFill>
              <a:effectLst>
                <a:outerShdw blurRad="50800" dist="38100" dir="2700000">
                  <a:srgbClr val="000000">
                    <a:alpha val="43000"/>
                  </a:srgbClr>
                </a:outerShdw>
              </a:effectLst>
              <a:latin typeface="Cambria"/>
              <a:cs typeface="Cambria"/>
            </a:endParaRPr>
          </a:p>
        </p:txBody>
      </p:sp>
      <p:sp>
        <p:nvSpPr>
          <p:cNvPr id="15" name="TextBox 14"/>
          <p:cNvSpPr txBox="1"/>
          <p:nvPr/>
        </p:nvSpPr>
        <p:spPr>
          <a:xfrm>
            <a:off x="7087810" y="6495143"/>
            <a:ext cx="184666" cy="369332"/>
          </a:xfrm>
          <a:prstGeom prst="rect">
            <a:avLst/>
          </a:prstGeom>
          <a:noFill/>
        </p:spPr>
        <p:txBody>
          <a:bodyPr wrap="none" rtlCol="0">
            <a:spAutoFit/>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1" name="Group 21"/>
          <p:cNvGrpSpPr/>
          <p:nvPr/>
        </p:nvGrpSpPr>
        <p:grpSpPr>
          <a:xfrm>
            <a:off x="4276639" y="3383175"/>
            <a:ext cx="3341344" cy="2927003"/>
            <a:chOff x="3945498" y="3383175"/>
            <a:chExt cx="3341344" cy="2927003"/>
          </a:xfrm>
        </p:grpSpPr>
        <p:pic>
          <p:nvPicPr>
            <p:cNvPr id="9" name="Picture 8" descr="mlq8Sis.jpg"/>
            <p:cNvPicPr>
              <a:picLocks noChangeAspect="1"/>
            </p:cNvPicPr>
            <p:nvPr/>
          </p:nvPicPr>
          <p:blipFill>
            <a:blip r:embed="rId2"/>
            <a:stretch>
              <a:fillRect/>
            </a:stretch>
          </p:blipFill>
          <p:spPr>
            <a:xfrm rot="5400000">
              <a:off x="4152668" y="3176005"/>
              <a:ext cx="2927003" cy="3341344"/>
            </a:xfrm>
            <a:prstGeom prst="rect">
              <a:avLst/>
            </a:prstGeom>
            <a:effectLst>
              <a:outerShdw blurRad="50800" dist="127000" dir="2700000">
                <a:srgbClr val="000000">
                  <a:alpha val="43000"/>
                </a:srgbClr>
              </a:outerShdw>
            </a:effectLst>
          </p:spPr>
        </p:pic>
        <p:sp>
          <p:nvSpPr>
            <p:cNvPr id="19" name="TextBox 18"/>
            <p:cNvSpPr txBox="1"/>
            <p:nvPr/>
          </p:nvSpPr>
          <p:spPr>
            <a:xfrm>
              <a:off x="4118114" y="3895960"/>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P</a:t>
              </a:r>
              <a:r>
                <a:rPr lang="en-US" sz="3000" b="1" spc="-150" dirty="0" smtClean="0">
                  <a:solidFill>
                    <a:srgbClr val="FFFFFF"/>
                  </a:solidFill>
                  <a:effectLst>
                    <a:outerShdw blurRad="50800" dist="38100" dir="2700000">
                      <a:srgbClr val="000000">
                        <a:alpha val="43000"/>
                      </a:srgbClr>
                    </a:outerShdw>
                  </a:effectLst>
                  <a:latin typeface="Cambria"/>
                  <a:cs typeface="Cambria"/>
                </a:rPr>
                <a:t>ositive </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D</a:t>
              </a:r>
              <a:r>
                <a:rPr lang="en-US" sz="3000" b="1" spc="-150" dirty="0" smtClean="0">
                  <a:solidFill>
                    <a:srgbClr val="FFFFFF"/>
                  </a:solidFill>
                  <a:effectLst>
                    <a:outerShdw blurRad="50800" dist="38100" dir="2700000">
                      <a:srgbClr val="000000">
                        <a:alpha val="43000"/>
                      </a:srgbClr>
                    </a:outerShdw>
                  </a:effectLst>
                  <a:latin typeface="Cambria"/>
                  <a:cs typeface="Cambria"/>
                </a:rPr>
                <a:t>evelopments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1" name="Picture 20"/>
            <p:cNvPicPr>
              <a:picLocks noChangeAspect="1"/>
            </p:cNvPicPr>
            <p:nvPr/>
          </p:nvPicPr>
          <p:blipFill>
            <a:blip r:embed="rId3">
              <a:lum bright="100000" contrast="-70000"/>
            </a:blip>
            <a:stretch>
              <a:fillRect/>
            </a:stretch>
          </p:blipFill>
          <p:spPr>
            <a:xfrm>
              <a:off x="4276639" y="5393655"/>
              <a:ext cx="600161" cy="600161"/>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6090856"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The Blessing of Modern Technology.</a:t>
            </a:r>
          </a:p>
        </p:txBody>
      </p:sp>
      <p:sp>
        <p:nvSpPr>
          <p:cNvPr id="25" name="TextBox 24"/>
          <p:cNvSpPr txBox="1"/>
          <p:nvPr/>
        </p:nvSpPr>
        <p:spPr>
          <a:xfrm>
            <a:off x="653472" y="2687723"/>
            <a:ext cx="3390664" cy="3277821"/>
          </a:xfrm>
          <a:prstGeom prst="rect">
            <a:avLst/>
          </a:prstGeom>
          <a:noFill/>
        </p:spPr>
        <p:txBody>
          <a:bodyPr wrap="square" rtlCol="0">
            <a:spAutoFit/>
          </a:bodyPr>
          <a:lstStyle/>
          <a:p>
            <a:r>
              <a:rPr lang="en-US" sz="2300" b="1" dirty="0" smtClean="0">
                <a:solidFill>
                  <a:schemeClr val="bg1"/>
                </a:solidFill>
                <a:effectLst>
                  <a:outerShdw blurRad="50800" dist="38100" dir="2700000">
                    <a:srgbClr val="000000">
                      <a:alpha val="43000"/>
                    </a:srgbClr>
                  </a:outerShdw>
                </a:effectLst>
                <a:latin typeface="Cambria"/>
                <a:cs typeface="Cambria"/>
              </a:rPr>
              <a:t>“Walk in wisdom toward those who are outside, redeeming the time. Let your speech always be with grace, seasoned with salt, that you may know how you ought to answer each one” (Col. 4:5-6).</a:t>
            </a:r>
            <a:endParaRPr lang="en-US" sz="2300" b="1" dirty="0">
              <a:solidFill>
                <a:schemeClr val="bg1"/>
              </a:solidFill>
              <a:effectLst>
                <a:outerShdw blurRad="50800" dist="38100" dir="2700000">
                  <a:srgbClr val="000000">
                    <a:alpha val="43000"/>
                  </a:srgbClr>
                </a:outerShdw>
              </a:effectLst>
              <a:latin typeface="Cambria"/>
              <a:cs typeface="Cambria"/>
            </a:endParaRPr>
          </a:p>
        </p:txBody>
      </p:sp>
      <p:pic>
        <p:nvPicPr>
          <p:cNvPr id="18" name="Picture 17"/>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20"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strVal val="#ppt_w*0.70"/>
                                          </p:val>
                                        </p:tav>
                                        <p:tav tm="100000">
                                          <p:val>
                                            <p:strVal val="#ppt_w"/>
                                          </p:val>
                                        </p:tav>
                                      </p:tavLst>
                                    </p:anim>
                                    <p:anim calcmode="lin" valueType="num">
                                      <p:cBhvr>
                                        <p:cTn id="15" dur="1000" fill="hold"/>
                                        <p:tgtEl>
                                          <p:spTgt spid="24"/>
                                        </p:tgtEl>
                                        <p:attrNameLst>
                                          <p:attrName>ppt_h</p:attrName>
                                        </p:attrNameLst>
                                      </p:cBhvr>
                                      <p:tavLst>
                                        <p:tav tm="0">
                                          <p:val>
                                            <p:strVal val="#ppt_h"/>
                                          </p:val>
                                        </p:tav>
                                        <p:tav tm="100000">
                                          <p:val>
                                            <p:strVal val="#ppt_h"/>
                                          </p:val>
                                        </p:tav>
                                      </p:tavLst>
                                    </p:anim>
                                    <p:animEffect transition="in" filter="fade">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1"/>
          <p:cNvGrpSpPr/>
          <p:nvPr/>
        </p:nvGrpSpPr>
        <p:grpSpPr>
          <a:xfrm>
            <a:off x="4276639" y="3383175"/>
            <a:ext cx="3341344" cy="2927003"/>
            <a:chOff x="3945498" y="3383175"/>
            <a:chExt cx="3341344" cy="2927003"/>
          </a:xfrm>
        </p:grpSpPr>
        <p:pic>
          <p:nvPicPr>
            <p:cNvPr id="9" name="Picture 8" descr="mlq8Sis.jpg"/>
            <p:cNvPicPr>
              <a:picLocks noChangeAspect="1"/>
            </p:cNvPicPr>
            <p:nvPr/>
          </p:nvPicPr>
          <p:blipFill>
            <a:blip r:embed="rId2"/>
            <a:stretch>
              <a:fillRect/>
            </a:stretch>
          </p:blipFill>
          <p:spPr>
            <a:xfrm rot="5400000">
              <a:off x="4152668" y="3176005"/>
              <a:ext cx="2927003" cy="3341344"/>
            </a:xfrm>
            <a:prstGeom prst="rect">
              <a:avLst/>
            </a:prstGeom>
            <a:effectLst>
              <a:outerShdw blurRad="50800" dist="127000" dir="2700000">
                <a:srgbClr val="000000">
                  <a:alpha val="43000"/>
                </a:srgbClr>
              </a:outerShdw>
            </a:effectLst>
          </p:spPr>
        </p:pic>
        <p:sp>
          <p:nvSpPr>
            <p:cNvPr id="19" name="TextBox 18"/>
            <p:cNvSpPr txBox="1"/>
            <p:nvPr/>
          </p:nvSpPr>
          <p:spPr>
            <a:xfrm>
              <a:off x="4118114" y="3895960"/>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P</a:t>
              </a:r>
              <a:r>
                <a:rPr lang="en-US" sz="3000" b="1" spc="-150" dirty="0" smtClean="0">
                  <a:solidFill>
                    <a:srgbClr val="FFFFFF"/>
                  </a:solidFill>
                  <a:effectLst>
                    <a:outerShdw blurRad="50800" dist="38100" dir="2700000">
                      <a:srgbClr val="000000">
                        <a:alpha val="43000"/>
                      </a:srgbClr>
                    </a:outerShdw>
                  </a:effectLst>
                  <a:latin typeface="Cambria"/>
                  <a:cs typeface="Cambria"/>
                </a:rPr>
                <a:t>ositive </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D</a:t>
              </a:r>
              <a:r>
                <a:rPr lang="en-US" sz="3000" b="1" spc="-150" dirty="0" smtClean="0">
                  <a:solidFill>
                    <a:srgbClr val="FFFFFF"/>
                  </a:solidFill>
                  <a:effectLst>
                    <a:outerShdw blurRad="50800" dist="38100" dir="2700000">
                      <a:srgbClr val="000000">
                        <a:alpha val="43000"/>
                      </a:srgbClr>
                    </a:outerShdw>
                  </a:effectLst>
                  <a:latin typeface="Cambria"/>
                  <a:cs typeface="Cambria"/>
                </a:rPr>
                <a:t>evelopments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1" name="Picture 20"/>
            <p:cNvPicPr>
              <a:picLocks noChangeAspect="1"/>
            </p:cNvPicPr>
            <p:nvPr/>
          </p:nvPicPr>
          <p:blipFill>
            <a:blip r:embed="rId3">
              <a:lum bright="100000" contrast="-70000"/>
            </a:blip>
            <a:stretch>
              <a:fillRect/>
            </a:stretch>
          </p:blipFill>
          <p:spPr>
            <a:xfrm>
              <a:off x="4276639" y="5393655"/>
              <a:ext cx="600161" cy="600161"/>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6090856"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The Blessing of Modern Technology.</a:t>
            </a:r>
          </a:p>
        </p:txBody>
      </p:sp>
      <p:sp>
        <p:nvSpPr>
          <p:cNvPr id="25" name="TextBox 24"/>
          <p:cNvSpPr txBox="1"/>
          <p:nvPr/>
        </p:nvSpPr>
        <p:spPr>
          <a:xfrm>
            <a:off x="850747" y="2687723"/>
            <a:ext cx="3045431" cy="1692771"/>
          </a:xfrm>
          <a:prstGeom prst="rect">
            <a:avLst/>
          </a:prstGeom>
          <a:noFill/>
        </p:spPr>
        <p:txBody>
          <a:bodyPr wrap="square" rtlCol="0">
            <a:spAutoFit/>
          </a:bodyPr>
          <a:lstStyle/>
          <a:p>
            <a:r>
              <a:rPr lang="en-US" sz="2600" b="1" dirty="0" smtClean="0">
                <a:solidFill>
                  <a:srgbClr val="FFFFFF"/>
                </a:solidFill>
                <a:effectLst>
                  <a:outerShdw blurRad="50800" dist="38100" dir="2700000">
                    <a:srgbClr val="000000">
                      <a:alpha val="43000"/>
                    </a:srgbClr>
                  </a:outerShdw>
                </a:effectLst>
                <a:latin typeface="Cambria"/>
                <a:cs typeface="Cambria"/>
              </a:rPr>
              <a:t>“Test all things; hold fast what is good” (1 Thess. 5:21).</a:t>
            </a:r>
            <a:endParaRPr lang="en-US" sz="2600" b="1" dirty="0">
              <a:solidFill>
                <a:srgbClr val="FFFFFF"/>
              </a:solidFill>
              <a:effectLst>
                <a:outerShdw blurRad="50800" dist="38100" dir="2700000">
                  <a:srgbClr val="000000">
                    <a:alpha val="43000"/>
                  </a:srgbClr>
                </a:outerShdw>
              </a:effectLst>
              <a:latin typeface="Cambria"/>
              <a:cs typeface="Cambria"/>
            </a:endParaRPr>
          </a:p>
        </p:txBody>
      </p:sp>
      <p:pic>
        <p:nvPicPr>
          <p:cNvPr id="13" name="Picture 12"/>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4"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1"/>
          <p:cNvGrpSpPr/>
          <p:nvPr/>
        </p:nvGrpSpPr>
        <p:grpSpPr>
          <a:xfrm>
            <a:off x="4276639" y="3383176"/>
            <a:ext cx="3341344" cy="2927003"/>
            <a:chOff x="3945498" y="3383175"/>
            <a:chExt cx="3341344" cy="2927003"/>
          </a:xfrm>
        </p:grpSpPr>
        <p:pic>
          <p:nvPicPr>
            <p:cNvPr id="9" name="Picture 8" descr="mlq8Sis.jpg"/>
            <p:cNvPicPr>
              <a:picLocks noChangeAspect="1"/>
            </p:cNvPicPr>
            <p:nvPr/>
          </p:nvPicPr>
          <p:blipFill>
            <a:blip r:embed="rId2"/>
            <a:stretch>
              <a:fillRect/>
            </a:stretch>
          </p:blipFill>
          <p:spPr>
            <a:xfrm rot="5400000">
              <a:off x="4152668" y="3176005"/>
              <a:ext cx="2927003" cy="3341344"/>
            </a:xfrm>
            <a:prstGeom prst="rect">
              <a:avLst/>
            </a:prstGeom>
            <a:effectLst>
              <a:outerShdw blurRad="50800" dist="127000" dir="2700000">
                <a:srgbClr val="000000">
                  <a:alpha val="43000"/>
                </a:srgbClr>
              </a:outerShdw>
            </a:effectLst>
          </p:spPr>
        </p:pic>
        <p:sp>
          <p:nvSpPr>
            <p:cNvPr id="19" name="TextBox 18"/>
            <p:cNvSpPr txBox="1"/>
            <p:nvPr/>
          </p:nvSpPr>
          <p:spPr>
            <a:xfrm>
              <a:off x="4118114" y="3895960"/>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P</a:t>
              </a:r>
              <a:r>
                <a:rPr lang="en-US" sz="3000" b="1" spc="-150" dirty="0" smtClean="0">
                  <a:solidFill>
                    <a:srgbClr val="FFFFFF"/>
                  </a:solidFill>
                  <a:effectLst>
                    <a:outerShdw blurRad="50800" dist="38100" dir="2700000">
                      <a:srgbClr val="000000">
                        <a:alpha val="43000"/>
                      </a:srgbClr>
                    </a:outerShdw>
                  </a:effectLst>
                  <a:latin typeface="Cambria"/>
                  <a:cs typeface="Cambria"/>
                </a:rPr>
                <a:t>ositive </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D</a:t>
              </a:r>
              <a:r>
                <a:rPr lang="en-US" sz="3000" b="1" spc="-150" dirty="0" smtClean="0">
                  <a:solidFill>
                    <a:srgbClr val="FFFFFF"/>
                  </a:solidFill>
                  <a:effectLst>
                    <a:outerShdw blurRad="50800" dist="38100" dir="2700000">
                      <a:srgbClr val="000000">
                        <a:alpha val="43000"/>
                      </a:srgbClr>
                    </a:outerShdw>
                  </a:effectLst>
                  <a:latin typeface="Cambria"/>
                  <a:cs typeface="Cambria"/>
                </a:rPr>
                <a:t>evelopments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1" name="Picture 20"/>
            <p:cNvPicPr>
              <a:picLocks noChangeAspect="1"/>
            </p:cNvPicPr>
            <p:nvPr/>
          </p:nvPicPr>
          <p:blipFill>
            <a:blip r:embed="rId3">
              <a:lum bright="100000" contrast="-70000"/>
            </a:blip>
            <a:stretch>
              <a:fillRect/>
            </a:stretch>
          </p:blipFill>
          <p:spPr>
            <a:xfrm>
              <a:off x="4276639" y="5393655"/>
              <a:ext cx="600161" cy="600161"/>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6090856" cy="954107"/>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Increased Emphasis on Biblical Teaching on the Home.</a:t>
            </a:r>
          </a:p>
        </p:txBody>
      </p:sp>
      <p:sp>
        <p:nvSpPr>
          <p:cNvPr id="25" name="TextBox 24"/>
          <p:cNvSpPr txBox="1"/>
          <p:nvPr/>
        </p:nvSpPr>
        <p:spPr>
          <a:xfrm>
            <a:off x="961715" y="3143892"/>
            <a:ext cx="2959124" cy="2492990"/>
          </a:xfrm>
          <a:prstGeom prst="rect">
            <a:avLst/>
          </a:prstGeom>
          <a:noFill/>
        </p:spPr>
        <p:txBody>
          <a:bodyPr wrap="square" rtlCol="0">
            <a:spAutoFit/>
          </a:bodyPr>
          <a:lstStyle/>
          <a:p>
            <a:r>
              <a:rPr lang="en-US" sz="2600" b="1" dirty="0" smtClean="0">
                <a:solidFill>
                  <a:srgbClr val="FFFFFF"/>
                </a:solidFill>
                <a:effectLst>
                  <a:outerShdw blurRad="50800" dist="38100" dir="2700000">
                    <a:srgbClr val="000000">
                      <a:alpha val="43000"/>
                    </a:srgbClr>
                  </a:outerShdw>
                </a:effectLst>
                <a:latin typeface="Cambria"/>
                <a:cs typeface="Cambria"/>
              </a:rPr>
              <a:t>Jesus, Peter and Paul taught on the home (Matt. 19:1-10; 1 Pet. 3:1-7; Eph. 5:22-6:4).</a:t>
            </a:r>
            <a:endParaRPr lang="en-US" sz="2600" b="1" dirty="0">
              <a:solidFill>
                <a:srgbClr val="FFFFFF"/>
              </a:solidFill>
              <a:effectLst>
                <a:outerShdw blurRad="50800" dist="38100" dir="2700000">
                  <a:srgbClr val="000000">
                    <a:alpha val="43000"/>
                  </a:srgbClr>
                </a:outerShdw>
              </a:effectLst>
              <a:latin typeface="Cambria"/>
              <a:cs typeface="Cambria"/>
            </a:endParaRPr>
          </a:p>
        </p:txBody>
      </p:sp>
      <p:pic>
        <p:nvPicPr>
          <p:cNvPr id="13" name="Picture 12"/>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4"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1"/>
          <p:cNvGrpSpPr/>
          <p:nvPr/>
        </p:nvGrpSpPr>
        <p:grpSpPr>
          <a:xfrm>
            <a:off x="4276639" y="3383176"/>
            <a:ext cx="3341344" cy="2927003"/>
            <a:chOff x="3945498" y="3383175"/>
            <a:chExt cx="3341344" cy="2927003"/>
          </a:xfrm>
        </p:grpSpPr>
        <p:pic>
          <p:nvPicPr>
            <p:cNvPr id="9" name="Picture 8" descr="mlq8Sis.jpg"/>
            <p:cNvPicPr>
              <a:picLocks noChangeAspect="1"/>
            </p:cNvPicPr>
            <p:nvPr/>
          </p:nvPicPr>
          <p:blipFill>
            <a:blip r:embed="rId2"/>
            <a:stretch>
              <a:fillRect/>
            </a:stretch>
          </p:blipFill>
          <p:spPr>
            <a:xfrm rot="5400000">
              <a:off x="4152668" y="3176005"/>
              <a:ext cx="2927003" cy="3341344"/>
            </a:xfrm>
            <a:prstGeom prst="rect">
              <a:avLst/>
            </a:prstGeom>
            <a:effectLst>
              <a:outerShdw blurRad="50800" dist="127000" dir="2700000">
                <a:srgbClr val="000000">
                  <a:alpha val="43000"/>
                </a:srgbClr>
              </a:outerShdw>
            </a:effectLst>
          </p:spPr>
        </p:pic>
        <p:sp>
          <p:nvSpPr>
            <p:cNvPr id="19" name="TextBox 18"/>
            <p:cNvSpPr txBox="1"/>
            <p:nvPr/>
          </p:nvSpPr>
          <p:spPr>
            <a:xfrm>
              <a:off x="4118114" y="3895960"/>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P</a:t>
              </a:r>
              <a:r>
                <a:rPr lang="en-US" sz="3000" b="1" spc="-150" dirty="0" smtClean="0">
                  <a:solidFill>
                    <a:srgbClr val="FFFFFF"/>
                  </a:solidFill>
                  <a:effectLst>
                    <a:outerShdw blurRad="50800" dist="38100" dir="2700000">
                      <a:srgbClr val="000000">
                        <a:alpha val="43000"/>
                      </a:srgbClr>
                    </a:outerShdw>
                  </a:effectLst>
                  <a:latin typeface="Cambria"/>
                  <a:cs typeface="Cambria"/>
                </a:rPr>
                <a:t>ositive </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D</a:t>
              </a:r>
              <a:r>
                <a:rPr lang="en-US" sz="3000" b="1" spc="-150" dirty="0" smtClean="0">
                  <a:solidFill>
                    <a:srgbClr val="FFFFFF"/>
                  </a:solidFill>
                  <a:effectLst>
                    <a:outerShdw blurRad="50800" dist="38100" dir="2700000">
                      <a:srgbClr val="000000">
                        <a:alpha val="43000"/>
                      </a:srgbClr>
                    </a:outerShdw>
                  </a:effectLst>
                  <a:latin typeface="Cambria"/>
                  <a:cs typeface="Cambria"/>
                </a:rPr>
                <a:t>evelopments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1" name="Picture 20"/>
            <p:cNvPicPr>
              <a:picLocks noChangeAspect="1"/>
            </p:cNvPicPr>
            <p:nvPr/>
          </p:nvPicPr>
          <p:blipFill>
            <a:blip r:embed="rId3">
              <a:lum bright="100000" contrast="-70000"/>
            </a:blip>
            <a:stretch>
              <a:fillRect/>
            </a:stretch>
          </p:blipFill>
          <p:spPr>
            <a:xfrm>
              <a:off x="4276639" y="5393655"/>
              <a:ext cx="600161" cy="600161"/>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6090856" cy="954107"/>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Opportunities Born out of Disillusionment.</a:t>
            </a:r>
          </a:p>
        </p:txBody>
      </p:sp>
      <p:sp>
        <p:nvSpPr>
          <p:cNvPr id="25" name="TextBox 24"/>
          <p:cNvSpPr txBox="1"/>
          <p:nvPr/>
        </p:nvSpPr>
        <p:spPr>
          <a:xfrm>
            <a:off x="653472" y="3143892"/>
            <a:ext cx="3292025" cy="2308324"/>
          </a:xfrm>
          <a:prstGeom prst="rect">
            <a:avLst/>
          </a:prstGeom>
          <a:noFill/>
        </p:spPr>
        <p:txBody>
          <a:bodyPr wrap="square" rtlCol="0">
            <a:spAutoFit/>
          </a:bodyPr>
          <a:lstStyle/>
          <a:p>
            <a:r>
              <a:rPr lang="en-US" sz="2400" b="1" dirty="0" smtClean="0">
                <a:solidFill>
                  <a:srgbClr val="FFFFFF"/>
                </a:solidFill>
                <a:effectLst>
                  <a:outerShdw blurRad="50800" dist="38100" dir="2700000">
                    <a:srgbClr val="000000">
                      <a:alpha val="43000"/>
                    </a:srgbClr>
                  </a:outerShdw>
                </a:effectLst>
                <a:latin typeface="Cambria"/>
                <a:cs typeface="Cambria"/>
              </a:rPr>
              <a:t>“…Our fathers have not obeyed the words of this book, to do according to all that is written concerning us” (2 Kings 22:13).</a:t>
            </a:r>
            <a:endParaRPr lang="en-US" sz="2400" b="1" dirty="0">
              <a:solidFill>
                <a:srgbClr val="FFFFFF"/>
              </a:solidFill>
              <a:effectLst>
                <a:outerShdw blurRad="50800" dist="38100" dir="2700000">
                  <a:srgbClr val="000000">
                    <a:alpha val="43000"/>
                  </a:srgbClr>
                </a:outerShdw>
              </a:effectLst>
              <a:latin typeface="Cambria"/>
              <a:cs typeface="Cambria"/>
            </a:endParaRPr>
          </a:p>
        </p:txBody>
      </p:sp>
      <p:pic>
        <p:nvPicPr>
          <p:cNvPr id="13" name="Picture 12"/>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4"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1"/>
          <p:cNvGrpSpPr/>
          <p:nvPr/>
        </p:nvGrpSpPr>
        <p:grpSpPr>
          <a:xfrm>
            <a:off x="4276639" y="3383175"/>
            <a:ext cx="3341344" cy="2927003"/>
            <a:chOff x="3945498" y="3383175"/>
            <a:chExt cx="3341344" cy="2927003"/>
          </a:xfrm>
        </p:grpSpPr>
        <p:pic>
          <p:nvPicPr>
            <p:cNvPr id="9" name="Picture 8" descr="mlq8Sis.jpg"/>
            <p:cNvPicPr>
              <a:picLocks noChangeAspect="1"/>
            </p:cNvPicPr>
            <p:nvPr/>
          </p:nvPicPr>
          <p:blipFill>
            <a:blip r:embed="rId2"/>
            <a:stretch>
              <a:fillRect/>
            </a:stretch>
          </p:blipFill>
          <p:spPr>
            <a:xfrm rot="5400000">
              <a:off x="4152668" y="3176005"/>
              <a:ext cx="2927003" cy="3341344"/>
            </a:xfrm>
            <a:prstGeom prst="rect">
              <a:avLst/>
            </a:prstGeom>
            <a:effectLst>
              <a:outerShdw blurRad="50800" dist="127000" dir="2700000">
                <a:srgbClr val="000000">
                  <a:alpha val="43000"/>
                </a:srgbClr>
              </a:outerShdw>
            </a:effectLst>
          </p:spPr>
        </p:pic>
        <p:sp>
          <p:nvSpPr>
            <p:cNvPr id="19" name="TextBox 18"/>
            <p:cNvSpPr txBox="1"/>
            <p:nvPr/>
          </p:nvSpPr>
          <p:spPr>
            <a:xfrm>
              <a:off x="4118114" y="3895960"/>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P</a:t>
              </a:r>
              <a:r>
                <a:rPr lang="en-US" sz="3000" b="1" spc="-150" dirty="0" smtClean="0">
                  <a:solidFill>
                    <a:srgbClr val="FFFFFF"/>
                  </a:solidFill>
                  <a:effectLst>
                    <a:outerShdw blurRad="50800" dist="38100" dir="2700000">
                      <a:srgbClr val="000000">
                        <a:alpha val="43000"/>
                      </a:srgbClr>
                    </a:outerShdw>
                  </a:effectLst>
                  <a:latin typeface="Cambria"/>
                  <a:cs typeface="Cambria"/>
                </a:rPr>
                <a:t>ositive </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D</a:t>
              </a:r>
              <a:r>
                <a:rPr lang="en-US" sz="3000" b="1" spc="-150" dirty="0" smtClean="0">
                  <a:solidFill>
                    <a:srgbClr val="FFFFFF"/>
                  </a:solidFill>
                  <a:effectLst>
                    <a:outerShdw blurRad="50800" dist="38100" dir="2700000">
                      <a:srgbClr val="000000">
                        <a:alpha val="43000"/>
                      </a:srgbClr>
                    </a:outerShdw>
                  </a:effectLst>
                  <a:latin typeface="Cambria"/>
                  <a:cs typeface="Cambria"/>
                </a:rPr>
                <a:t>evelopments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1" name="Picture 20"/>
            <p:cNvPicPr>
              <a:picLocks noChangeAspect="1"/>
            </p:cNvPicPr>
            <p:nvPr/>
          </p:nvPicPr>
          <p:blipFill>
            <a:blip r:embed="rId3">
              <a:lum bright="100000" contrast="-70000"/>
            </a:blip>
            <a:stretch>
              <a:fillRect/>
            </a:stretch>
          </p:blipFill>
          <p:spPr>
            <a:xfrm>
              <a:off x="4276639" y="5393655"/>
              <a:ext cx="600161" cy="600161"/>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6090856" cy="954107"/>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Opportunities Born out of Disillusionment.</a:t>
            </a:r>
          </a:p>
        </p:txBody>
      </p:sp>
      <p:sp>
        <p:nvSpPr>
          <p:cNvPr id="25" name="TextBox 24"/>
          <p:cNvSpPr txBox="1"/>
          <p:nvPr/>
        </p:nvSpPr>
        <p:spPr>
          <a:xfrm>
            <a:off x="826088" y="3143892"/>
            <a:ext cx="3218047" cy="3200876"/>
          </a:xfrm>
          <a:prstGeom prst="rect">
            <a:avLst/>
          </a:prstGeom>
          <a:noFill/>
        </p:spPr>
        <p:txBody>
          <a:bodyPr wrap="square" rtlCol="0">
            <a:spAutoFit/>
          </a:bodyPr>
          <a:lstStyle/>
          <a:p>
            <a:pPr>
              <a:spcAft>
                <a:spcPts val="1200"/>
              </a:spcAft>
            </a:pPr>
            <a:r>
              <a:rPr lang="en-US" sz="2400" b="1" dirty="0" smtClean="0">
                <a:solidFill>
                  <a:srgbClr val="FFFFFF"/>
                </a:solidFill>
                <a:effectLst>
                  <a:outerShdw blurRad="50800" dist="38100" dir="2700000">
                    <a:srgbClr val="000000">
                      <a:alpha val="43000"/>
                    </a:srgbClr>
                  </a:outerShdw>
                </a:effectLst>
                <a:latin typeface="Cambria"/>
                <a:cs typeface="Cambria"/>
              </a:rPr>
              <a:t>“…A faithless and perverse generation” (Luke 9:41).</a:t>
            </a:r>
          </a:p>
          <a:p>
            <a:r>
              <a:rPr lang="en-US" sz="2400" b="1" dirty="0" smtClean="0">
                <a:solidFill>
                  <a:srgbClr val="FFFFFF"/>
                </a:solidFill>
                <a:effectLst>
                  <a:outerShdw blurRad="50800" dist="38100" dir="2700000">
                    <a:srgbClr val="000000">
                      <a:alpha val="43000"/>
                    </a:srgbClr>
                  </a:outerShdw>
                </a:effectLst>
                <a:latin typeface="Cambria"/>
                <a:cs typeface="Cambria"/>
              </a:rPr>
              <a:t>“Look at the fields, for they are already white for harvest!” (John 4:35).</a:t>
            </a:r>
            <a:endParaRPr lang="en-US" sz="2400" b="1" dirty="0">
              <a:solidFill>
                <a:srgbClr val="FFFFFF"/>
              </a:solidFill>
              <a:effectLst>
                <a:outerShdw blurRad="50800" dist="38100" dir="2700000">
                  <a:srgbClr val="000000">
                    <a:alpha val="43000"/>
                  </a:srgbClr>
                </a:outerShdw>
              </a:effectLst>
              <a:latin typeface="Cambria"/>
              <a:cs typeface="Cambria"/>
            </a:endParaRPr>
          </a:p>
        </p:txBody>
      </p:sp>
      <p:pic>
        <p:nvPicPr>
          <p:cNvPr id="13" name="Picture 12"/>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4"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animEffect transition="in" filter="fade">
                                      <p:cBhvr>
                                        <p:cTn id="13" dur="1000"/>
                                        <p:tgtEl>
                                          <p:spTgt spid="25">
                                            <p:txEl>
                                              <p:pRg st="1" end="1"/>
                                            </p:txEl>
                                          </p:spTgt>
                                        </p:tgtEl>
                                      </p:cBhvr>
                                    </p:animEffect>
                                    <p:anim calcmode="lin" valueType="num">
                                      <p:cBhvr>
                                        <p:cTn id="14"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1"/>
          <p:cNvGrpSpPr/>
          <p:nvPr/>
        </p:nvGrpSpPr>
        <p:grpSpPr>
          <a:xfrm>
            <a:off x="4276639" y="3383176"/>
            <a:ext cx="3341344" cy="2927003"/>
            <a:chOff x="3945498" y="3383175"/>
            <a:chExt cx="3341344" cy="2927003"/>
          </a:xfrm>
        </p:grpSpPr>
        <p:pic>
          <p:nvPicPr>
            <p:cNvPr id="9" name="Picture 8" descr="mlq8Sis.jpg"/>
            <p:cNvPicPr>
              <a:picLocks noChangeAspect="1"/>
            </p:cNvPicPr>
            <p:nvPr/>
          </p:nvPicPr>
          <p:blipFill>
            <a:blip r:embed="rId2"/>
            <a:stretch>
              <a:fillRect/>
            </a:stretch>
          </p:blipFill>
          <p:spPr>
            <a:xfrm rot="5400000">
              <a:off x="4152668" y="3176005"/>
              <a:ext cx="2927003" cy="3341344"/>
            </a:xfrm>
            <a:prstGeom prst="rect">
              <a:avLst/>
            </a:prstGeom>
            <a:effectLst>
              <a:outerShdw blurRad="50800" dist="127000" dir="2700000">
                <a:srgbClr val="000000">
                  <a:alpha val="43000"/>
                </a:srgbClr>
              </a:outerShdw>
            </a:effectLst>
          </p:spPr>
        </p:pic>
        <p:sp>
          <p:nvSpPr>
            <p:cNvPr id="19" name="TextBox 18"/>
            <p:cNvSpPr txBox="1"/>
            <p:nvPr/>
          </p:nvSpPr>
          <p:spPr>
            <a:xfrm>
              <a:off x="4118114" y="3895960"/>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P</a:t>
              </a:r>
              <a:r>
                <a:rPr lang="en-US" sz="3000" b="1" spc="-150" dirty="0" smtClean="0">
                  <a:solidFill>
                    <a:srgbClr val="FFFFFF"/>
                  </a:solidFill>
                  <a:effectLst>
                    <a:outerShdw blurRad="50800" dist="38100" dir="2700000">
                      <a:srgbClr val="000000">
                        <a:alpha val="43000"/>
                      </a:srgbClr>
                    </a:outerShdw>
                  </a:effectLst>
                  <a:latin typeface="Cambria"/>
                  <a:cs typeface="Cambria"/>
                </a:rPr>
                <a:t>ositive </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D</a:t>
              </a:r>
              <a:r>
                <a:rPr lang="en-US" sz="3000" b="1" spc="-150" dirty="0" smtClean="0">
                  <a:solidFill>
                    <a:srgbClr val="FFFFFF"/>
                  </a:solidFill>
                  <a:effectLst>
                    <a:outerShdw blurRad="50800" dist="38100" dir="2700000">
                      <a:srgbClr val="000000">
                        <a:alpha val="43000"/>
                      </a:srgbClr>
                    </a:outerShdw>
                  </a:effectLst>
                  <a:latin typeface="Cambria"/>
                  <a:cs typeface="Cambria"/>
                </a:rPr>
                <a:t>evelopments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1" name="Picture 20"/>
            <p:cNvPicPr>
              <a:picLocks noChangeAspect="1"/>
            </p:cNvPicPr>
            <p:nvPr/>
          </p:nvPicPr>
          <p:blipFill>
            <a:blip r:embed="rId3">
              <a:lum bright="100000" contrast="-70000"/>
            </a:blip>
            <a:stretch>
              <a:fillRect/>
            </a:stretch>
          </p:blipFill>
          <p:spPr>
            <a:xfrm>
              <a:off x="4276639" y="5393655"/>
              <a:ext cx="600161" cy="600161"/>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6090856"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The Decline of Partisan Loyalties.</a:t>
            </a:r>
          </a:p>
        </p:txBody>
      </p:sp>
      <p:sp>
        <p:nvSpPr>
          <p:cNvPr id="25" name="TextBox 24"/>
          <p:cNvSpPr txBox="1"/>
          <p:nvPr/>
        </p:nvSpPr>
        <p:spPr>
          <a:xfrm>
            <a:off x="653472" y="3143892"/>
            <a:ext cx="3304355" cy="2677656"/>
          </a:xfrm>
          <a:prstGeom prst="rect">
            <a:avLst/>
          </a:prstGeom>
          <a:noFill/>
        </p:spPr>
        <p:txBody>
          <a:bodyPr wrap="square" rtlCol="0">
            <a:spAutoFit/>
          </a:bodyPr>
          <a:lstStyle/>
          <a:p>
            <a:r>
              <a:rPr lang="en-US" sz="2400" b="1" dirty="0" smtClean="0">
                <a:solidFill>
                  <a:srgbClr val="FFFFFF"/>
                </a:solidFill>
                <a:effectLst>
                  <a:outerShdw blurRad="50800" dist="38100" dir="2700000">
                    <a:srgbClr val="000000">
                      <a:alpha val="43000"/>
                    </a:srgbClr>
                  </a:outerShdw>
                </a:effectLst>
                <a:latin typeface="Cambria"/>
                <a:cs typeface="Cambria"/>
              </a:rPr>
              <a:t>“…All the Athenians and the foreigners who were there spent their time in nothing else but either to tell or to hear some new thing” (Acts 17:21).</a:t>
            </a:r>
            <a:endParaRPr lang="en-US" sz="2400" b="1" dirty="0">
              <a:solidFill>
                <a:srgbClr val="FFFFFF"/>
              </a:solidFill>
              <a:effectLst>
                <a:outerShdw blurRad="50800" dist="38100" dir="2700000">
                  <a:srgbClr val="000000">
                    <a:alpha val="43000"/>
                  </a:srgbClr>
                </a:outerShdw>
              </a:effectLst>
              <a:latin typeface="Cambria"/>
              <a:cs typeface="Cambria"/>
            </a:endParaRPr>
          </a:p>
        </p:txBody>
      </p:sp>
      <p:pic>
        <p:nvPicPr>
          <p:cNvPr id="13" name="Picture 12"/>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4"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1"/>
          <p:cNvGrpSpPr/>
          <p:nvPr/>
        </p:nvGrpSpPr>
        <p:grpSpPr>
          <a:xfrm>
            <a:off x="4276639" y="3383176"/>
            <a:ext cx="3341344" cy="2927003"/>
            <a:chOff x="3945498" y="3383175"/>
            <a:chExt cx="3341344" cy="2927003"/>
          </a:xfrm>
        </p:grpSpPr>
        <p:pic>
          <p:nvPicPr>
            <p:cNvPr id="9" name="Picture 8" descr="mlq8Sis.jpg"/>
            <p:cNvPicPr>
              <a:picLocks noChangeAspect="1"/>
            </p:cNvPicPr>
            <p:nvPr/>
          </p:nvPicPr>
          <p:blipFill>
            <a:blip r:embed="rId2"/>
            <a:stretch>
              <a:fillRect/>
            </a:stretch>
          </p:blipFill>
          <p:spPr>
            <a:xfrm rot="5400000">
              <a:off x="4152668" y="3176005"/>
              <a:ext cx="2927003" cy="3341344"/>
            </a:xfrm>
            <a:prstGeom prst="rect">
              <a:avLst/>
            </a:prstGeom>
            <a:effectLst>
              <a:outerShdw blurRad="50800" dist="127000" dir="2700000">
                <a:srgbClr val="000000">
                  <a:alpha val="43000"/>
                </a:srgbClr>
              </a:outerShdw>
            </a:effectLst>
          </p:spPr>
        </p:pic>
        <p:sp>
          <p:nvSpPr>
            <p:cNvPr id="19" name="TextBox 18"/>
            <p:cNvSpPr txBox="1"/>
            <p:nvPr/>
          </p:nvSpPr>
          <p:spPr>
            <a:xfrm>
              <a:off x="4118114" y="3895960"/>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P</a:t>
              </a:r>
              <a:r>
                <a:rPr lang="en-US" sz="3000" b="1" spc="-150" dirty="0" smtClean="0">
                  <a:solidFill>
                    <a:srgbClr val="FFFFFF"/>
                  </a:solidFill>
                  <a:effectLst>
                    <a:outerShdw blurRad="50800" dist="38100" dir="2700000">
                      <a:srgbClr val="000000">
                        <a:alpha val="43000"/>
                      </a:srgbClr>
                    </a:outerShdw>
                  </a:effectLst>
                  <a:latin typeface="Cambria"/>
                  <a:cs typeface="Cambria"/>
                </a:rPr>
                <a:t>ositive </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D</a:t>
              </a:r>
              <a:r>
                <a:rPr lang="en-US" sz="3000" b="1" spc="-150" dirty="0" smtClean="0">
                  <a:solidFill>
                    <a:srgbClr val="FFFFFF"/>
                  </a:solidFill>
                  <a:effectLst>
                    <a:outerShdw blurRad="50800" dist="38100" dir="2700000">
                      <a:srgbClr val="000000">
                        <a:alpha val="43000"/>
                      </a:srgbClr>
                    </a:outerShdw>
                  </a:effectLst>
                  <a:latin typeface="Cambria"/>
                  <a:cs typeface="Cambria"/>
                </a:rPr>
                <a:t>evelopments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1" name="Picture 20"/>
            <p:cNvPicPr>
              <a:picLocks noChangeAspect="1"/>
            </p:cNvPicPr>
            <p:nvPr/>
          </p:nvPicPr>
          <p:blipFill>
            <a:blip r:embed="rId3">
              <a:lum bright="100000" contrast="-70000"/>
            </a:blip>
            <a:stretch>
              <a:fillRect/>
            </a:stretch>
          </p:blipFill>
          <p:spPr>
            <a:xfrm>
              <a:off x="4276639" y="5393655"/>
              <a:ext cx="600161" cy="600161"/>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5732299" cy="954107"/>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The Crumbling of Racial Barriers in Religion.</a:t>
            </a:r>
          </a:p>
        </p:txBody>
      </p:sp>
      <p:sp>
        <p:nvSpPr>
          <p:cNvPr id="25" name="TextBox 24"/>
          <p:cNvSpPr txBox="1"/>
          <p:nvPr/>
        </p:nvSpPr>
        <p:spPr>
          <a:xfrm>
            <a:off x="653472" y="3143892"/>
            <a:ext cx="3439982" cy="3046988"/>
          </a:xfrm>
          <a:prstGeom prst="rect">
            <a:avLst/>
          </a:prstGeom>
          <a:noFill/>
        </p:spPr>
        <p:txBody>
          <a:bodyPr wrap="square" rtlCol="0">
            <a:spAutoFit/>
          </a:bodyPr>
          <a:lstStyle/>
          <a:p>
            <a:r>
              <a:rPr lang="en-US" sz="2400" b="1" dirty="0" smtClean="0">
                <a:solidFill>
                  <a:srgbClr val="FFFFFF"/>
                </a:solidFill>
                <a:effectLst>
                  <a:outerShdw blurRad="50800" dist="38100" dir="2700000">
                    <a:srgbClr val="000000">
                      <a:alpha val="43000"/>
                    </a:srgbClr>
                  </a:outerShdw>
                </a:effectLst>
                <a:latin typeface="Cambria"/>
                <a:cs typeface="Cambria"/>
              </a:rPr>
              <a:t>“…There is neither Greek nor Jew, circumcised nor uncircumcised, barbarian, Scythian, slave nor free, but Christ is all and in all” (Col. 3:11).</a:t>
            </a:r>
            <a:endParaRPr lang="en-US" sz="2400" b="1" dirty="0">
              <a:solidFill>
                <a:srgbClr val="FFFFFF"/>
              </a:solidFill>
              <a:effectLst>
                <a:outerShdw blurRad="50800" dist="38100" dir="2700000">
                  <a:srgbClr val="000000">
                    <a:alpha val="43000"/>
                  </a:srgbClr>
                </a:outerShdw>
              </a:effectLst>
              <a:latin typeface="Cambria"/>
              <a:cs typeface="Cambria"/>
            </a:endParaRPr>
          </a:p>
        </p:txBody>
      </p:sp>
      <p:pic>
        <p:nvPicPr>
          <p:cNvPr id="13" name="Picture 12"/>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4"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863</TotalTime>
  <Words>589</Words>
  <Application>Microsoft Macintosh PowerPoint</Application>
  <PresentationFormat>On-screen Show (4:3)</PresentationFormat>
  <Paragraphs>49</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Slide 1</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RELIGION</dc:title>
  <dc:creator>Kyle Pope</dc:creator>
  <cp:lastModifiedBy>Kyle Pope</cp:lastModifiedBy>
  <cp:revision>60</cp:revision>
  <dcterms:created xsi:type="dcterms:W3CDTF">2016-07-24T01:09:02Z</dcterms:created>
  <dcterms:modified xsi:type="dcterms:W3CDTF">2016-07-24T01:10:02Z</dcterms:modified>
</cp:coreProperties>
</file>