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7" r:id="rId2"/>
    <p:sldId id="260" r:id="rId3"/>
    <p:sldId id="261" r:id="rId4"/>
    <p:sldId id="262" r:id="rId5"/>
    <p:sldId id="263" r:id="rId6"/>
    <p:sldId id="264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5598" autoAdjust="0"/>
    <p:restoredTop sz="94660" autoAdjust="0"/>
  </p:normalViewPr>
  <p:slideViewPr>
    <p:cSldViewPr snapToGrid="0" snapToObjects="1">
      <p:cViewPr varScale="1">
        <p:scale>
          <a:sx n="105" d="100"/>
          <a:sy n="105" d="100"/>
        </p:scale>
        <p:origin x="-336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33F2-26F3-F044-89D7-C31E1D0E897E}" type="datetimeFigureOut">
              <a:rPr lang="en-US" smtClean="0"/>
              <a:pPr/>
              <a:t>3/7/16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C846B-C792-E443-9455-79A8D53BCA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33F2-26F3-F044-89D7-C31E1D0E897E}" type="datetimeFigureOut">
              <a:rPr lang="en-US" smtClean="0"/>
              <a:pPr/>
              <a:t>3/7/16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C846B-C792-E443-9455-79A8D53BCA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33F2-26F3-F044-89D7-C31E1D0E897E}" type="datetimeFigureOut">
              <a:rPr lang="en-US" smtClean="0"/>
              <a:pPr/>
              <a:t>3/7/16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C846B-C792-E443-9455-79A8D53BCA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33F2-26F3-F044-89D7-C31E1D0E897E}" type="datetimeFigureOut">
              <a:rPr lang="en-US" smtClean="0"/>
              <a:pPr/>
              <a:t>3/7/16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C846B-C792-E443-9455-79A8D53BCA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33F2-26F3-F044-89D7-C31E1D0E897E}" type="datetimeFigureOut">
              <a:rPr lang="en-US" smtClean="0"/>
              <a:pPr/>
              <a:t>3/7/16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C846B-C792-E443-9455-79A8D53BCA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33F2-26F3-F044-89D7-C31E1D0E897E}" type="datetimeFigureOut">
              <a:rPr lang="en-US" smtClean="0"/>
              <a:pPr/>
              <a:t>3/7/16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C846B-C792-E443-9455-79A8D53BCA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33F2-26F3-F044-89D7-C31E1D0E897E}" type="datetimeFigureOut">
              <a:rPr lang="en-US" smtClean="0"/>
              <a:pPr/>
              <a:t>3/7/16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C846B-C792-E443-9455-79A8D53BCA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33F2-26F3-F044-89D7-C31E1D0E897E}" type="datetimeFigureOut">
              <a:rPr lang="en-US" smtClean="0"/>
              <a:pPr/>
              <a:t>3/7/16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C846B-C792-E443-9455-79A8D53BCA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33F2-26F3-F044-89D7-C31E1D0E897E}" type="datetimeFigureOut">
              <a:rPr lang="en-US" smtClean="0"/>
              <a:pPr/>
              <a:t>3/7/16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C846B-C792-E443-9455-79A8D53BCA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33F2-26F3-F044-89D7-C31E1D0E897E}" type="datetimeFigureOut">
              <a:rPr lang="en-US" smtClean="0"/>
              <a:pPr/>
              <a:t>3/7/16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C846B-C792-E443-9455-79A8D53BCA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33F2-26F3-F044-89D7-C31E1D0E897E}" type="datetimeFigureOut">
              <a:rPr lang="en-US" smtClean="0"/>
              <a:pPr/>
              <a:t>3/7/16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C846B-C792-E443-9455-79A8D53BCA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PTBackground.jp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3633F2-26F3-F044-89D7-C31E1D0E897E}" type="datetimeFigureOut">
              <a:rPr lang="en-US" smtClean="0"/>
              <a:pPr/>
              <a:t>3/7/16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7C846B-C792-E443-9455-79A8D53BCAF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cap="all" spc="2000" dirty="0" smtClean="0">
                <a:effectLst>
                  <a:outerShdw blurRad="63500" dist="76200" dir="2700000">
                    <a:srgbClr val="000000">
                      <a:alpha val="43000"/>
                    </a:srgbClr>
                  </a:outerShdw>
                </a:effectLst>
              </a:rPr>
              <a:t>PARANOIA</a:t>
            </a:r>
            <a:endParaRPr lang="en-US" sz="6000" b="1" cap="all" spc="2000" dirty="0">
              <a:effectLst>
                <a:outerShdw blurRad="63500" dist="762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8762" y="1874762"/>
            <a:ext cx="7402286" cy="4251401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smtClean="0">
                <a:effectLst>
                  <a:outerShdw blurRad="63500" dist="63500" dir="2700000">
                    <a:srgbClr val="000000">
                      <a:alpha val="43000"/>
                    </a:srgbClr>
                  </a:outerShdw>
                </a:effectLst>
              </a:rPr>
              <a:t>A </a:t>
            </a:r>
            <a:r>
              <a:rPr lang="en-US" b="1" dirty="0">
                <a:effectLst>
                  <a:outerShdw blurRad="63500" dist="63500" dir="2700000">
                    <a:srgbClr val="000000">
                      <a:alpha val="43000"/>
                    </a:srgbClr>
                  </a:outerShdw>
                </a:effectLst>
              </a:rPr>
              <a:t>fear that other people are against us, talking bad about us, or trying to hurt us.</a:t>
            </a:r>
            <a:r>
              <a:rPr lang="en-US" dirty="0" smtClean="0">
                <a:effectLst>
                  <a:outerShdw blurRad="63500" dist="63500" dir="2700000">
                    <a:srgbClr val="000000">
                      <a:alpha val="43000"/>
                    </a:srgbClr>
                  </a:outerShdw>
                </a:effectLst>
              </a:rPr>
              <a:t> </a:t>
            </a:r>
          </a:p>
          <a:p>
            <a:pPr marL="0" indent="0" algn="ctr">
              <a:buNone/>
            </a:pPr>
            <a:r>
              <a:rPr lang="en-US" sz="4300" b="1" dirty="0" smtClean="0">
                <a:effectLst>
                  <a:outerShdw blurRad="63500" dist="63500" dir="2700000">
                    <a:srgbClr val="000000">
                      <a:alpha val="43000"/>
                    </a:srgbClr>
                  </a:outerShdw>
                </a:effectLst>
              </a:rPr>
              <a:t>Severe Types</a:t>
            </a:r>
          </a:p>
          <a:p>
            <a:pPr marL="0" indent="0" algn="ctr">
              <a:buNone/>
            </a:pPr>
            <a:r>
              <a:rPr lang="en-US" sz="4300" b="1" dirty="0" smtClean="0">
                <a:effectLst>
                  <a:outerShdw blurRad="63500" dist="63500" dir="2700000">
                    <a:srgbClr val="000000">
                      <a:alpha val="43000"/>
                    </a:srgbClr>
                  </a:outerShdw>
                </a:effectLst>
              </a:rPr>
              <a:t>Common Types</a:t>
            </a:r>
          </a:p>
          <a:p>
            <a:pPr marL="0" indent="0" algn="ctr">
              <a:buNone/>
            </a:pPr>
            <a:r>
              <a:rPr lang="en-US" sz="4300" b="1" dirty="0" smtClean="0">
                <a:effectLst>
                  <a:outerShdw blurRad="63500" dist="63500" dir="2700000">
                    <a:srgbClr val="000000">
                      <a:alpha val="43000"/>
                    </a:srgbClr>
                  </a:outerShdw>
                </a:effectLst>
              </a:rPr>
              <a:t>Felt By Christians</a:t>
            </a:r>
            <a:endParaRPr lang="en-US" sz="4300" b="1" dirty="0">
              <a:effectLst>
                <a:outerShdw blurRad="63500" dist="63500" dir="270000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cap="all" spc="2000" dirty="0" smtClean="0">
                <a:effectLst>
                  <a:outerShdw blurRad="63500" dist="76200" dir="2700000">
                    <a:srgbClr val="000000">
                      <a:alpha val="43000"/>
                    </a:srgbClr>
                  </a:outerShdw>
                </a:effectLst>
              </a:rPr>
              <a:t>PARANOIA</a:t>
            </a:r>
            <a:endParaRPr lang="en-US" sz="6000" b="1" cap="all" spc="2000" dirty="0">
              <a:effectLst>
                <a:outerShdw blurRad="63500" dist="762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8762" y="1874762"/>
            <a:ext cx="7402286" cy="4251401"/>
          </a:xfrm>
        </p:spPr>
        <p:txBody>
          <a:bodyPr/>
          <a:lstStyle/>
          <a:p>
            <a:pPr marL="0" indent="0">
              <a:buNone/>
            </a:pPr>
            <a:r>
              <a:rPr lang="en-US" sz="4300" b="1" dirty="0" smtClean="0">
                <a:effectLst>
                  <a:outerShdw blurRad="63500" dist="63500" dir="2700000">
                    <a:srgbClr val="000000">
                      <a:alpha val="43000"/>
                    </a:srgbClr>
                  </a:outerShdw>
                </a:effectLst>
              </a:rPr>
              <a:t>I. Dangers of Paranoia.</a:t>
            </a:r>
          </a:p>
          <a:p>
            <a:pPr marL="919163" lvl="1" indent="-519113">
              <a:buNone/>
            </a:pPr>
            <a:r>
              <a:rPr lang="en-US" sz="3500" b="1" dirty="0" smtClean="0">
                <a:effectLst>
                  <a:outerShdw blurRad="63500" dist="63500" dir="2700000">
                    <a:srgbClr val="000000">
                      <a:alpha val="43000"/>
                    </a:srgbClr>
                  </a:outerShdw>
                </a:effectLst>
              </a:rPr>
              <a:t>A.	Paranoia often has no true basis in reality (1 Sam. 16:16-23; 18:8-11).</a:t>
            </a:r>
          </a:p>
          <a:p>
            <a:pPr marL="919163" lvl="1" indent="-519113">
              <a:buNone/>
            </a:pPr>
            <a:r>
              <a:rPr lang="en-US" sz="3500" b="1" dirty="0" smtClean="0">
                <a:effectLst>
                  <a:outerShdw blurRad="63500" dist="63500" dir="2700000">
                    <a:srgbClr val="000000">
                      <a:alpha val="43000"/>
                    </a:srgbClr>
                  </a:outerShdw>
                </a:effectLst>
              </a:rPr>
              <a:t>B. Paranoia causes us to assume the worst (1 Sam. 21:1-6; 22:11-18).</a:t>
            </a:r>
            <a:endParaRPr lang="en-US" sz="3500" b="1" dirty="0">
              <a:effectLst>
                <a:outerShdw blurRad="63500" dist="63500" dir="270000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cap="all" spc="2000" dirty="0" smtClean="0">
                <a:effectLst>
                  <a:outerShdw blurRad="63500" dist="76200" dir="2700000">
                    <a:srgbClr val="000000">
                      <a:alpha val="43000"/>
                    </a:srgbClr>
                  </a:outerShdw>
                </a:effectLst>
              </a:rPr>
              <a:t>PARANOIA</a:t>
            </a:r>
            <a:endParaRPr lang="en-US" sz="6000" b="1" cap="all" spc="2000" dirty="0">
              <a:effectLst>
                <a:outerShdw blurRad="63500" dist="762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8762" y="1874762"/>
            <a:ext cx="7402286" cy="4251401"/>
          </a:xfrm>
        </p:spPr>
        <p:txBody>
          <a:bodyPr/>
          <a:lstStyle/>
          <a:p>
            <a:pPr marL="0" indent="0">
              <a:buNone/>
            </a:pPr>
            <a:r>
              <a:rPr lang="en-US" sz="4300" b="1" dirty="0" smtClean="0">
                <a:effectLst>
                  <a:outerShdw blurRad="63500" dist="63500" dir="2700000">
                    <a:srgbClr val="000000">
                      <a:alpha val="43000"/>
                    </a:srgbClr>
                  </a:outerShdw>
                </a:effectLst>
              </a:rPr>
              <a:t>I. Dangers of Paranoia.</a:t>
            </a:r>
          </a:p>
          <a:p>
            <a:pPr marL="919163" lvl="1" indent="-519113">
              <a:buFont typeface="+mj-lt"/>
              <a:buAutoNum type="alphaUcPeriod" startAt="3"/>
            </a:pPr>
            <a:r>
              <a:rPr lang="en-US" sz="3500" b="1" dirty="0" smtClean="0">
                <a:effectLst>
                  <a:outerShdw blurRad="63500" dist="63500" dir="2700000">
                    <a:srgbClr val="000000">
                      <a:alpha val="43000"/>
                    </a:srgbClr>
                  </a:outerShdw>
                </a:effectLst>
              </a:rPr>
              <a:t>Paranoia destroys hope (Gen. 42:36).</a:t>
            </a:r>
          </a:p>
          <a:p>
            <a:pPr marL="919163" lvl="1" indent="-519113">
              <a:buFont typeface="+mj-lt"/>
              <a:buAutoNum type="alphaUcPeriod" startAt="3"/>
            </a:pPr>
            <a:r>
              <a:rPr lang="en-US" sz="3500" b="1" dirty="0" smtClean="0">
                <a:effectLst>
                  <a:outerShdw blurRad="63500" dist="63500" dir="2700000">
                    <a:srgbClr val="000000">
                      <a:alpha val="43000"/>
                    </a:srgbClr>
                  </a:outerShdw>
                </a:effectLst>
              </a:rPr>
              <a:t>Paranoia can become self-fulfilling (1 Sam. 18:1; 20:1-3, 11-17, 30).</a:t>
            </a:r>
            <a:endParaRPr lang="en-US" sz="3500" b="1" dirty="0">
              <a:effectLst>
                <a:outerShdw blurRad="63500" dist="63500" dir="270000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cap="all" spc="2000" dirty="0" smtClean="0">
                <a:effectLst>
                  <a:outerShdw blurRad="63500" dist="76200" dir="2700000">
                    <a:srgbClr val="000000">
                      <a:alpha val="43000"/>
                    </a:srgbClr>
                  </a:outerShdw>
                </a:effectLst>
              </a:rPr>
              <a:t>PARANOIA</a:t>
            </a:r>
            <a:endParaRPr lang="en-US" sz="6000" b="1" cap="all" spc="2000" dirty="0">
              <a:effectLst>
                <a:outerShdw blurRad="63500" dist="762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8762" y="1874762"/>
            <a:ext cx="7402286" cy="4251401"/>
          </a:xfrm>
        </p:spPr>
        <p:txBody>
          <a:bodyPr/>
          <a:lstStyle/>
          <a:p>
            <a:pPr marL="0" indent="0">
              <a:buNone/>
            </a:pPr>
            <a:r>
              <a:rPr lang="en-US" sz="4300" b="1" dirty="0" smtClean="0">
                <a:effectLst>
                  <a:outerShdw blurRad="63500" dist="63500" dir="2700000">
                    <a:srgbClr val="000000">
                      <a:alpha val="43000"/>
                    </a:srgbClr>
                  </a:outerShdw>
                </a:effectLst>
              </a:rPr>
              <a:t>I. Dangers of Paranoia.</a:t>
            </a:r>
          </a:p>
          <a:p>
            <a:pPr marL="919163" lvl="1" indent="-519113">
              <a:buFont typeface="+mj-lt"/>
              <a:buAutoNum type="alphaUcPeriod" startAt="5"/>
            </a:pPr>
            <a:r>
              <a:rPr lang="en-US" sz="3500" b="1" dirty="0" smtClean="0">
                <a:effectLst>
                  <a:outerShdw blurRad="63500" dist="63500" dir="2700000">
                    <a:srgbClr val="000000">
                      <a:alpha val="43000"/>
                    </a:srgbClr>
                  </a:outerShdw>
                </a:effectLst>
              </a:rPr>
              <a:t>Paranoia may reflect an exalted view of our own importance (Matt. 2:16).</a:t>
            </a:r>
            <a:endParaRPr lang="en-US" sz="3500" b="1" dirty="0">
              <a:effectLst>
                <a:outerShdw blurRad="63500" dist="63500" dir="270000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cap="all" spc="2000" dirty="0" smtClean="0">
                <a:effectLst>
                  <a:outerShdw blurRad="63500" dist="76200" dir="2700000">
                    <a:srgbClr val="000000">
                      <a:alpha val="43000"/>
                    </a:srgbClr>
                  </a:outerShdw>
                </a:effectLst>
              </a:rPr>
              <a:t>PARANOIA</a:t>
            </a:r>
            <a:endParaRPr lang="en-US" sz="6000" b="1" cap="all" spc="2000" dirty="0">
              <a:effectLst>
                <a:outerShdw blurRad="63500" dist="762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8762" y="1874762"/>
            <a:ext cx="7402286" cy="4251401"/>
          </a:xfrm>
        </p:spPr>
        <p:txBody>
          <a:bodyPr/>
          <a:lstStyle/>
          <a:p>
            <a:pPr marL="0" indent="0">
              <a:buNone/>
            </a:pPr>
            <a:r>
              <a:rPr lang="en-US" sz="4300" b="1" dirty="0" smtClean="0">
                <a:effectLst>
                  <a:outerShdw blurRad="63500" dist="63500" dir="2700000">
                    <a:srgbClr val="000000">
                      <a:alpha val="43000"/>
                    </a:srgbClr>
                  </a:outerShdw>
                </a:effectLst>
              </a:rPr>
              <a:t>II. Overcoming Paranoia.</a:t>
            </a:r>
          </a:p>
          <a:p>
            <a:pPr marL="919163" lvl="1" indent="-519113">
              <a:buNone/>
            </a:pPr>
            <a:r>
              <a:rPr lang="en-US" sz="3500" b="1" dirty="0" smtClean="0">
                <a:effectLst>
                  <a:outerShdw blurRad="63500" dist="63500" dir="2700000">
                    <a:srgbClr val="000000">
                      <a:alpha val="43000"/>
                    </a:srgbClr>
                  </a:outerShdw>
                </a:effectLst>
              </a:rPr>
              <a:t>A.	Silence evil speech with good behavior (1 Pet. 2:11-12; Matt. 24:9; Titus 2:8).</a:t>
            </a:r>
          </a:p>
          <a:p>
            <a:pPr marL="919163" lvl="1" indent="-519113">
              <a:buNone/>
            </a:pPr>
            <a:r>
              <a:rPr lang="en-US" sz="3500" b="1" dirty="0" smtClean="0">
                <a:effectLst>
                  <a:outerShdw blurRad="63500" dist="63500" dir="2700000">
                    <a:srgbClr val="000000">
                      <a:alpha val="43000"/>
                    </a:srgbClr>
                  </a:outerShdw>
                </a:effectLst>
              </a:rPr>
              <a:t>B. Overcome evil with good (Rom. 12:21).</a:t>
            </a:r>
            <a:endParaRPr lang="en-US" sz="3500" b="1" dirty="0">
              <a:effectLst>
                <a:outerShdw blurRad="63500" dist="63500" dir="270000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cap="all" spc="2000" dirty="0" smtClean="0">
                <a:effectLst>
                  <a:outerShdw blurRad="63500" dist="76200" dir="2700000">
                    <a:srgbClr val="000000">
                      <a:alpha val="43000"/>
                    </a:srgbClr>
                  </a:outerShdw>
                </a:effectLst>
              </a:rPr>
              <a:t>PARANOIA</a:t>
            </a:r>
            <a:endParaRPr lang="en-US" sz="6000" b="1" cap="all" spc="2000" dirty="0">
              <a:effectLst>
                <a:outerShdw blurRad="63500" dist="762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8762" y="1874762"/>
            <a:ext cx="7402286" cy="4251401"/>
          </a:xfrm>
        </p:spPr>
        <p:txBody>
          <a:bodyPr/>
          <a:lstStyle/>
          <a:p>
            <a:pPr marL="0" indent="0">
              <a:buNone/>
            </a:pPr>
            <a:r>
              <a:rPr lang="en-US" sz="4300" b="1" dirty="0" smtClean="0">
                <a:effectLst>
                  <a:outerShdw blurRad="63500" dist="63500" dir="2700000">
                    <a:srgbClr val="000000">
                      <a:alpha val="43000"/>
                    </a:srgbClr>
                  </a:outerShdw>
                </a:effectLst>
              </a:rPr>
              <a:t>II. Overcoming Paranoia.</a:t>
            </a:r>
          </a:p>
          <a:p>
            <a:pPr marL="919163" lvl="1" indent="-519113">
              <a:buFont typeface="+mj-lt"/>
              <a:buAutoNum type="alphaUcPeriod" startAt="3"/>
            </a:pPr>
            <a:r>
              <a:rPr lang="en-US" sz="3500" b="1" dirty="0" smtClean="0">
                <a:effectLst>
                  <a:outerShdw blurRad="63500" dist="63500" dir="2700000">
                    <a:srgbClr val="000000">
                      <a:alpha val="43000"/>
                    </a:srgbClr>
                  </a:outerShdw>
                </a:effectLst>
              </a:rPr>
              <a:t>Forgive wrongs of the past (Luke 6:37; Mark 11:26).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233</Words>
  <Application>Microsoft Macintosh PowerPoint</Application>
  <PresentationFormat>On-screen Show (4:3)</PresentationFormat>
  <Paragraphs>23</Paragraphs>
  <Slides>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PARANOIA</vt:lpstr>
      <vt:lpstr>PARANOIA</vt:lpstr>
      <vt:lpstr>PARANOIA</vt:lpstr>
      <vt:lpstr>PARANOIA</vt:lpstr>
      <vt:lpstr>PARANOIA</vt:lpstr>
      <vt:lpstr>PARANOIA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PARANOIA</dc:title>
  <dc:creator>Kyle Pope</dc:creator>
  <cp:lastModifiedBy>Kyle Pope</cp:lastModifiedBy>
  <cp:revision>5</cp:revision>
  <dcterms:created xsi:type="dcterms:W3CDTF">2016-03-07T17:47:10Z</dcterms:created>
  <dcterms:modified xsi:type="dcterms:W3CDTF">2016-03-07T17:48:10Z</dcterms:modified>
</cp:coreProperties>
</file>