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Brush Script MT Italic" pitchFamily="66" charset="0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mbria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8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82000"/>
            <a:lum bright="-54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A4E4-5F2F-3A4D-A55D-98981C6C081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D21C8-F56F-B94D-9B7F-880F28384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96" r="12634" b="68893"/>
          <a:stretch>
            <a:fillRect/>
          </a:stretch>
        </p:blipFill>
        <p:spPr>
          <a:xfrm>
            <a:off x="1" y="1"/>
            <a:ext cx="9144000" cy="1417637"/>
          </a:xfrm>
          <a:prstGeom prst="rect">
            <a:avLst/>
          </a:prstGeom>
          <a:effectLst>
            <a:outerShdw blurRad="50800" dist="88900" dir="5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latin typeface="Brush Script MT Italic"/>
                <a:cs typeface="Brush Script MT Italic"/>
              </a:rPr>
              <a:t>The Fifth Psalm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5556" cap="all" dirty="0" smtClean="0"/>
              <a:t>a p</a:t>
            </a:r>
            <a:r>
              <a:rPr lang="en-US" sz="5560" cap="all" dirty="0" smtClean="0"/>
              <a:t>salm </a:t>
            </a:r>
            <a:r>
              <a:rPr lang="en-US" sz="5556" cap="all" dirty="0" smtClean="0"/>
              <a:t>of c</a:t>
            </a:r>
            <a:r>
              <a:rPr lang="en-US" sz="5560" cap="all" dirty="0" smtClean="0"/>
              <a:t>omfort</a:t>
            </a:r>
            <a:endParaRPr lang="en-US" sz="556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“Give ear to my words, O LORD, Consider my meditation. Give heed to the voice of my cry, My King and my God, For to You I will pray. My voice You shall hear in the morning, O LORD; In the morning I will direct it to You, and I will look up” (5:1-3).</a:t>
            </a:r>
            <a:endParaRPr lang="en-US" sz="2400" dirty="0" smtClean="0">
              <a:latin typeface="Cambria"/>
              <a:cs typeface="Cambria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400" dirty="0" smtClean="0">
              <a:latin typeface="Cambria"/>
              <a:cs typeface="Cambria"/>
            </a:endParaRPr>
          </a:p>
          <a:p>
            <a:pPr marL="1719263" indent="0" algn="r">
              <a:spcAft>
                <a:spcPts val="1200"/>
              </a:spcAft>
              <a:buNone/>
            </a:pPr>
            <a:r>
              <a:rPr lang="en-US" sz="2800" dirty="0" smtClean="0">
                <a:latin typeface="Cambria"/>
                <a:cs typeface="Cambria"/>
              </a:rPr>
              <a:t>God’s people may know He will always hear them (1 John 5:14-15).</a:t>
            </a:r>
          </a:p>
          <a:p>
            <a:pPr marL="1719263" indent="0" algn="r">
              <a:buNone/>
            </a:pPr>
            <a:r>
              <a:rPr lang="en-US" sz="2800" dirty="0" smtClean="0">
                <a:latin typeface="Cambria"/>
                <a:cs typeface="Cambria"/>
              </a:rPr>
              <a:t>God’s presence allows us to “look up” to Him in at all times (Isa. 45:22-25).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600200" y="3886200"/>
            <a:ext cx="5708987" cy="5024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Cambria"/>
                <a:cs typeface="Cambria"/>
              </a:rPr>
              <a:t>“For You are not a God who takes pleasure in wickedness, nor shall evil dwell with You. The boastful shall not stand in Your sight; You hate all workers of iniquity. You shall destroy those who speak falsehood; The LORD abhors the bloodthirsty and deceitful man” (5:4-6).</a:t>
            </a:r>
            <a:endParaRPr lang="en-US" sz="2600" dirty="0" smtClean="0">
              <a:latin typeface="Cambria"/>
              <a:cs typeface="Cambria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600" dirty="0" smtClean="0">
              <a:latin typeface="Cambria"/>
              <a:cs typeface="Cambria"/>
            </a:endParaRPr>
          </a:p>
          <a:p>
            <a:pPr marL="1373188" indent="0" algn="r">
              <a:spcAft>
                <a:spcPts val="12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The wicked can have no fellowship with God (Psa. 1:4-6).</a:t>
            </a:r>
          </a:p>
          <a:p>
            <a:pPr marL="1373188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God will bring the wicked into judgment (</a:t>
            </a:r>
            <a:r>
              <a:rPr lang="en-US" sz="2600" dirty="0" err="1" smtClean="0">
                <a:latin typeface="Cambria"/>
                <a:cs typeface="Cambria"/>
              </a:rPr>
              <a:t>Ecc</a:t>
            </a:r>
            <a:r>
              <a:rPr lang="en-US" sz="2600" dirty="0" smtClean="0">
                <a:latin typeface="Cambria"/>
                <a:cs typeface="Cambria"/>
              </a:rPr>
              <a:t>. 12:13-14).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96" r="12634" b="68893"/>
          <a:stretch>
            <a:fillRect/>
          </a:stretch>
        </p:blipFill>
        <p:spPr>
          <a:xfrm>
            <a:off x="1" y="1"/>
            <a:ext cx="9144000" cy="1417637"/>
          </a:xfrm>
          <a:prstGeom prst="rect">
            <a:avLst/>
          </a:prstGeom>
          <a:effectLst>
            <a:outerShdw blurRad="50800" dist="88900" dir="570000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latin typeface="Brush Script MT Italic"/>
                <a:cs typeface="Brush Script MT Italic"/>
              </a:rPr>
              <a:t>The Fifth Psalm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5556" cap="all" dirty="0" smtClean="0"/>
              <a:t>a p</a:t>
            </a:r>
            <a:r>
              <a:rPr lang="en-US" sz="5560" cap="all" dirty="0" smtClean="0"/>
              <a:t>salm </a:t>
            </a:r>
            <a:r>
              <a:rPr lang="en-US" sz="5556" cap="all" dirty="0" smtClean="0"/>
              <a:t>of c</a:t>
            </a:r>
            <a:r>
              <a:rPr lang="en-US" sz="5560" cap="all" dirty="0" smtClean="0"/>
              <a:t>omfort</a:t>
            </a:r>
            <a:endParaRPr lang="en-US" sz="5560" cap="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600200" y="3886200"/>
            <a:ext cx="5708987" cy="5024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“But as for me, I will come into Your house in the multitude of Your mercy; In fear of You I will worship toward Your holy temple. Lead me, O LORD, in Your righteousness because of my enemies; Make Your way straight before my face” (5:7-8).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600" dirty="0" smtClean="0">
              <a:latin typeface="Cambria"/>
              <a:cs typeface="Cambria"/>
            </a:endParaRPr>
          </a:p>
          <a:p>
            <a:pPr marL="1141413" indent="0" algn="r">
              <a:spcAft>
                <a:spcPts val="12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Only through His mercy may we come before God (Titus 3:3-7).</a:t>
            </a:r>
          </a:p>
          <a:p>
            <a:pPr marL="1141413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We will find God’s “way” if we seek it diligently through His word (Deut. 4:29).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96" r="12634" b="68893"/>
          <a:stretch>
            <a:fillRect/>
          </a:stretch>
        </p:blipFill>
        <p:spPr>
          <a:xfrm>
            <a:off x="1" y="1"/>
            <a:ext cx="9144000" cy="1417637"/>
          </a:xfrm>
          <a:prstGeom prst="rect">
            <a:avLst/>
          </a:prstGeom>
          <a:effectLst>
            <a:outerShdw blurRad="50800" dist="88900" dir="570000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latin typeface="Brush Script MT Italic"/>
                <a:cs typeface="Brush Script MT Italic"/>
              </a:rPr>
              <a:t>The Fifth Psalm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5556" cap="all" dirty="0" smtClean="0"/>
              <a:t>a p</a:t>
            </a:r>
            <a:r>
              <a:rPr lang="en-US" sz="5560" cap="all" dirty="0" smtClean="0"/>
              <a:t>salm </a:t>
            </a:r>
            <a:r>
              <a:rPr lang="en-US" sz="5556" cap="all" dirty="0" smtClean="0"/>
              <a:t>of c</a:t>
            </a:r>
            <a:r>
              <a:rPr lang="en-US" sz="5560" cap="all" dirty="0" smtClean="0"/>
              <a:t>omfort</a:t>
            </a:r>
            <a:endParaRPr lang="en-US" sz="5560" cap="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600200" y="3886200"/>
            <a:ext cx="5708987" cy="5024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 smtClean="0">
                <a:latin typeface="Cambria"/>
                <a:cs typeface="Cambria"/>
              </a:rPr>
              <a:t>“For there is no faithfulness in their mouth; their inward part is destruction; their throat is an open tomb; they flatter with their tongue. Pronounce them guilty, O God! Let them fall by their own counsels; Cast them out in the multitude of their transgress-ions, for they have rebelled against You” (5:9-10).</a:t>
            </a:r>
            <a:endParaRPr lang="en-US" sz="2000" dirty="0" smtClean="0">
              <a:latin typeface="Cambria"/>
              <a:cs typeface="Cambria"/>
            </a:endParaRPr>
          </a:p>
          <a:p>
            <a:pPr marL="0" indent="0">
              <a:spcAft>
                <a:spcPts val="1800"/>
              </a:spcAft>
              <a:buNone/>
            </a:pPr>
            <a:endParaRPr lang="en-US" sz="2000" dirty="0" smtClean="0">
              <a:latin typeface="Cambria"/>
              <a:cs typeface="Cambria"/>
            </a:endParaRPr>
          </a:p>
          <a:p>
            <a:pPr marL="1141413" indent="0" algn="r">
              <a:spcAft>
                <a:spcPts val="12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The wicked destroy themselves by their sins (Psa. 94:20-23).</a:t>
            </a:r>
          </a:p>
          <a:p>
            <a:pPr marL="1141413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Sin is rebellion against God our Maker (Psa. 107:8-13).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96" r="12634" b="68893"/>
          <a:stretch>
            <a:fillRect/>
          </a:stretch>
        </p:blipFill>
        <p:spPr>
          <a:xfrm>
            <a:off x="1" y="1"/>
            <a:ext cx="9144000" cy="1417637"/>
          </a:xfrm>
          <a:prstGeom prst="rect">
            <a:avLst/>
          </a:prstGeom>
          <a:effectLst>
            <a:outerShdw blurRad="50800" dist="88900" dir="570000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latin typeface="Brush Script MT Italic"/>
                <a:cs typeface="Brush Script MT Italic"/>
              </a:rPr>
              <a:t>The Fifth Psalm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5556" cap="all" dirty="0" smtClean="0"/>
              <a:t>a p</a:t>
            </a:r>
            <a:r>
              <a:rPr lang="en-US" sz="5560" cap="all" dirty="0" smtClean="0"/>
              <a:t>salm </a:t>
            </a:r>
            <a:r>
              <a:rPr lang="en-US" sz="5556" cap="all" dirty="0" smtClean="0"/>
              <a:t>of c</a:t>
            </a:r>
            <a:r>
              <a:rPr lang="en-US" sz="5560" cap="all" dirty="0" smtClean="0"/>
              <a:t>omfort</a:t>
            </a:r>
            <a:endParaRPr lang="en-US" sz="5560" cap="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600200" y="3886200"/>
            <a:ext cx="5708987" cy="5024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884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US" sz="2500" dirty="0" smtClean="0">
                <a:latin typeface="Cambria"/>
                <a:cs typeface="Cambria"/>
              </a:rPr>
              <a:t>“But let all those rejoice who put their trust in You; let them ever shout for joy, because You defend them; let those also who love Your name be joyful in You. For You, O LORD, will bless the righteous; with favor You will surround him as with a shield” (5:11-12).</a:t>
            </a:r>
            <a:endParaRPr lang="en-US" sz="1800" dirty="0" smtClean="0">
              <a:latin typeface="Cambria"/>
              <a:cs typeface="Cambria"/>
            </a:endParaRPr>
          </a:p>
          <a:p>
            <a:pPr marL="0" indent="0">
              <a:spcAft>
                <a:spcPts val="3000"/>
              </a:spcAft>
              <a:buNone/>
            </a:pPr>
            <a:endParaRPr lang="en-US" sz="1800" dirty="0" smtClean="0">
              <a:latin typeface="Cambria"/>
              <a:cs typeface="Cambria"/>
            </a:endParaRPr>
          </a:p>
          <a:p>
            <a:pPr marL="1885950" indent="0" algn="r">
              <a:spcAft>
                <a:spcPts val="1200"/>
              </a:spcAft>
              <a:buNone/>
            </a:pPr>
            <a:r>
              <a:rPr lang="en-US" sz="2600" dirty="0" smtClean="0">
                <a:latin typeface="Cambria"/>
                <a:cs typeface="Cambria"/>
              </a:rPr>
              <a:t>Those who serve God can know true joy (Jude 24-25).</a:t>
            </a:r>
          </a:p>
          <a:p>
            <a:pPr marL="1885950" indent="0" algn="r">
              <a:buNone/>
            </a:pPr>
            <a:r>
              <a:rPr lang="en-US" sz="2600" dirty="0" smtClean="0">
                <a:latin typeface="Cambria"/>
                <a:cs typeface="Cambria"/>
              </a:rPr>
              <a:t>God is a shield to His people (2 Sam. 22:31-34).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96" r="12634" b="68893"/>
          <a:stretch>
            <a:fillRect/>
          </a:stretch>
        </p:blipFill>
        <p:spPr>
          <a:xfrm>
            <a:off x="1" y="1"/>
            <a:ext cx="9144000" cy="1417637"/>
          </a:xfrm>
          <a:prstGeom prst="rect">
            <a:avLst/>
          </a:prstGeom>
          <a:effectLst>
            <a:outerShdw blurRad="50800" dist="88900" dir="570000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latin typeface="Brush Script MT Italic"/>
                <a:cs typeface="Brush Script MT Italic"/>
              </a:rPr>
              <a:t>The Fifth Psalm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5556" cap="all" dirty="0" smtClean="0"/>
              <a:t>a p</a:t>
            </a:r>
            <a:r>
              <a:rPr lang="en-US" sz="5560" cap="all" dirty="0" smtClean="0"/>
              <a:t>salm </a:t>
            </a:r>
            <a:r>
              <a:rPr lang="en-US" sz="5556" cap="all" dirty="0" smtClean="0"/>
              <a:t>of c</a:t>
            </a:r>
            <a:r>
              <a:rPr lang="en-US" sz="5560" cap="all" dirty="0" smtClean="0"/>
              <a:t>omfort</a:t>
            </a:r>
            <a:endParaRPr lang="en-US" sz="5560" cap="al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600200" y="3886200"/>
            <a:ext cx="5708987" cy="5024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461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Brush Script MT Italic</vt:lpstr>
      <vt:lpstr>Calibri</vt:lpstr>
      <vt:lpstr>Cambria</vt:lpstr>
      <vt:lpstr>Office Theme</vt:lpstr>
      <vt:lpstr>The Fifth Psalm                  a psalm of comfort</vt:lpstr>
      <vt:lpstr>The Fifth Psalm                  a psalm of comfort</vt:lpstr>
      <vt:lpstr>The Fifth Psalm                  a psalm of comfort</vt:lpstr>
      <vt:lpstr>The Fifth Psalm                  a psalm of comfort</vt:lpstr>
      <vt:lpstr>The Fifth Psalm                  a psalm of comfort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8</cp:revision>
  <dcterms:created xsi:type="dcterms:W3CDTF">2016-05-09T03:36:32Z</dcterms:created>
  <dcterms:modified xsi:type="dcterms:W3CDTF">2016-05-09T03:40:26Z</dcterms:modified>
</cp:coreProperties>
</file>