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72" r:id="rId1"/>
  </p:sldMasterIdLst>
  <p:notesMasterIdLst>
    <p:notesMasterId r:id="rId15"/>
  </p:notesMasterIdLst>
  <p:sldIdLst>
    <p:sldId id="256" r:id="rId2"/>
    <p:sldId id="257" r:id="rId3"/>
    <p:sldId id="258" r:id="rId4"/>
    <p:sldId id="259" r:id="rId5"/>
    <p:sldId id="264" r:id="rId6"/>
    <p:sldId id="260" r:id="rId7"/>
    <p:sldId id="263" r:id="rId8"/>
    <p:sldId id="261" r:id="rId9"/>
    <p:sldId id="262"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743555-0AE2-41E8-9F4D-1C001D254EC6}" type="datetimeFigureOut">
              <a:rPr lang="en-US" smtClean="0"/>
              <a:pPr/>
              <a:t>11/15/16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36BBC3-D97C-49E8-AD95-18DD3793760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EBFBA68-B6E0-4EFC-A76B-A3BFDDFB7BB4}" type="datetimeFigureOut">
              <a:rPr lang="en-US" smtClean="0"/>
              <a:pPr/>
              <a:t>11/15/16</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5DB5DAB0-86DD-41F2-9096-585117367BB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BFBA68-B6E0-4EFC-A76B-A3BFDDFB7BB4}" type="datetimeFigureOut">
              <a:rPr lang="en-US" smtClean="0"/>
              <a:pPr/>
              <a:t>11/15/16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5DAB0-86DD-41F2-9096-585117367BB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BFBA68-B6E0-4EFC-A76B-A3BFDDFB7BB4}" type="datetimeFigureOut">
              <a:rPr lang="en-US" smtClean="0"/>
              <a:pPr/>
              <a:t>11/15/16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5DAB0-86DD-41F2-9096-585117367BB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lvl1pPr>
              <a:defRPr/>
            </a:lvl1pPr>
          </a:lstStyle>
          <a:p>
            <a:endParaRPr kumimoji="0" lang="en-US" dirty="0"/>
          </a:p>
        </p:txBody>
      </p:sp>
      <p:sp>
        <p:nvSpPr>
          <p:cNvPr id="27" name="Content Placeholder 26"/>
          <p:cNvSpPr>
            <a:spLocks noGrp="1"/>
          </p:cNvSpPr>
          <p:nvPr>
            <p:ph idx="1"/>
          </p:nvPr>
        </p:nvSpPr>
        <p:spPr/>
        <p:txBody>
          <a:bodyPr/>
          <a:lstStyle>
            <a:lvl1pPr>
              <a:buFont typeface="Wingdings" pitchFamily="2" charset="2"/>
              <a:buChar char="§"/>
              <a:defRPr/>
            </a:lvl1pPr>
            <a:lvl2pPr>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25" name="Date Placeholder 24"/>
          <p:cNvSpPr>
            <a:spLocks noGrp="1"/>
          </p:cNvSpPr>
          <p:nvPr>
            <p:ph type="dt" sz="half" idx="10"/>
          </p:nvPr>
        </p:nvSpPr>
        <p:spPr/>
        <p:txBody>
          <a:bodyPr/>
          <a:lstStyle/>
          <a:p>
            <a:fld id="{6EBFBA68-B6E0-4EFC-A76B-A3BFDDFB7BB4}" type="datetimeFigureOut">
              <a:rPr lang="en-US" smtClean="0"/>
              <a:pPr/>
              <a:t>11/15/16</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5DB5DAB0-86DD-41F2-9096-585117367B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EBFBA68-B6E0-4EFC-A76B-A3BFDDFB7BB4}" type="datetimeFigureOut">
              <a:rPr lang="en-US" smtClean="0"/>
              <a:pPr/>
              <a:t>11/15/16</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5DB5DAB0-86DD-41F2-9096-585117367BB1}"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EBFBA68-B6E0-4EFC-A76B-A3BFDDFB7BB4}" type="datetimeFigureOut">
              <a:rPr lang="en-US" smtClean="0"/>
              <a:pPr/>
              <a:t>11/15/16</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5DB5DAB0-86DD-41F2-9096-585117367BB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EBFBA68-B6E0-4EFC-A76B-A3BFDDFB7BB4}" type="datetimeFigureOut">
              <a:rPr lang="en-US" smtClean="0"/>
              <a:pPr/>
              <a:t>11/15/16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5DB5DAB0-86DD-41F2-9096-585117367BB1}"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EBFBA68-B6E0-4EFC-A76B-A3BFDDFB7BB4}" type="datetimeFigureOut">
              <a:rPr lang="en-US" smtClean="0"/>
              <a:pPr/>
              <a:t>11/15/16</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5DAB0-86DD-41F2-9096-585117367BB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EBFBA68-B6E0-4EFC-A76B-A3BFDDFB7BB4}" type="datetimeFigureOut">
              <a:rPr lang="en-US" smtClean="0"/>
              <a:pPr/>
              <a:t>11/15/16</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B5DAB0-86DD-41F2-9096-585117367BB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EBFBA68-B6E0-4EFC-A76B-A3BFDDFB7BB4}" type="datetimeFigureOut">
              <a:rPr lang="en-US" smtClean="0"/>
              <a:pPr/>
              <a:t>11/15/16</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B5DAB0-86DD-41F2-9096-585117367BB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6EBFBA68-B6E0-4EFC-A76B-A3BFDDFB7BB4}" type="datetimeFigureOut">
              <a:rPr lang="en-US" smtClean="0"/>
              <a:pPr/>
              <a:t>11/15/16</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5DB5DAB0-86DD-41F2-9096-585117367BB1}"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EBFBA68-B6E0-4EFC-A76B-A3BFDDFB7BB4}" type="datetimeFigureOut">
              <a:rPr lang="en-US" smtClean="0"/>
              <a:pPr/>
              <a:t>11/15/16</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DB5DAB0-86DD-41F2-9096-585117367BB1}"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Sing and be happy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One purpose (“Why”) of singing is to stir our emotions.</a:t>
            </a:r>
          </a:p>
          <a:p>
            <a:pPr lvl="1"/>
            <a:r>
              <a:rPr lang="en-US" dirty="0" smtClean="0"/>
              <a:t>Emotional vs. Emotionalism</a:t>
            </a:r>
          </a:p>
          <a:p>
            <a:pPr lvl="2"/>
            <a:r>
              <a:rPr lang="en-US" dirty="0" smtClean="0"/>
              <a:t>1 Corinthians 14:15</a:t>
            </a:r>
          </a:p>
          <a:p>
            <a:r>
              <a:rPr lang="en-US" dirty="0" smtClean="0"/>
              <a:t>This emotional event is facilitated by song leaders.</a:t>
            </a:r>
          </a:p>
          <a:p>
            <a:pPr lvl="1"/>
            <a:r>
              <a:rPr lang="en-US" dirty="0" smtClean="0"/>
              <a:t>Song selections</a:t>
            </a:r>
          </a:p>
          <a:p>
            <a:pPr lvl="1"/>
            <a:r>
              <a:rPr lang="en-US" dirty="0" smtClean="0"/>
              <a:t>Tempo, Tempo, Tempo</a:t>
            </a:r>
          </a:p>
          <a:p>
            <a:pPr lvl="1"/>
            <a:r>
              <a:rPr lang="en-US" dirty="0" smtClean="0"/>
              <a:t>Pitch</a:t>
            </a:r>
          </a:p>
          <a:p>
            <a:pPr lvl="1"/>
            <a:r>
              <a:rPr lang="en-US" dirty="0" smtClean="0"/>
              <a:t>Dynamic (Volume)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normAutofit lnSpcReduction="10000"/>
          </a:bodyPr>
          <a:lstStyle/>
          <a:p>
            <a:r>
              <a:rPr lang="en-US" dirty="0" smtClean="0"/>
              <a:t>Why we sing.</a:t>
            </a:r>
          </a:p>
          <a:p>
            <a:pPr lvl="1"/>
            <a:r>
              <a:rPr lang="en-US" dirty="0" smtClean="0"/>
              <a:t>Teach and admonish. (Colossians 3:16)</a:t>
            </a:r>
          </a:p>
          <a:p>
            <a:pPr lvl="1"/>
            <a:r>
              <a:rPr lang="en-US" dirty="0" smtClean="0"/>
              <a:t>Singing is an aid in memorization.</a:t>
            </a:r>
          </a:p>
          <a:p>
            <a:pPr lvl="2"/>
            <a:r>
              <a:rPr lang="en-US" dirty="0" smtClean="0"/>
              <a:t>Every culture has songs and rhymes to help children learn the alphabet, numbers, and other lists. Even as adults, we are limited in our ability to memorize series or to hold them in mind unless we use mnemonic devices or patterns — and the most powerful of these devices are rhyme, meter, and song. (Oliver Sacks, </a:t>
            </a:r>
            <a:r>
              <a:rPr lang="en-US" i="1" dirty="0" err="1" smtClean="0"/>
              <a:t>Musicophilia</a:t>
            </a:r>
            <a:r>
              <a:rPr lang="en-US" i="1" dirty="0" smtClean="0"/>
              <a:t>: Tales of Music and the Brain</a:t>
            </a:r>
            <a:r>
              <a:rPr lang="en-US" dirty="0" smtClean="0"/>
              <a:t> [Alfred A. Knopf, 2007], 158)</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Deuteronomy 31:16 – 32:47</a:t>
            </a:r>
          </a:p>
          <a:p>
            <a:pPr lvl="1"/>
            <a:r>
              <a:rPr lang="en-US" dirty="0" smtClean="0"/>
              <a:t>Deuteronomy 31:21 (NASB)</a:t>
            </a:r>
          </a:p>
          <a:p>
            <a:pPr lvl="2"/>
            <a:r>
              <a:rPr lang="en-US" dirty="0" smtClean="0"/>
              <a:t>Then it shall come about, when many evils and troubles have come upon them, that this song will testify before them as a witness (for it shall not be forgotten from the lips of their descendants); for I know their intent which they are developing today, before I have brought them into the land which I swore.”</a:t>
            </a:r>
          </a:p>
          <a:p>
            <a:pPr lvl="1"/>
            <a:r>
              <a:rPr lang="en-US" dirty="0" smtClean="0"/>
              <a:t>Deuteronomy 32:46-47 (NASB)</a:t>
            </a:r>
          </a:p>
          <a:p>
            <a:pPr lvl="2"/>
            <a:r>
              <a:rPr lang="en-US" b="1" baseline="30000" dirty="0" smtClean="0"/>
              <a:t>46 </a:t>
            </a:r>
            <a:r>
              <a:rPr lang="en-US" dirty="0" smtClean="0"/>
              <a:t>he said to them, “Take to your heart all the words with which I am warning you today, which you shall command your sons to observe carefully, </a:t>
            </a:r>
            <a:r>
              <a:rPr lang="en-US" i="1" dirty="0" smtClean="0"/>
              <a:t>even</a:t>
            </a:r>
            <a:r>
              <a:rPr lang="en-US" dirty="0" smtClean="0"/>
              <a:t> all the words of this law. </a:t>
            </a:r>
            <a:r>
              <a:rPr lang="en-US" b="1" baseline="30000" dirty="0" smtClean="0"/>
              <a:t>47 </a:t>
            </a:r>
            <a:r>
              <a:rPr lang="en-US" dirty="0" smtClean="0"/>
              <a:t>For it is not an idle word for you; indeed it is your life. And by this word you will prolong your days in the land, which you are about to cross the Jordan to possess.”</a:t>
            </a:r>
          </a:p>
          <a:p>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lstStyle/>
          <a:p>
            <a:r>
              <a:rPr lang="en-US" dirty="0" smtClean="0"/>
              <a:t>Application recap</a:t>
            </a:r>
          </a:p>
          <a:p>
            <a:pPr lvl="1"/>
            <a:r>
              <a:rPr lang="en-US" dirty="0" smtClean="0"/>
              <a:t>We are commanded to sing. (“What”)</a:t>
            </a:r>
          </a:p>
          <a:p>
            <a:pPr lvl="1"/>
            <a:r>
              <a:rPr lang="en-US" dirty="0" smtClean="0"/>
              <a:t>We sing to imitate God, stir emotions, and for memorization. (“Why”)</a:t>
            </a:r>
          </a:p>
          <a:p>
            <a:pPr lvl="1"/>
            <a:r>
              <a:rPr lang="en-US" dirty="0" smtClean="0"/>
              <a:t>How we sing:</a:t>
            </a:r>
          </a:p>
          <a:p>
            <a:pPr lvl="2"/>
            <a:r>
              <a:rPr lang="en-US" dirty="0" smtClean="0"/>
              <a:t>With appropriate emotions, according to the message.</a:t>
            </a:r>
          </a:p>
          <a:p>
            <a:pPr lvl="2"/>
            <a:r>
              <a:rPr lang="en-US" dirty="0" smtClean="0"/>
              <a:t>With the spirit and with the understanding.</a:t>
            </a:r>
          </a:p>
          <a:p>
            <a:pPr lvl="2"/>
            <a:r>
              <a:rPr lang="en-US" dirty="0" smtClean="0"/>
              <a:t>With hearts of teachers.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Ephesians 5:15-21 (NASB)</a:t>
            </a:r>
          </a:p>
          <a:p>
            <a:pPr lvl="1"/>
            <a:r>
              <a:rPr lang="en-US" b="1" baseline="30000" dirty="0" smtClean="0"/>
              <a:t>15 </a:t>
            </a:r>
            <a:r>
              <a:rPr lang="en-US" dirty="0" smtClean="0"/>
              <a:t>Therefore be careful how you walk, not as unwise men but as wise,</a:t>
            </a:r>
            <a:r>
              <a:rPr lang="en-US" b="1" baseline="30000" dirty="0" smtClean="0"/>
              <a:t>16 </a:t>
            </a:r>
            <a:r>
              <a:rPr lang="en-US" dirty="0" smtClean="0"/>
              <a:t>making the most of your time, because the days are evil. </a:t>
            </a:r>
            <a:r>
              <a:rPr lang="en-US" b="1" baseline="30000" dirty="0" smtClean="0"/>
              <a:t>17 </a:t>
            </a:r>
            <a:r>
              <a:rPr lang="en-US" dirty="0" smtClean="0"/>
              <a:t>So then do not be foolish, but understand what the will of the Lord is. </a:t>
            </a:r>
            <a:r>
              <a:rPr lang="en-US" b="1" baseline="30000" dirty="0" smtClean="0"/>
              <a:t>18 </a:t>
            </a:r>
            <a:r>
              <a:rPr lang="en-US" dirty="0" smtClean="0"/>
              <a:t>And do not get drunk with wine, for that is dissipation, but be filled with the Spirit,</a:t>
            </a:r>
            <a:r>
              <a:rPr lang="en-US" b="1" baseline="30000" dirty="0" smtClean="0"/>
              <a:t>19 </a:t>
            </a:r>
            <a:r>
              <a:rPr lang="en-US" dirty="0" smtClean="0"/>
              <a:t>speaking to one another in psalms and hymns and spiritual songs, singing and making melody with your heart to the Lord; </a:t>
            </a:r>
            <a:r>
              <a:rPr lang="en-US" b="1" baseline="30000" dirty="0" smtClean="0"/>
              <a:t>20 </a:t>
            </a:r>
            <a:r>
              <a:rPr lang="en-US" dirty="0" smtClean="0"/>
              <a:t>always giving thanks for all things in the name of our Lord Jesus Christ to God, even the Father; </a:t>
            </a:r>
            <a:r>
              <a:rPr lang="en-US" b="1" baseline="30000" dirty="0" smtClean="0"/>
              <a:t>21 </a:t>
            </a:r>
            <a:r>
              <a:rPr lang="en-US" dirty="0" smtClean="0"/>
              <a:t>and be subject to one another in the fear of Christ.</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normAutofit/>
          </a:bodyPr>
          <a:lstStyle/>
          <a:p>
            <a:r>
              <a:rPr lang="en-US" sz="2800" dirty="0" smtClean="0"/>
              <a:t>Colossians 3:16-17 (NASB)</a:t>
            </a:r>
          </a:p>
          <a:p>
            <a:pPr lvl="1"/>
            <a:r>
              <a:rPr lang="en-US" sz="2400" b="1" baseline="30000" dirty="0" smtClean="0"/>
              <a:t>16 </a:t>
            </a:r>
            <a:r>
              <a:rPr lang="en-US" sz="2400" dirty="0" smtClean="0"/>
              <a:t>Let the word of Christ richly dwell within you, with all wisdom teaching and admonishing one another with psalms </a:t>
            </a:r>
            <a:r>
              <a:rPr lang="en-US" sz="2400" i="1" dirty="0" smtClean="0"/>
              <a:t>and</a:t>
            </a:r>
            <a:r>
              <a:rPr lang="en-US" sz="2400" dirty="0" smtClean="0"/>
              <a:t> hymns </a:t>
            </a:r>
            <a:r>
              <a:rPr lang="en-US" sz="2400" i="1" dirty="0" smtClean="0"/>
              <a:t>and</a:t>
            </a:r>
            <a:r>
              <a:rPr lang="en-US" sz="2400" dirty="0" smtClean="0"/>
              <a:t> spiritual songs, singing with thankfulness in your hearts to God. </a:t>
            </a:r>
            <a:r>
              <a:rPr lang="en-US" sz="2400" b="1" baseline="30000" dirty="0" smtClean="0"/>
              <a:t>17 </a:t>
            </a:r>
            <a:r>
              <a:rPr lang="en-US" sz="2400" dirty="0" smtClean="0"/>
              <a:t>Whatever you do in word or deed, </a:t>
            </a:r>
            <a:r>
              <a:rPr lang="en-US" sz="2400" i="1" dirty="0" smtClean="0"/>
              <a:t>do</a:t>
            </a:r>
            <a:r>
              <a:rPr lang="en-US" sz="2400" dirty="0" smtClean="0"/>
              <a:t> all in the name of the Lord Jesus, giving thanks through Him to God the Father.</a:t>
            </a:r>
          </a:p>
          <a:p>
            <a:endParaRPr lang="en-US" sz="2800" dirty="0"/>
          </a:p>
        </p:txBody>
      </p:sp>
      <p:sp>
        <p:nvSpPr>
          <p:cNvPr id="4" name="TextBox 3"/>
          <p:cNvSpPr txBox="1"/>
          <p:nvPr/>
        </p:nvSpPr>
        <p:spPr>
          <a:xfrm>
            <a:off x="1939184" y="5562600"/>
            <a:ext cx="5257800" cy="523220"/>
          </a:xfrm>
          <a:prstGeom prst="rect">
            <a:avLst/>
          </a:prstGeom>
          <a:solidFill>
            <a:schemeClr val="accent1"/>
          </a:solidFill>
          <a:ln w="22225">
            <a:solidFill>
              <a:schemeClr val="tx2"/>
            </a:solidFill>
          </a:ln>
        </p:spPr>
        <p:txBody>
          <a:bodyPr wrap="square" rtlCol="0">
            <a:spAutoFit/>
          </a:bodyPr>
          <a:lstStyle/>
          <a:p>
            <a:pPr algn="ctr"/>
            <a:r>
              <a:rPr lang="en-US" sz="2800" b="1" dirty="0" smtClean="0">
                <a:solidFill>
                  <a:schemeClr val="bg2">
                    <a:lumMod val="25000"/>
                  </a:schemeClr>
                </a:solidFill>
              </a:rPr>
              <a:t>Why the command to sing?</a:t>
            </a:r>
            <a:endParaRPr lang="en-US" sz="2800" b="1"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lstStyle/>
          <a:p>
            <a:r>
              <a:rPr lang="en-US" dirty="0" smtClean="0"/>
              <a:t>What vs. Why</a:t>
            </a:r>
          </a:p>
          <a:p>
            <a:endParaRPr lang="en-US" dirty="0" smtClean="0"/>
          </a:p>
          <a:p>
            <a:r>
              <a:rPr lang="en-US" dirty="0" smtClean="0"/>
              <a:t>Command to sing tells us the “What.”</a:t>
            </a:r>
          </a:p>
          <a:p>
            <a:endParaRPr lang="en-US" dirty="0" smtClean="0"/>
          </a:p>
          <a:p>
            <a:r>
              <a:rPr lang="en-US" dirty="0" smtClean="0"/>
              <a:t>Understanding why will help us with the “How.”</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lstStyle/>
          <a:p>
            <a:r>
              <a:rPr lang="en-US" dirty="0" smtClean="0"/>
              <a:t>Why we sing.</a:t>
            </a:r>
          </a:p>
          <a:p>
            <a:pPr lvl="1"/>
            <a:r>
              <a:rPr lang="en-US" dirty="0" smtClean="0"/>
              <a:t>Zephaniah 3:17 (NKJV)</a:t>
            </a:r>
          </a:p>
          <a:p>
            <a:pPr lvl="2"/>
            <a:r>
              <a:rPr lang="en-US" b="1" baseline="30000" dirty="0" smtClean="0"/>
              <a:t>17 </a:t>
            </a:r>
            <a:r>
              <a:rPr lang="en-US" dirty="0" smtClean="0"/>
              <a:t>The </a:t>
            </a:r>
            <a:r>
              <a:rPr lang="en-US" cap="small" dirty="0" smtClean="0"/>
              <a:t>Lord</a:t>
            </a:r>
            <a:r>
              <a:rPr lang="en-US" dirty="0" smtClean="0"/>
              <a:t> your God in your midst,</a:t>
            </a:r>
            <a:br>
              <a:rPr lang="en-US" dirty="0" smtClean="0"/>
            </a:br>
            <a:r>
              <a:rPr lang="en-US" dirty="0" smtClean="0"/>
              <a:t>The Mighty One, will save;</a:t>
            </a:r>
            <a:br>
              <a:rPr lang="en-US" dirty="0" smtClean="0"/>
            </a:br>
            <a:r>
              <a:rPr lang="en-US" dirty="0" smtClean="0"/>
              <a:t>He will rejoice over you with gladness,</a:t>
            </a:r>
            <a:br>
              <a:rPr lang="en-US" dirty="0" smtClean="0"/>
            </a:br>
            <a:r>
              <a:rPr lang="en-US" dirty="0" smtClean="0"/>
              <a:t>He will quiet </a:t>
            </a:r>
            <a:r>
              <a:rPr lang="en-US" i="1" dirty="0" smtClean="0"/>
              <a:t>you</a:t>
            </a:r>
            <a:r>
              <a:rPr lang="en-US" dirty="0" smtClean="0"/>
              <a:t> with His love,</a:t>
            </a:r>
            <a:br>
              <a:rPr lang="en-US" dirty="0" smtClean="0"/>
            </a:br>
            <a:r>
              <a:rPr lang="en-US" dirty="0" smtClean="0"/>
              <a:t>He will rejoice over you with singing.”</a:t>
            </a:r>
          </a:p>
          <a:p>
            <a:pPr lvl="1"/>
            <a:r>
              <a:rPr lang="en-US" dirty="0" smtClean="0"/>
              <a:t>Ephesians 5:1 Be imitators of God</a:t>
            </a:r>
          </a:p>
          <a:p>
            <a:pPr lvl="1"/>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Why we sing.</a:t>
            </a:r>
          </a:p>
          <a:p>
            <a:pPr lvl="1"/>
            <a:r>
              <a:rPr lang="en-US" dirty="0" smtClean="0"/>
              <a:t>Psalm 138</a:t>
            </a:r>
          </a:p>
          <a:p>
            <a:pPr lvl="2"/>
            <a:r>
              <a:rPr lang="en-US" b="1" baseline="30000" dirty="0" smtClean="0"/>
              <a:t>1</a:t>
            </a:r>
            <a:r>
              <a:rPr lang="en-US" b="1" dirty="0" smtClean="0"/>
              <a:t> </a:t>
            </a:r>
            <a:r>
              <a:rPr lang="en-US" dirty="0" smtClean="0"/>
              <a:t>I will give You </a:t>
            </a:r>
            <a:r>
              <a:rPr lang="en-US" b="1" u="sng" dirty="0" smtClean="0">
                <a:solidFill>
                  <a:srgbClr val="FF0000"/>
                </a:solidFill>
              </a:rPr>
              <a:t>thanks</a:t>
            </a:r>
            <a:r>
              <a:rPr lang="en-US" dirty="0" smtClean="0"/>
              <a:t> with all my heart;</a:t>
            </a:r>
            <a:br>
              <a:rPr lang="en-US" dirty="0" smtClean="0"/>
            </a:br>
            <a:r>
              <a:rPr lang="en-US" dirty="0" smtClean="0"/>
              <a:t>I will sing </a:t>
            </a:r>
            <a:r>
              <a:rPr lang="en-US" b="1" u="sng" dirty="0" smtClean="0">
                <a:solidFill>
                  <a:srgbClr val="FF0000"/>
                </a:solidFill>
              </a:rPr>
              <a:t>praises</a:t>
            </a:r>
            <a:r>
              <a:rPr lang="en-US" dirty="0" smtClean="0"/>
              <a:t> to You before the gods.</a:t>
            </a:r>
            <a:br>
              <a:rPr lang="en-US" dirty="0" smtClean="0"/>
            </a:br>
            <a:r>
              <a:rPr lang="en-US" b="1" baseline="30000" dirty="0" smtClean="0"/>
              <a:t>2 </a:t>
            </a:r>
            <a:r>
              <a:rPr lang="en-US" dirty="0" smtClean="0"/>
              <a:t>I will bow down toward Your holy temple</a:t>
            </a:r>
            <a:br>
              <a:rPr lang="en-US" dirty="0" smtClean="0"/>
            </a:br>
            <a:r>
              <a:rPr lang="en-US" dirty="0" smtClean="0"/>
              <a:t>And give thanks to Your name for Your </a:t>
            </a:r>
            <a:r>
              <a:rPr lang="en-US" dirty="0" err="1" smtClean="0"/>
              <a:t>lovingkindness</a:t>
            </a:r>
            <a:r>
              <a:rPr lang="en-US" dirty="0" smtClean="0"/>
              <a:t> and Your truth;</a:t>
            </a:r>
            <a:br>
              <a:rPr lang="en-US" dirty="0" smtClean="0"/>
            </a:br>
            <a:r>
              <a:rPr lang="en-US" dirty="0" smtClean="0"/>
              <a:t>For You have magnified Your word according to all Your name.</a:t>
            </a:r>
          </a:p>
          <a:p>
            <a:pPr lvl="1"/>
            <a:r>
              <a:rPr lang="en-US" dirty="0" smtClean="0"/>
              <a:t>Exodus 15:1-18</a:t>
            </a:r>
          </a:p>
          <a:p>
            <a:pPr lvl="2"/>
            <a:r>
              <a:rPr lang="en-US" dirty="0" smtClean="0"/>
              <a:t>Jubilant praise following parting of the Red Sea</a:t>
            </a:r>
          </a:p>
          <a:p>
            <a:pPr lvl="1"/>
            <a:r>
              <a:rPr lang="en-US" dirty="0" smtClean="0"/>
              <a:t>Luke 1:46-55</a:t>
            </a:r>
          </a:p>
          <a:p>
            <a:pPr lvl="2"/>
            <a:r>
              <a:rPr lang="en-US" dirty="0" smtClean="0"/>
              <a:t>The </a:t>
            </a:r>
            <a:r>
              <a:rPr lang="en-US" dirty="0" err="1" smtClean="0"/>
              <a:t>Magnificat</a:t>
            </a:r>
            <a:r>
              <a:rPr lang="en-US" dirty="0" smtClean="0"/>
              <a:t> / Mary’s song of praise</a:t>
            </a:r>
          </a:p>
          <a:p>
            <a:pPr lvl="1"/>
            <a:r>
              <a:rPr lang="en-US" dirty="0" smtClean="0"/>
              <a:t>James 5:13</a:t>
            </a:r>
          </a:p>
          <a:p>
            <a:pPr lvl="2"/>
            <a:r>
              <a:rPr lang="en-US" dirty="0" smtClean="0"/>
              <a:t>“Is anyone cheerful? He is to sing praises.”</a:t>
            </a:r>
          </a:p>
          <a:p>
            <a:pPr lvl="1"/>
            <a:endParaRPr lang="en-US" dirty="0" smtClean="0"/>
          </a:p>
          <a:p>
            <a:pPr lvl="2"/>
            <a:endParaRPr lang="en-US" dirty="0" smtClean="0"/>
          </a:p>
          <a:p>
            <a:pPr lvl="2"/>
            <a:endParaRPr lang="en-US" dirty="0" smtClean="0"/>
          </a:p>
          <a:p>
            <a:pPr lvl="2"/>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normAutofit/>
          </a:bodyPr>
          <a:lstStyle/>
          <a:p>
            <a:r>
              <a:rPr lang="en-US" sz="2400" dirty="0" smtClean="0"/>
              <a:t>Augustine on congregational singing.</a:t>
            </a:r>
          </a:p>
          <a:p>
            <a:pPr lvl="1"/>
            <a:r>
              <a:rPr lang="en-US" sz="2000" dirty="0" smtClean="0"/>
              <a:t>I am inclined — though I pronounce no irrevocable opinion on the subject — to approve of the use of singing in the church, so that by the delights of the ear the weaker minds may be stimulated to a devotional mood. Yet when it happens that I am more moved by the singing than by what is sung, I confess myself to have sinned wickedly, and then I would rather not have heard the singing. (Augustine, </a:t>
            </a:r>
            <a:r>
              <a:rPr lang="en-US" sz="2000" i="1" dirty="0" smtClean="0"/>
              <a:t>Confessions</a:t>
            </a:r>
            <a:r>
              <a:rPr lang="en-US" sz="2000" dirty="0" smtClean="0"/>
              <a:t>, XXXIII.50)</a:t>
            </a:r>
          </a:p>
          <a:p>
            <a:r>
              <a:rPr lang="en-US" sz="2400" dirty="0" smtClean="0"/>
              <a:t>Psalm 147 (NKJV)</a:t>
            </a:r>
          </a:p>
          <a:p>
            <a:pPr lvl="1"/>
            <a:r>
              <a:rPr lang="en-US" sz="2000" dirty="0" smtClean="0"/>
              <a:t>Praise the </a:t>
            </a:r>
            <a:r>
              <a:rPr lang="en-US" sz="2000" cap="small" dirty="0" smtClean="0"/>
              <a:t>Lord</a:t>
            </a:r>
            <a:r>
              <a:rPr lang="en-US" sz="2000" dirty="0" smtClean="0"/>
              <a:t>!</a:t>
            </a:r>
            <a:br>
              <a:rPr lang="en-US" sz="2000" dirty="0" smtClean="0"/>
            </a:br>
            <a:r>
              <a:rPr lang="en-US" sz="2000" dirty="0" smtClean="0"/>
              <a:t>For </a:t>
            </a:r>
            <a:r>
              <a:rPr lang="en-US" sz="2000" i="1" dirty="0" smtClean="0"/>
              <a:t>it is</a:t>
            </a:r>
            <a:r>
              <a:rPr lang="en-US" sz="2000" dirty="0" smtClean="0"/>
              <a:t> good to sing praises to our God;</a:t>
            </a:r>
            <a:br>
              <a:rPr lang="en-US" sz="2000" dirty="0" smtClean="0"/>
            </a:br>
            <a:r>
              <a:rPr lang="en-US" sz="2000" dirty="0" smtClean="0"/>
              <a:t>For </a:t>
            </a:r>
            <a:r>
              <a:rPr lang="en-US" sz="2000" i="1" dirty="0" smtClean="0"/>
              <a:t>it is</a:t>
            </a:r>
            <a:r>
              <a:rPr lang="en-US" sz="2000" dirty="0" smtClean="0"/>
              <a:t> pleasant, </a:t>
            </a:r>
            <a:r>
              <a:rPr lang="en-US" sz="2000" i="1" dirty="0" smtClean="0"/>
              <a:t>and</a:t>
            </a:r>
            <a:r>
              <a:rPr lang="en-US" sz="2000" dirty="0" smtClean="0"/>
              <a:t> praise is beautiful.</a:t>
            </a:r>
          </a:p>
          <a:p>
            <a:endParaRPr lang="en-US" sz="2400" dirty="0"/>
          </a:p>
        </p:txBody>
      </p:sp>
      <p:sp>
        <p:nvSpPr>
          <p:cNvPr id="5" name="TextBox 4"/>
          <p:cNvSpPr txBox="1"/>
          <p:nvPr/>
        </p:nvSpPr>
        <p:spPr>
          <a:xfrm>
            <a:off x="338270" y="5968425"/>
            <a:ext cx="8458200" cy="523220"/>
          </a:xfrm>
          <a:prstGeom prst="rect">
            <a:avLst/>
          </a:prstGeom>
          <a:solidFill>
            <a:schemeClr val="accent1"/>
          </a:solidFill>
          <a:ln w="22225">
            <a:solidFill>
              <a:schemeClr val="tx2"/>
            </a:solidFill>
          </a:ln>
        </p:spPr>
        <p:txBody>
          <a:bodyPr wrap="square" rtlCol="0">
            <a:spAutoFit/>
          </a:bodyPr>
          <a:lstStyle/>
          <a:p>
            <a:pPr algn="ctr"/>
            <a:r>
              <a:rPr lang="en-US" sz="2800" b="1" dirty="0" smtClean="0">
                <a:solidFill>
                  <a:schemeClr val="bg2">
                    <a:lumMod val="25000"/>
                  </a:schemeClr>
                </a:solidFill>
              </a:rPr>
              <a:t>The music and the message are not in conflict.</a:t>
            </a:r>
            <a:endParaRPr lang="en-US" sz="2800" b="1"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normAutofit lnSpcReduction="10000"/>
          </a:bodyPr>
          <a:lstStyle/>
          <a:p>
            <a:pPr lvl="1"/>
            <a:r>
              <a:rPr lang="en-US" dirty="0" smtClean="0"/>
              <a:t>Group Singing.</a:t>
            </a:r>
          </a:p>
          <a:p>
            <a:pPr lvl="2"/>
            <a:r>
              <a:rPr lang="en-US" dirty="0" smtClean="0"/>
              <a:t>“As the popularity of group singing grows, science has been hard at work trying to explain why it has such a calming yet energizing effect on people. What researchers are beginning to discover is that singing is like an infusion of the perfect tranquilizer, the kind that both soothes your nerves and elevates your spirits.”</a:t>
            </a:r>
          </a:p>
          <a:p>
            <a:pPr lvl="3"/>
            <a:r>
              <a:rPr lang="en-US" dirty="0" smtClean="0"/>
              <a:t>Increased levels of pleasure</a:t>
            </a:r>
          </a:p>
          <a:p>
            <a:pPr lvl="3"/>
            <a:r>
              <a:rPr lang="en-US" dirty="0" smtClean="0"/>
              <a:t>Decreased levels of stress and anxiety</a:t>
            </a:r>
          </a:p>
          <a:p>
            <a:pPr lvl="3"/>
            <a:r>
              <a:rPr lang="en-US" dirty="0" smtClean="0"/>
              <a:t>Enhanced feelings of trust and bonding</a:t>
            </a:r>
          </a:p>
          <a:p>
            <a:pPr lvl="3"/>
            <a:r>
              <a:rPr lang="en-US" dirty="0" smtClean="0"/>
              <a:t>Improvement of health and well being in older adults</a:t>
            </a:r>
          </a:p>
          <a:p>
            <a:pPr lvl="1">
              <a:buNone/>
            </a:pPr>
            <a:r>
              <a:rPr lang="en-US" dirty="0" smtClean="0"/>
              <a:t>			</a:t>
            </a:r>
            <a:r>
              <a:rPr lang="en-US" sz="1600" dirty="0" smtClean="0"/>
              <a:t>(Stacy Horn, Time Magazine article “Singing Changes Your Brain,” 8/16/13)</a:t>
            </a:r>
          </a:p>
          <a:p>
            <a:pPr lvl="1">
              <a:buNone/>
            </a:pPr>
            <a:endParaRPr lang="en-US" sz="16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and be happy</a:t>
            </a:r>
            <a:endParaRPr lang="en-US" dirty="0"/>
          </a:p>
        </p:txBody>
      </p:sp>
      <p:sp>
        <p:nvSpPr>
          <p:cNvPr id="3" name="Content Placeholder 2"/>
          <p:cNvSpPr>
            <a:spLocks noGrp="1"/>
          </p:cNvSpPr>
          <p:nvPr>
            <p:ph idx="1"/>
          </p:nvPr>
        </p:nvSpPr>
        <p:spPr/>
        <p:txBody>
          <a:bodyPr/>
          <a:lstStyle/>
          <a:p>
            <a:r>
              <a:rPr lang="en-US" dirty="0" smtClean="0"/>
              <a:t>Group Singing (continued)</a:t>
            </a:r>
          </a:p>
          <a:p>
            <a:pPr lvl="1"/>
            <a:r>
              <a:rPr lang="en-US" dirty="0" smtClean="0"/>
              <a:t>It turns out you don’t even have to be a good singer to reap the rewards.  According to one 2005 study, group singing “can produce satisfying and therapeutic sensations even when the sound produced by the vocal instrument is of mediocre quality.”</a:t>
            </a:r>
          </a:p>
          <a:p>
            <a:pPr lvl="2">
              <a:buNone/>
            </a:pPr>
            <a:r>
              <a:rPr lang="en-US" sz="1600" dirty="0" smtClean="0"/>
              <a:t>		(Stacy Horn, Time Magazine article “Singing Changes Your Brain,” 8/16/13)</a:t>
            </a:r>
            <a:endParaRPr lang="en-US" sz="16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Trek">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301</TotalTime>
  <Words>1253</Words>
  <Application>Microsoft Macintosh PowerPoint</Application>
  <PresentationFormat>On-screen Show (4:3)</PresentationFormat>
  <Paragraphs>77</Paragraphs>
  <Slides>13</Slides>
  <Notes>0</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Trek</vt:lpstr>
      <vt:lpstr>Sing and be happy</vt:lpstr>
      <vt:lpstr>Sing and be happy</vt:lpstr>
      <vt:lpstr>Sing and be happy</vt:lpstr>
      <vt:lpstr>Sing and be happy</vt:lpstr>
      <vt:lpstr>Sing and be happy</vt:lpstr>
      <vt:lpstr>Sing and be happy</vt:lpstr>
      <vt:lpstr>Sing and be happy</vt:lpstr>
      <vt:lpstr>Sing and be happy</vt:lpstr>
      <vt:lpstr>Sing and be happy</vt:lpstr>
      <vt:lpstr>Sing and be happy</vt:lpstr>
      <vt:lpstr>Sing and be happy</vt:lpstr>
      <vt:lpstr>Sing and be happy</vt:lpstr>
      <vt:lpstr>Sing and Be happy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 and be happy</dc:title>
  <dc:creator>New Name</dc:creator>
  <cp:lastModifiedBy>Kyle Pope</cp:lastModifiedBy>
  <cp:revision>22</cp:revision>
  <dcterms:created xsi:type="dcterms:W3CDTF">2016-11-15T21:34:02Z</dcterms:created>
  <dcterms:modified xsi:type="dcterms:W3CDTF">2016-11-15T21:34:39Z</dcterms:modified>
</cp:coreProperties>
</file>