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charset="0"/>
        <a:ea typeface="Arial" charset="0"/>
        <a:cs typeface="Arial" charset="0"/>
      </a:defRPr>
    </a:lvl1pPr>
    <a:lvl2pPr marL="457200" algn="l" rtl="0" eaLnBrk="0" fontAlgn="base" hangingPunct="0">
      <a:spcBef>
        <a:spcPct val="0"/>
      </a:spcBef>
      <a:spcAft>
        <a:spcPct val="0"/>
      </a:spcAft>
      <a:defRPr sz="2400" b="1" kern="1200">
        <a:solidFill>
          <a:schemeClr val="tx1"/>
        </a:solidFill>
        <a:latin typeface="Times New Roman" charset="0"/>
        <a:ea typeface="Arial" charset="0"/>
        <a:cs typeface="Arial" charset="0"/>
      </a:defRPr>
    </a:lvl2pPr>
    <a:lvl3pPr marL="914400" algn="l" rtl="0" eaLnBrk="0" fontAlgn="base" hangingPunct="0">
      <a:spcBef>
        <a:spcPct val="0"/>
      </a:spcBef>
      <a:spcAft>
        <a:spcPct val="0"/>
      </a:spcAft>
      <a:defRPr sz="2400" b="1" kern="1200">
        <a:solidFill>
          <a:schemeClr val="tx1"/>
        </a:solidFill>
        <a:latin typeface="Times New Roman" charset="0"/>
        <a:ea typeface="Arial" charset="0"/>
        <a:cs typeface="Arial" charset="0"/>
      </a:defRPr>
    </a:lvl3pPr>
    <a:lvl4pPr marL="1371600" algn="l" rtl="0" eaLnBrk="0" fontAlgn="base" hangingPunct="0">
      <a:spcBef>
        <a:spcPct val="0"/>
      </a:spcBef>
      <a:spcAft>
        <a:spcPct val="0"/>
      </a:spcAft>
      <a:defRPr sz="2400" b="1" kern="1200">
        <a:solidFill>
          <a:schemeClr val="tx1"/>
        </a:solidFill>
        <a:latin typeface="Times New Roman" charset="0"/>
        <a:ea typeface="Arial" charset="0"/>
        <a:cs typeface="Arial" charset="0"/>
      </a:defRPr>
    </a:lvl4pPr>
    <a:lvl5pPr marL="1828800" algn="l" rtl="0" eaLnBrk="0" fontAlgn="base" hangingPunct="0">
      <a:spcBef>
        <a:spcPct val="0"/>
      </a:spcBef>
      <a:spcAft>
        <a:spcPct val="0"/>
      </a:spcAft>
      <a:defRPr sz="2400" b="1" kern="1200">
        <a:solidFill>
          <a:schemeClr val="tx1"/>
        </a:solidFill>
        <a:latin typeface="Times New Roman" charset="0"/>
        <a:ea typeface="Arial" charset="0"/>
        <a:cs typeface="Arial" charset="0"/>
      </a:defRPr>
    </a:lvl5pPr>
    <a:lvl6pPr marL="2286000" algn="l" defTabSz="457200" rtl="0" eaLnBrk="1" latinLnBrk="0" hangingPunct="1">
      <a:defRPr sz="2400" b="1" kern="1200">
        <a:solidFill>
          <a:schemeClr val="tx1"/>
        </a:solidFill>
        <a:latin typeface="Times New Roman" charset="0"/>
        <a:ea typeface="Arial" charset="0"/>
        <a:cs typeface="Arial" charset="0"/>
      </a:defRPr>
    </a:lvl6pPr>
    <a:lvl7pPr marL="2743200" algn="l" defTabSz="457200" rtl="0" eaLnBrk="1" latinLnBrk="0" hangingPunct="1">
      <a:defRPr sz="2400" b="1" kern="1200">
        <a:solidFill>
          <a:schemeClr val="tx1"/>
        </a:solidFill>
        <a:latin typeface="Times New Roman" charset="0"/>
        <a:ea typeface="Arial" charset="0"/>
        <a:cs typeface="Arial" charset="0"/>
      </a:defRPr>
    </a:lvl7pPr>
    <a:lvl8pPr marL="3200400" algn="l" defTabSz="457200" rtl="0" eaLnBrk="1" latinLnBrk="0" hangingPunct="1">
      <a:defRPr sz="2400" b="1" kern="1200">
        <a:solidFill>
          <a:schemeClr val="tx1"/>
        </a:solidFill>
        <a:latin typeface="Times New Roman" charset="0"/>
        <a:ea typeface="Arial" charset="0"/>
        <a:cs typeface="Arial" charset="0"/>
      </a:defRPr>
    </a:lvl8pPr>
    <a:lvl9pPr marL="3657600" algn="l" defTabSz="457200" rtl="0" eaLnBrk="1" latinLnBrk="0" hangingPunct="1">
      <a:defRPr sz="2400" b="1" kern="1200">
        <a:solidFill>
          <a:schemeClr val="tx1"/>
        </a:solidFill>
        <a:latin typeface="Times New Roman"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39" name="Rectangle 3"/>
          <p:cNvSpPr>
            <a:spLocks noRo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xfrm>
            <a:off x="1150938" y="692150"/>
            <a:ext cx="4556125" cy="3416300"/>
          </a:xfrm>
          <a:ln/>
        </p:spPr>
      </p:sp>
      <p:sp>
        <p:nvSpPr>
          <p:cNvPr id="1638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xfrm>
            <a:off x="1150938" y="692150"/>
            <a:ext cx="4556125" cy="3416300"/>
          </a:xfrm>
          <a:ln/>
        </p:spPr>
      </p:sp>
      <p:sp>
        <p:nvSpPr>
          <p:cNvPr id="1843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xfrm>
            <a:off x="1150938" y="692150"/>
            <a:ext cx="4556125" cy="3416300"/>
          </a:xfrm>
          <a:ln/>
        </p:spPr>
      </p:sp>
      <p:sp>
        <p:nvSpPr>
          <p:cNvPr id="2048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xfrm>
            <a:off x="1150938" y="692150"/>
            <a:ext cx="4556125" cy="3416300"/>
          </a:xfrm>
          <a:ln/>
        </p:spPr>
      </p:sp>
      <p:sp>
        <p:nvSpPr>
          <p:cNvPr id="3072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xfrm>
            <a:off x="1150938" y="692150"/>
            <a:ext cx="4556125" cy="3416300"/>
          </a:xfrm>
          <a:ln/>
        </p:spPr>
      </p:sp>
      <p:sp>
        <p:nvSpPr>
          <p:cNvPr id="327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4" descr="30000471"/>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charset="0"/>
          <a:ea typeface="Arial" charset="0"/>
          <a:cs typeface="Arial" charset="0"/>
        </a:defRPr>
      </a:lvl2pPr>
      <a:lvl3pPr algn="ctr" rtl="0" eaLnBrk="0" fontAlgn="base" hangingPunct="0">
        <a:spcBef>
          <a:spcPct val="0"/>
        </a:spcBef>
        <a:spcAft>
          <a:spcPct val="0"/>
        </a:spcAft>
        <a:defRPr sz="4400">
          <a:solidFill>
            <a:schemeClr val="bg1"/>
          </a:solidFill>
          <a:latin typeface="Times New Roman" charset="0"/>
          <a:ea typeface="Arial" charset="0"/>
          <a:cs typeface="Arial" charset="0"/>
        </a:defRPr>
      </a:lvl3pPr>
      <a:lvl4pPr algn="ctr" rtl="0" eaLnBrk="0" fontAlgn="base" hangingPunct="0">
        <a:spcBef>
          <a:spcPct val="0"/>
        </a:spcBef>
        <a:spcAft>
          <a:spcPct val="0"/>
        </a:spcAft>
        <a:defRPr sz="4400">
          <a:solidFill>
            <a:schemeClr val="bg1"/>
          </a:solidFill>
          <a:latin typeface="Times New Roman" charset="0"/>
          <a:ea typeface="Arial" charset="0"/>
          <a:cs typeface="Arial" charset="0"/>
        </a:defRPr>
      </a:lvl4pPr>
      <a:lvl5pPr algn="ctr" rtl="0" eaLnBrk="0" fontAlgn="base" hangingPunct="0">
        <a:spcBef>
          <a:spcPct val="0"/>
        </a:spcBef>
        <a:spcAft>
          <a:spcPct val="0"/>
        </a:spcAft>
        <a:defRPr sz="4400">
          <a:solidFill>
            <a:schemeClr val="bg1"/>
          </a:solidFill>
          <a:latin typeface="Times New Roman" charset="0"/>
          <a:ea typeface="Arial" charset="0"/>
          <a:cs typeface="Arial" charset="0"/>
        </a:defRPr>
      </a:lvl5pPr>
      <a:lvl6pPr marL="457200" algn="ctr" rtl="0" eaLnBrk="0" fontAlgn="base" hangingPunct="0">
        <a:spcBef>
          <a:spcPct val="0"/>
        </a:spcBef>
        <a:spcAft>
          <a:spcPct val="0"/>
        </a:spcAft>
        <a:defRPr sz="4400">
          <a:solidFill>
            <a:schemeClr val="bg1"/>
          </a:solidFill>
          <a:latin typeface="Times New Roman" charset="0"/>
          <a:ea typeface="Arial" charset="0"/>
          <a:cs typeface="Arial" charset="0"/>
        </a:defRPr>
      </a:lvl6pPr>
      <a:lvl7pPr marL="914400" algn="ctr" rtl="0" eaLnBrk="0" fontAlgn="base" hangingPunct="0">
        <a:spcBef>
          <a:spcPct val="0"/>
        </a:spcBef>
        <a:spcAft>
          <a:spcPct val="0"/>
        </a:spcAft>
        <a:defRPr sz="4400">
          <a:solidFill>
            <a:schemeClr val="bg1"/>
          </a:solidFill>
          <a:latin typeface="Times New Roman" charset="0"/>
          <a:ea typeface="Arial" charset="0"/>
          <a:cs typeface="Arial" charset="0"/>
        </a:defRPr>
      </a:lvl7pPr>
      <a:lvl8pPr marL="1371600" algn="ctr" rtl="0" eaLnBrk="0" fontAlgn="base" hangingPunct="0">
        <a:spcBef>
          <a:spcPct val="0"/>
        </a:spcBef>
        <a:spcAft>
          <a:spcPct val="0"/>
        </a:spcAft>
        <a:defRPr sz="4400">
          <a:solidFill>
            <a:schemeClr val="bg1"/>
          </a:solidFill>
          <a:latin typeface="Times New Roman" charset="0"/>
          <a:ea typeface="Arial" charset="0"/>
          <a:cs typeface="Arial" charset="0"/>
        </a:defRPr>
      </a:lvl8pPr>
      <a:lvl9pPr marL="1828800" algn="ctr" rtl="0" eaLnBrk="0" fontAlgn="base" hangingPunct="0">
        <a:spcBef>
          <a:spcPct val="0"/>
        </a:spcBef>
        <a:spcAft>
          <a:spcPct val="0"/>
        </a:spcAft>
        <a:defRPr sz="4400">
          <a:solidFill>
            <a:schemeClr val="bg1"/>
          </a:solidFill>
          <a:latin typeface="Times New Roman" charset="0"/>
          <a:ea typeface="Arial" charset="0"/>
          <a:cs typeface="Arial" charset="0"/>
        </a:defRPr>
      </a:lvl9pPr>
    </p:titleStyle>
    <p:bodyStyle>
      <a:lvl1pPr marL="342900" indent="-342900" algn="l" rtl="0" eaLnBrk="0" fontAlgn="base" hangingPunct="0">
        <a:spcBef>
          <a:spcPct val="20000"/>
        </a:spcBef>
        <a:spcAft>
          <a:spcPct val="0"/>
        </a:spcAft>
        <a:buSzPct val="100000"/>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bg1"/>
          </a:solidFill>
          <a:latin typeface="+mn-lt"/>
          <a:ea typeface="+mn-ea"/>
          <a:cs typeface="+mn-cs"/>
        </a:defRPr>
      </a:lvl2pPr>
      <a:lvl3pPr marL="1143000" indent="-228600" algn="l" rtl="0" eaLnBrk="0" fontAlgn="base" hangingPunct="0">
        <a:spcBef>
          <a:spcPct val="20000"/>
        </a:spcBef>
        <a:spcAft>
          <a:spcPct val="0"/>
        </a:spcAft>
        <a:buSzPct val="100000"/>
        <a:buChar char="•"/>
        <a:defRPr sz="2400">
          <a:solidFill>
            <a:schemeClr val="bg1"/>
          </a:solidFill>
          <a:latin typeface="+mn-lt"/>
          <a:ea typeface="+mn-ea"/>
          <a:cs typeface="+mn-cs"/>
        </a:defRPr>
      </a:lvl3pPr>
      <a:lvl4pPr marL="1600200" indent="-228600" algn="l" rtl="0" eaLnBrk="0" fontAlgn="base" hangingPunct="0">
        <a:spcBef>
          <a:spcPct val="20000"/>
        </a:spcBef>
        <a:spcAft>
          <a:spcPct val="0"/>
        </a:spcAft>
        <a:buSzPct val="100000"/>
        <a:buChar char="–"/>
        <a:defRPr sz="2000">
          <a:solidFill>
            <a:schemeClr val="bg1"/>
          </a:solidFill>
          <a:latin typeface="+mn-lt"/>
          <a:ea typeface="+mn-ea"/>
          <a:cs typeface="+mn-cs"/>
        </a:defRPr>
      </a:lvl4pPr>
      <a:lvl5pPr marL="2057400" indent="-228600" algn="l" rtl="0" eaLnBrk="0" fontAlgn="base" hangingPunct="0">
        <a:spcBef>
          <a:spcPct val="20000"/>
        </a:spcBef>
        <a:spcAft>
          <a:spcPct val="0"/>
        </a:spcAft>
        <a:buSzPct val="100000"/>
        <a:buChar char="•"/>
        <a:defRPr sz="2000">
          <a:solidFill>
            <a:schemeClr val="bg1"/>
          </a:solidFill>
          <a:latin typeface="+mn-lt"/>
          <a:ea typeface="+mn-ea"/>
          <a:cs typeface="+mn-cs"/>
        </a:defRPr>
      </a:lvl5pPr>
      <a:lvl6pPr marL="2514600" indent="-228600" algn="l" rtl="0" eaLnBrk="0" fontAlgn="base" hangingPunct="0">
        <a:spcBef>
          <a:spcPct val="20000"/>
        </a:spcBef>
        <a:spcAft>
          <a:spcPct val="0"/>
        </a:spcAft>
        <a:buSzPct val="100000"/>
        <a:buChar char="•"/>
        <a:defRPr sz="2000">
          <a:solidFill>
            <a:schemeClr val="bg1"/>
          </a:solidFill>
          <a:latin typeface="+mn-lt"/>
          <a:ea typeface="+mn-ea"/>
          <a:cs typeface="+mn-cs"/>
        </a:defRPr>
      </a:lvl6pPr>
      <a:lvl7pPr marL="2971800" indent="-228600" algn="l" rtl="0" eaLnBrk="0" fontAlgn="base" hangingPunct="0">
        <a:spcBef>
          <a:spcPct val="20000"/>
        </a:spcBef>
        <a:spcAft>
          <a:spcPct val="0"/>
        </a:spcAft>
        <a:buSzPct val="100000"/>
        <a:buChar char="•"/>
        <a:defRPr sz="2000">
          <a:solidFill>
            <a:schemeClr val="bg1"/>
          </a:solidFill>
          <a:latin typeface="+mn-lt"/>
          <a:ea typeface="+mn-ea"/>
          <a:cs typeface="+mn-cs"/>
        </a:defRPr>
      </a:lvl7pPr>
      <a:lvl8pPr marL="3429000" indent="-228600" algn="l" rtl="0" eaLnBrk="0" fontAlgn="base" hangingPunct="0">
        <a:spcBef>
          <a:spcPct val="20000"/>
        </a:spcBef>
        <a:spcAft>
          <a:spcPct val="0"/>
        </a:spcAft>
        <a:buSzPct val="100000"/>
        <a:buChar char="•"/>
        <a:defRPr sz="2000">
          <a:solidFill>
            <a:schemeClr val="bg1"/>
          </a:solidFill>
          <a:latin typeface="+mn-lt"/>
          <a:ea typeface="+mn-ea"/>
          <a:cs typeface="+mn-cs"/>
        </a:defRPr>
      </a:lvl8pPr>
      <a:lvl9pPr marL="3886200" indent="-228600" algn="l" rtl="0" eaLnBrk="0" fontAlgn="base" hangingPunct="0">
        <a:spcBef>
          <a:spcPct val="20000"/>
        </a:spcBef>
        <a:spcAft>
          <a:spcPct val="0"/>
        </a:spcAft>
        <a:buSzPct val="100000"/>
        <a:buChar char="•"/>
        <a:defRPr sz="2000">
          <a:solidFill>
            <a:schemeClr val="bg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rgbClr val="808080">
              <a:alpha val="54901"/>
            </a:srgbClr>
          </a:solidFill>
        </p:spPr>
        <p:txBody>
          <a:bodyPr/>
          <a:lstStyle/>
          <a:p>
            <a:r>
              <a:rPr lang="en-US" b="1"/>
              <a:t>James 3:1-12</a:t>
            </a:r>
          </a:p>
        </p:txBody>
      </p:sp>
      <p:sp>
        <p:nvSpPr>
          <p:cNvPr id="3075" name="Rectangle 3"/>
          <p:cNvSpPr>
            <a:spLocks noGrp="1" noChangeArrowheads="1"/>
          </p:cNvSpPr>
          <p:nvPr>
            <p:ph type="body" idx="1"/>
          </p:nvPr>
        </p:nvSpPr>
        <p:spPr>
          <a:noFill/>
        </p:spPr>
        <p:txBody>
          <a:bodyPr/>
          <a:lstStyle/>
          <a:p>
            <a:pPr marL="0" indent="0" algn="just">
              <a:buFontTx/>
              <a:buNone/>
            </a:pPr>
            <a:r>
              <a:rPr lang="en-US" sz="2800" b="1"/>
              <a:t>“My brethren, let not many of you become teachers, knowing that we shall receive a stricter judgment.  For we all stumble in many things. If anyone does not stumble in word, he is a perfect man, able also to bridle the whole body. Indeed, we put bits in horses’ mouths that they may obey us, and we turn their whole body. Look also at ships: although they are so large and are driven by fierce winds, they are turned by a very small rudder wherever the pilot desires...”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0.70"/>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tgtEl>
                                          <p:spTgt spid="3075">
                                            <p:txEl>
                                              <p:pRg st="0" end="0"/>
                                            </p:txEl>
                                          </p:spTgt>
                                        </p:tgtEl>
                                      </p:cBhvr>
                                    </p:animEffect>
                                    <p:anim calcmode="lin" valueType="num">
                                      <p:cBhvr>
                                        <p:cTn id="15"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noFill/>
        </p:spPr>
        <p:txBody>
          <a:bodyPr/>
          <a:lstStyle/>
          <a:p>
            <a:pPr algn="ctr">
              <a:buFontTx/>
              <a:buNone/>
            </a:pPr>
            <a:r>
              <a:rPr lang="en-US" sz="2800" b="1" i="1"/>
              <a:t>What should characterize the Christian’s speech?</a:t>
            </a:r>
            <a:endParaRPr lang="en-US"/>
          </a:p>
          <a:p>
            <a:pPr>
              <a:buFontTx/>
              <a:buNone/>
            </a:pPr>
            <a:r>
              <a:rPr lang="en-US" sz="4800" b="1"/>
              <a:t>V.  Edification</a:t>
            </a:r>
            <a:endParaRPr lang="en-US"/>
          </a:p>
          <a:p>
            <a:pPr>
              <a:buFontTx/>
              <a:buNone/>
            </a:pPr>
            <a:r>
              <a:rPr lang="en-US"/>
              <a:t>	A.  How Others are Built Up (Eph 4:29;      	I Thess. 4:18). </a:t>
            </a:r>
          </a:p>
          <a:p>
            <a:pPr>
              <a:buFontTx/>
              <a:buNone/>
            </a:pPr>
            <a:r>
              <a:rPr lang="en-US"/>
              <a:t>	B.  How Others are Torn Down         			(Rom. 1:28-30).</a:t>
            </a:r>
          </a:p>
        </p:txBody>
      </p:sp>
      <p:sp>
        <p:nvSpPr>
          <p:cNvPr id="33795" name="Rectangle 5"/>
          <p:cNvSpPr>
            <a:spLocks noGrp="1" noChangeArrowheads="1"/>
          </p:cNvSpPr>
          <p:nvPr>
            <p:ph type="title"/>
          </p:nvPr>
        </p:nvSpPr>
        <p:spPr>
          <a:xfrm>
            <a:off x="609600" y="609600"/>
            <a:ext cx="8001000" cy="1295400"/>
          </a:xfrm>
          <a:solidFill>
            <a:srgbClr val="808080">
              <a:alpha val="54901"/>
            </a:srgbClr>
          </a:solidFill>
        </p:spPr>
        <p:txBody>
          <a:bodyPr/>
          <a:lstStyle/>
          <a:p>
            <a:pPr algn="l">
              <a:lnSpc>
                <a:spcPct val="80000"/>
              </a:lnSpc>
              <a:spcAft>
                <a:spcPct val="15000"/>
              </a:spcAft>
            </a:pPr>
            <a:r>
              <a:rPr lang="en-US"/>
              <a:t>   </a:t>
            </a:r>
            <a:r>
              <a:rPr lang="en-US" b="1"/>
              <a:t>The Christian’s Speech</a:t>
            </a:r>
            <a:br>
              <a:rPr lang="en-US" b="1"/>
            </a:br>
            <a:r>
              <a:rPr lang="en-US" b="1"/>
              <a:t>              </a:t>
            </a:r>
            <a:r>
              <a:rPr lang="en-US"/>
              <a:t>(James 3:1-12)</a:t>
            </a:r>
          </a:p>
        </p:txBody>
      </p:sp>
      <p:pic>
        <p:nvPicPr>
          <p:cNvPr id="33796" name="Picture 6" descr="35159"/>
          <p:cNvPicPr>
            <a:picLocks noChangeAspect="1" noChangeArrowheads="1"/>
          </p:cNvPicPr>
          <p:nvPr/>
        </p:nvPicPr>
        <p:blipFill>
          <a:blip r:embed="rId3"/>
          <a:srcRect l="19426" t="43024" r="36424" b="33720"/>
          <a:stretch>
            <a:fillRect/>
          </a:stretch>
        </p:blipFill>
        <p:spPr bwMode="auto">
          <a:xfrm>
            <a:off x="7086600" y="533400"/>
            <a:ext cx="1676400" cy="1341438"/>
          </a:xfrm>
          <a:prstGeom prst="rect">
            <a:avLst/>
          </a:prstGeom>
          <a:noFill/>
          <a:ln w="381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Effect transition="in" filter="fade">
                                      <p:cBhvr>
                                        <p:cTn id="14" dur="1000"/>
                                        <p:tgtEl>
                                          <p:spTgt spid="13315">
                                            <p:txEl>
                                              <p:pRg st="2" end="2"/>
                                            </p:txEl>
                                          </p:spTgt>
                                        </p:tgtEl>
                                      </p:cBhvr>
                                    </p:animEffect>
                                    <p:anim calcmode="lin" valueType="num">
                                      <p:cBhvr>
                                        <p:cTn id="15"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Effect transition="in" filter="fade">
                                      <p:cBhvr>
                                        <p:cTn id="21" dur="1000"/>
                                        <p:tgtEl>
                                          <p:spTgt spid="13315">
                                            <p:txEl>
                                              <p:pRg st="3" end="3"/>
                                            </p:txEl>
                                          </p:spTgt>
                                        </p:tgtEl>
                                      </p:cBhvr>
                                    </p:animEffect>
                                    <p:anim calcmode="lin" valueType="num">
                                      <p:cBhvr>
                                        <p:cTn id="22"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rgbClr val="808080">
              <a:alpha val="54901"/>
            </a:srgbClr>
          </a:solidFill>
        </p:spPr>
        <p:txBody>
          <a:bodyPr/>
          <a:lstStyle/>
          <a:p>
            <a:r>
              <a:rPr lang="en-US" b="1"/>
              <a:t>Colossians 4:5-6</a:t>
            </a:r>
          </a:p>
        </p:txBody>
      </p:sp>
      <p:sp>
        <p:nvSpPr>
          <p:cNvPr id="14339" name="Rectangle 3"/>
          <p:cNvSpPr>
            <a:spLocks noGrp="1" noChangeArrowheads="1"/>
          </p:cNvSpPr>
          <p:nvPr>
            <p:ph type="body" idx="1"/>
          </p:nvPr>
        </p:nvSpPr>
        <p:spPr>
          <a:noFill/>
        </p:spPr>
        <p:txBody>
          <a:bodyPr/>
          <a:lstStyle/>
          <a:p>
            <a:pPr marL="0" indent="0" algn="just">
              <a:buFontTx/>
              <a:buNone/>
            </a:pPr>
            <a:r>
              <a:rPr lang="en-US" sz="3800" b="1"/>
              <a:t>“Walk in wisdom toward those who are outside, redeeming the time.  Let your speech always be with grace, seasoned with salt, that you may know how you ought to answer each one.”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strVal val="#ppt_w*0.70"/>
                                          </p:val>
                                        </p:tav>
                                        <p:tav tm="100000">
                                          <p:val>
                                            <p:strVal val="#ppt_w"/>
                                          </p:val>
                                        </p:tav>
                                      </p:tavLst>
                                    </p:anim>
                                    <p:anim calcmode="lin" valueType="num">
                                      <p:cBhvr>
                                        <p:cTn id="8" dur="1000" fill="hold"/>
                                        <p:tgtEl>
                                          <p:spTgt spid="14338"/>
                                        </p:tgtEl>
                                        <p:attrNameLst>
                                          <p:attrName>ppt_h</p:attrName>
                                        </p:attrNameLst>
                                      </p:cBhvr>
                                      <p:tavLst>
                                        <p:tav tm="0">
                                          <p:val>
                                            <p:strVal val="#ppt_h"/>
                                          </p:val>
                                        </p:tav>
                                        <p:tav tm="100000">
                                          <p:val>
                                            <p:strVal val="#ppt_h"/>
                                          </p:val>
                                        </p:tav>
                                      </p:tavLst>
                                    </p:anim>
                                    <p:animEffect transition="in" filter="fade">
                                      <p:cBhvr>
                                        <p:cTn id="9" dur="1000"/>
                                        <p:tgtEl>
                                          <p:spTgt spid="1433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1000"/>
                                        <p:tgtEl>
                                          <p:spTgt spid="14339">
                                            <p:txEl>
                                              <p:pRg st="0" end="0"/>
                                            </p:txEl>
                                          </p:spTgt>
                                        </p:tgtEl>
                                      </p:cBhvr>
                                    </p:animEffect>
                                    <p:anim calcmode="lin" valueType="num">
                                      <p:cBhvr>
                                        <p:cTn id="15"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rgbClr val="808080">
              <a:alpha val="54901"/>
            </a:srgbClr>
          </a:solidFill>
        </p:spPr>
        <p:txBody>
          <a:bodyPr/>
          <a:lstStyle/>
          <a:p>
            <a:r>
              <a:rPr lang="en-US" b="1"/>
              <a:t>James 3:1-12</a:t>
            </a:r>
          </a:p>
        </p:txBody>
      </p:sp>
      <p:sp>
        <p:nvSpPr>
          <p:cNvPr id="4099" name="Rectangle 3"/>
          <p:cNvSpPr>
            <a:spLocks noGrp="1" noChangeArrowheads="1"/>
          </p:cNvSpPr>
          <p:nvPr>
            <p:ph type="body" idx="1"/>
          </p:nvPr>
        </p:nvSpPr>
        <p:spPr>
          <a:noFill/>
        </p:spPr>
        <p:txBody>
          <a:bodyPr/>
          <a:lstStyle/>
          <a:p>
            <a:pPr marL="0" indent="0" algn="just">
              <a:buFontTx/>
              <a:buNone/>
            </a:pPr>
            <a:r>
              <a:rPr lang="en-US" sz="2800" b="1"/>
              <a:t>“...Even so the tongue is a little member and boasts great things. See how great a forest a little fire kindles!  And the tongue is a fire, a world of iniquity. The tongue is so set among our members that it defiles the whole body, and sets on fire the course of nature; and it is set on fire by hell.  For every kind of beast and bird, of reptile and creature of the sea, is tamed and has been tamed by mankind...”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rgbClr val="808080">
              <a:alpha val="54901"/>
            </a:srgbClr>
          </a:solidFill>
        </p:spPr>
        <p:txBody>
          <a:bodyPr/>
          <a:lstStyle/>
          <a:p>
            <a:r>
              <a:rPr lang="en-US" b="1"/>
              <a:t>James 3:1-12</a:t>
            </a:r>
          </a:p>
        </p:txBody>
      </p:sp>
      <p:sp>
        <p:nvSpPr>
          <p:cNvPr id="5123" name="Rectangle 3"/>
          <p:cNvSpPr>
            <a:spLocks noGrp="1" noChangeArrowheads="1"/>
          </p:cNvSpPr>
          <p:nvPr>
            <p:ph type="body" idx="1"/>
          </p:nvPr>
        </p:nvSpPr>
        <p:spPr>
          <a:noFill/>
        </p:spPr>
        <p:txBody>
          <a:bodyPr/>
          <a:lstStyle/>
          <a:p>
            <a:pPr marL="0" indent="0" algn="just">
              <a:buFontTx/>
              <a:buNone/>
            </a:pPr>
            <a:r>
              <a:rPr lang="en-US" sz="2800" b="1"/>
              <a:t>“...But no man can tame the tongue. It is an unruly evil, full of deadly poison.  With it we bless our God and Father, and with it we curse men, who have been made in the similitude of God.  Out of the same mouth proceed blessing and cursing. My brethren, these things ought not to be so.  Does a spring send forth fresh water and bitter from the same opening?...”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rgbClr val="808080">
              <a:alpha val="54901"/>
            </a:srgbClr>
          </a:solidFill>
        </p:spPr>
        <p:txBody>
          <a:bodyPr/>
          <a:lstStyle/>
          <a:p>
            <a:r>
              <a:rPr lang="en-US" b="1"/>
              <a:t>James 3:1-12</a:t>
            </a:r>
          </a:p>
        </p:txBody>
      </p:sp>
      <p:sp>
        <p:nvSpPr>
          <p:cNvPr id="6147" name="Rectangle 3"/>
          <p:cNvSpPr>
            <a:spLocks noGrp="1" noChangeArrowheads="1"/>
          </p:cNvSpPr>
          <p:nvPr>
            <p:ph type="body" idx="1"/>
          </p:nvPr>
        </p:nvSpPr>
        <p:spPr>
          <a:noFill/>
        </p:spPr>
        <p:txBody>
          <a:bodyPr/>
          <a:lstStyle/>
          <a:p>
            <a:pPr marL="0" indent="0" algn="just">
              <a:buFontTx/>
              <a:buNone/>
            </a:pPr>
            <a:r>
              <a:rPr lang="en-US" sz="2800" b="1"/>
              <a:t>“...Can a fig tree, my brethren, bear olives, or a grapevine bear figs? Thus no spring yields both salt water and fresh” (NKJV).</a:t>
            </a:r>
          </a:p>
          <a:p>
            <a:pPr marL="0" indent="0" algn="just">
              <a:buFontTx/>
              <a:buNone/>
            </a:pPr>
            <a:endParaRPr lang="en-US" sz="2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rgbClr val="808080">
              <a:alpha val="54901"/>
            </a:srgbClr>
          </a:solidFill>
        </p:spPr>
        <p:txBody>
          <a:bodyPr/>
          <a:lstStyle/>
          <a:p>
            <a:r>
              <a:rPr lang="en-US" b="1"/>
              <a:t>James 3:6</a:t>
            </a:r>
          </a:p>
        </p:txBody>
      </p:sp>
      <p:sp>
        <p:nvSpPr>
          <p:cNvPr id="7171" name="Rectangle 3"/>
          <p:cNvSpPr>
            <a:spLocks noGrp="1" noChangeArrowheads="1"/>
          </p:cNvSpPr>
          <p:nvPr>
            <p:ph type="body" idx="1"/>
          </p:nvPr>
        </p:nvSpPr>
        <p:spPr>
          <a:noFill/>
        </p:spPr>
        <p:txBody>
          <a:bodyPr/>
          <a:lstStyle/>
          <a:p>
            <a:pPr marL="0" indent="0" algn="just">
              <a:buFontTx/>
              <a:buNone/>
            </a:pPr>
            <a:r>
              <a:rPr lang="en-US" sz="2800" b="1"/>
              <a:t>“The wicked tongue defiles not merely itself…but ‘the whole body’ for there is no sin that is committed by any member of the body…in which the tongue does not assume the control;…by the way in which it speaks of the sin, helps to plan it, joins with what it says in carrying out the sin, defends, upholds, and continues the sin after it is done.”  </a:t>
            </a:r>
          </a:p>
          <a:p>
            <a:pPr marL="0" indent="0" algn="r">
              <a:buFontTx/>
              <a:buNone/>
            </a:pPr>
            <a:r>
              <a:rPr lang="en-US" sz="2400" b="1"/>
              <a:t>Lenski’s Commentary on James, p. 606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0.70"/>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Effect transition="in" filter="fade">
                                      <p:cBhvr>
                                        <p:cTn id="19" dur="1000"/>
                                        <p:tgtEl>
                                          <p:spTgt spid="7171">
                                            <p:txEl>
                                              <p:pRg st="1" end="1"/>
                                            </p:txEl>
                                          </p:spTgt>
                                        </p:tgtEl>
                                      </p:cBhvr>
                                    </p:animEffect>
                                    <p:anim calcmode="lin" valueType="num">
                                      <p:cBhvr>
                                        <p:cTn id="20"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noFill/>
        </p:spPr>
        <p:txBody>
          <a:bodyPr/>
          <a:lstStyle/>
          <a:p>
            <a:pPr algn="ctr">
              <a:buFontTx/>
              <a:buNone/>
            </a:pPr>
            <a:r>
              <a:rPr lang="en-US" sz="2800" b="1" i="1"/>
              <a:t>What should characterize the Christian’s speech?</a:t>
            </a:r>
            <a:endParaRPr lang="en-US"/>
          </a:p>
          <a:p>
            <a:pPr>
              <a:buFontTx/>
              <a:buNone/>
            </a:pPr>
            <a:r>
              <a:rPr lang="en-US" sz="4800" b="1"/>
              <a:t>I.  Quietness</a:t>
            </a:r>
            <a:endParaRPr lang="en-US"/>
          </a:p>
          <a:p>
            <a:pPr marL="966788" lvl="1" indent="-566738">
              <a:buFontTx/>
              <a:buNone/>
            </a:pPr>
            <a:r>
              <a:rPr lang="en-US" sz="3000"/>
              <a:t>A.  The dangers of much speech (Prov. 10:19; Ecc. 5:3). </a:t>
            </a:r>
          </a:p>
          <a:p>
            <a:pPr marL="966788" lvl="1" indent="-566738">
              <a:buFontTx/>
              <a:buNone/>
            </a:pPr>
            <a:r>
              <a:rPr lang="en-US" sz="3000"/>
              <a:t>B.  The nature of the Christian life (1 Thess 4:10b-11; 1 Tim. 2:12; Jas. 1:19-20).</a:t>
            </a:r>
          </a:p>
        </p:txBody>
      </p:sp>
      <p:sp>
        <p:nvSpPr>
          <p:cNvPr id="8197" name="Rectangle 5"/>
          <p:cNvSpPr>
            <a:spLocks noGrp="1" noChangeArrowheads="1"/>
          </p:cNvSpPr>
          <p:nvPr>
            <p:ph type="title"/>
          </p:nvPr>
        </p:nvSpPr>
        <p:spPr>
          <a:xfrm>
            <a:off x="609600" y="609600"/>
            <a:ext cx="8001000" cy="1295400"/>
          </a:xfrm>
          <a:solidFill>
            <a:srgbClr val="808080">
              <a:alpha val="54901"/>
            </a:srgbClr>
          </a:solidFill>
        </p:spPr>
        <p:txBody>
          <a:bodyPr/>
          <a:lstStyle/>
          <a:p>
            <a:pPr algn="l">
              <a:lnSpc>
                <a:spcPct val="80000"/>
              </a:lnSpc>
              <a:spcAft>
                <a:spcPct val="15000"/>
              </a:spcAft>
            </a:pPr>
            <a:r>
              <a:rPr lang="en-US"/>
              <a:t>   </a:t>
            </a:r>
            <a:r>
              <a:rPr lang="en-US" b="1"/>
              <a:t>The Christian’s Speech</a:t>
            </a:r>
            <a:br>
              <a:rPr lang="en-US" b="1"/>
            </a:br>
            <a:r>
              <a:rPr lang="en-US" b="1"/>
              <a:t>              </a:t>
            </a:r>
            <a:r>
              <a:rPr lang="en-US"/>
              <a:t>(James 3:1-12)</a:t>
            </a:r>
          </a:p>
        </p:txBody>
      </p:sp>
      <p:pic>
        <p:nvPicPr>
          <p:cNvPr id="8198" name="Picture 6" descr="35159"/>
          <p:cNvPicPr>
            <a:picLocks noChangeAspect="1" noChangeArrowheads="1"/>
          </p:cNvPicPr>
          <p:nvPr/>
        </p:nvPicPr>
        <p:blipFill>
          <a:blip r:embed="rId3"/>
          <a:srcRect l="19426" t="43024" r="36424" b="33720"/>
          <a:stretch>
            <a:fillRect/>
          </a:stretch>
        </p:blipFill>
        <p:spPr bwMode="auto">
          <a:xfrm>
            <a:off x="7086600" y="533400"/>
            <a:ext cx="1676400" cy="1341438"/>
          </a:xfrm>
          <a:prstGeom prst="rect">
            <a:avLst/>
          </a:prstGeom>
          <a:noFill/>
          <a:ln w="381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1000" fill="hold"/>
                                        <p:tgtEl>
                                          <p:spTgt spid="8197"/>
                                        </p:tgtEl>
                                        <p:attrNameLst>
                                          <p:attrName>ppt_w</p:attrName>
                                        </p:attrNameLst>
                                      </p:cBhvr>
                                      <p:tavLst>
                                        <p:tav tm="0">
                                          <p:val>
                                            <p:strVal val="#ppt_w*0.70"/>
                                          </p:val>
                                        </p:tav>
                                        <p:tav tm="100000">
                                          <p:val>
                                            <p:strVal val="#ppt_w"/>
                                          </p:val>
                                        </p:tav>
                                      </p:tavLst>
                                    </p:anim>
                                    <p:anim calcmode="lin" valueType="num">
                                      <p:cBhvr>
                                        <p:cTn id="8" dur="1000" fill="hold"/>
                                        <p:tgtEl>
                                          <p:spTgt spid="8197"/>
                                        </p:tgtEl>
                                        <p:attrNameLst>
                                          <p:attrName>ppt_h</p:attrName>
                                        </p:attrNameLst>
                                      </p:cBhvr>
                                      <p:tavLst>
                                        <p:tav tm="0">
                                          <p:val>
                                            <p:strVal val="#ppt_h"/>
                                          </p:val>
                                        </p:tav>
                                        <p:tav tm="100000">
                                          <p:val>
                                            <p:strVal val="#ppt_h"/>
                                          </p:val>
                                        </p:tav>
                                      </p:tavLst>
                                    </p:anim>
                                    <p:animEffect transition="in" filter="fade">
                                      <p:cBhvr>
                                        <p:cTn id="9" dur="1000"/>
                                        <p:tgtEl>
                                          <p:spTgt spid="8197"/>
                                        </p:tgtEl>
                                      </p:cBhvr>
                                    </p:animEffect>
                                  </p:childTnLst>
                                </p:cTn>
                              </p:par>
                              <p:par>
                                <p:cTn id="10" presetID="55" presetClass="entr" presetSubtype="0" fill="hold" nodeType="withEffect">
                                  <p:stCondLst>
                                    <p:cond delay="0"/>
                                  </p:stCondLst>
                                  <p:childTnLst>
                                    <p:set>
                                      <p:cBhvr>
                                        <p:cTn id="11" dur="1" fill="hold">
                                          <p:stCondLst>
                                            <p:cond delay="0"/>
                                          </p:stCondLst>
                                        </p:cTn>
                                        <p:tgtEl>
                                          <p:spTgt spid="8198"/>
                                        </p:tgtEl>
                                        <p:attrNameLst>
                                          <p:attrName>style.visibility</p:attrName>
                                        </p:attrNameLst>
                                      </p:cBhvr>
                                      <p:to>
                                        <p:strVal val="visible"/>
                                      </p:to>
                                    </p:set>
                                    <p:anim calcmode="lin" valueType="num">
                                      <p:cBhvr>
                                        <p:cTn id="12" dur="1000" fill="hold"/>
                                        <p:tgtEl>
                                          <p:spTgt spid="8198"/>
                                        </p:tgtEl>
                                        <p:attrNameLst>
                                          <p:attrName>ppt_w</p:attrName>
                                        </p:attrNameLst>
                                      </p:cBhvr>
                                      <p:tavLst>
                                        <p:tav tm="0">
                                          <p:val>
                                            <p:strVal val="#ppt_w*0.70"/>
                                          </p:val>
                                        </p:tav>
                                        <p:tav tm="100000">
                                          <p:val>
                                            <p:strVal val="#ppt_w"/>
                                          </p:val>
                                        </p:tav>
                                      </p:tavLst>
                                    </p:anim>
                                    <p:anim calcmode="lin" valueType="num">
                                      <p:cBhvr>
                                        <p:cTn id="13" dur="1000" fill="hold"/>
                                        <p:tgtEl>
                                          <p:spTgt spid="8198"/>
                                        </p:tgtEl>
                                        <p:attrNameLst>
                                          <p:attrName>ppt_h</p:attrName>
                                        </p:attrNameLst>
                                      </p:cBhvr>
                                      <p:tavLst>
                                        <p:tav tm="0">
                                          <p:val>
                                            <p:strVal val="#ppt_h"/>
                                          </p:val>
                                        </p:tav>
                                        <p:tav tm="100000">
                                          <p:val>
                                            <p:strVal val="#ppt_h"/>
                                          </p:val>
                                        </p:tav>
                                      </p:tavLst>
                                    </p:anim>
                                    <p:animEffect transition="in" filter="fade">
                                      <p:cBhvr>
                                        <p:cTn id="14" dur="1000"/>
                                        <p:tgtEl>
                                          <p:spTgt spid="81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195">
                                            <p:txEl>
                                              <p:pRg st="0" end="0"/>
                                            </p:txEl>
                                          </p:spTgt>
                                        </p:tgtEl>
                                        <p:attrNameLst>
                                          <p:attrName>style.visibility</p:attrName>
                                        </p:attrNameLst>
                                      </p:cBhvr>
                                      <p:to>
                                        <p:strVal val="visible"/>
                                      </p:to>
                                    </p:set>
                                    <p:animEffect transition="in" filter="fade">
                                      <p:cBhvr>
                                        <p:cTn id="19" dur="1000"/>
                                        <p:tgtEl>
                                          <p:spTgt spid="8195">
                                            <p:txEl>
                                              <p:pRg st="0" end="0"/>
                                            </p:txEl>
                                          </p:spTgt>
                                        </p:tgtEl>
                                      </p:cBhvr>
                                    </p:animEffect>
                                    <p:anim calcmode="lin" valueType="num">
                                      <p:cBhvr>
                                        <p:cTn id="20"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195">
                                            <p:txEl>
                                              <p:pRg st="1" end="1"/>
                                            </p:txEl>
                                          </p:spTgt>
                                        </p:tgtEl>
                                        <p:attrNameLst>
                                          <p:attrName>style.visibility</p:attrName>
                                        </p:attrNameLst>
                                      </p:cBhvr>
                                      <p:to>
                                        <p:strVal val="visible"/>
                                      </p:to>
                                    </p:set>
                                    <p:animEffect transition="in" filter="fade">
                                      <p:cBhvr>
                                        <p:cTn id="26" dur="1000"/>
                                        <p:tgtEl>
                                          <p:spTgt spid="8195">
                                            <p:txEl>
                                              <p:pRg st="1" end="1"/>
                                            </p:txEl>
                                          </p:spTgt>
                                        </p:tgtEl>
                                      </p:cBhvr>
                                    </p:animEffect>
                                    <p:anim calcmode="lin" valueType="num">
                                      <p:cBhvr>
                                        <p:cTn id="27"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195">
                                            <p:txEl>
                                              <p:pRg st="2" end="2"/>
                                            </p:txEl>
                                          </p:spTgt>
                                        </p:tgtEl>
                                        <p:attrNameLst>
                                          <p:attrName>style.visibility</p:attrName>
                                        </p:attrNameLst>
                                      </p:cBhvr>
                                      <p:to>
                                        <p:strVal val="visible"/>
                                      </p:to>
                                    </p:set>
                                    <p:animEffect transition="in" filter="fade">
                                      <p:cBhvr>
                                        <p:cTn id="33" dur="1000"/>
                                        <p:tgtEl>
                                          <p:spTgt spid="8195">
                                            <p:txEl>
                                              <p:pRg st="2" end="2"/>
                                            </p:txEl>
                                          </p:spTgt>
                                        </p:tgtEl>
                                      </p:cBhvr>
                                    </p:animEffect>
                                    <p:anim calcmode="lin" valueType="num">
                                      <p:cBhvr>
                                        <p:cTn id="34"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195">
                                            <p:txEl>
                                              <p:pRg st="3" end="3"/>
                                            </p:txEl>
                                          </p:spTgt>
                                        </p:tgtEl>
                                        <p:attrNameLst>
                                          <p:attrName>style.visibility</p:attrName>
                                        </p:attrNameLst>
                                      </p:cBhvr>
                                      <p:to>
                                        <p:strVal val="visible"/>
                                      </p:to>
                                    </p:set>
                                    <p:animEffect transition="in" filter="fade">
                                      <p:cBhvr>
                                        <p:cTn id="40" dur="1000"/>
                                        <p:tgtEl>
                                          <p:spTgt spid="8195">
                                            <p:txEl>
                                              <p:pRg st="3" end="3"/>
                                            </p:txEl>
                                          </p:spTgt>
                                        </p:tgtEl>
                                      </p:cBhvr>
                                    </p:animEffect>
                                    <p:anim calcmode="lin" valueType="num">
                                      <p:cBhvr>
                                        <p:cTn id="41"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7"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609600"/>
            <a:ext cx="8001000" cy="1295400"/>
          </a:xfrm>
          <a:solidFill>
            <a:srgbClr val="808080">
              <a:alpha val="54901"/>
            </a:srgbClr>
          </a:solidFill>
        </p:spPr>
        <p:txBody>
          <a:bodyPr/>
          <a:lstStyle/>
          <a:p>
            <a:pPr algn="l">
              <a:lnSpc>
                <a:spcPct val="80000"/>
              </a:lnSpc>
              <a:spcAft>
                <a:spcPct val="15000"/>
              </a:spcAft>
            </a:pPr>
            <a:r>
              <a:rPr lang="en-US" b="1"/>
              <a:t>   The Christian’s Speech</a:t>
            </a:r>
            <a:br>
              <a:rPr lang="en-US" b="1"/>
            </a:br>
            <a:r>
              <a:rPr lang="en-US" b="1"/>
              <a:t>              </a:t>
            </a:r>
            <a:r>
              <a:rPr lang="en-US"/>
              <a:t>(James 3:1-12)</a:t>
            </a:r>
          </a:p>
        </p:txBody>
      </p:sp>
      <p:sp>
        <p:nvSpPr>
          <p:cNvPr id="9219" name="Rectangle 3"/>
          <p:cNvSpPr>
            <a:spLocks noGrp="1" noChangeArrowheads="1"/>
          </p:cNvSpPr>
          <p:nvPr>
            <p:ph type="body" idx="1"/>
          </p:nvPr>
        </p:nvSpPr>
        <p:spPr>
          <a:noFill/>
        </p:spPr>
        <p:txBody>
          <a:bodyPr/>
          <a:lstStyle/>
          <a:p>
            <a:pPr algn="ctr">
              <a:buFontTx/>
              <a:buNone/>
            </a:pPr>
            <a:r>
              <a:rPr lang="en-US" sz="2800" b="1" i="1"/>
              <a:t>What should characterize the Christian’s speech?</a:t>
            </a:r>
            <a:endParaRPr lang="en-US"/>
          </a:p>
          <a:p>
            <a:pPr>
              <a:buFontTx/>
              <a:buNone/>
            </a:pPr>
            <a:r>
              <a:rPr lang="en-US" sz="4800" b="1"/>
              <a:t>II.  Decency</a:t>
            </a:r>
            <a:endParaRPr lang="en-US"/>
          </a:p>
          <a:p>
            <a:pPr>
              <a:buFontTx/>
              <a:buNone/>
            </a:pPr>
            <a:r>
              <a:rPr lang="en-US"/>
              <a:t>	A.  Not “Foolish Talking”</a:t>
            </a:r>
          </a:p>
          <a:p>
            <a:pPr>
              <a:buFontTx/>
              <a:buNone/>
            </a:pPr>
            <a:r>
              <a:rPr lang="en-US"/>
              <a:t>	B.  Not “Coarse Jesting” (Eph. 5:3-4 ). </a:t>
            </a:r>
          </a:p>
          <a:p>
            <a:pPr>
              <a:buFontTx/>
              <a:buNone/>
            </a:pPr>
            <a:r>
              <a:rPr lang="en-US"/>
              <a:t>	C.  Not “Filthy Language” (Col. 3:8).</a:t>
            </a:r>
          </a:p>
        </p:txBody>
      </p:sp>
      <p:pic>
        <p:nvPicPr>
          <p:cNvPr id="27652" name="Picture 4" descr="35159"/>
          <p:cNvPicPr>
            <a:picLocks noChangeAspect="1" noChangeArrowheads="1"/>
          </p:cNvPicPr>
          <p:nvPr/>
        </p:nvPicPr>
        <p:blipFill>
          <a:blip r:embed="rId3"/>
          <a:srcRect l="19426" t="43024" r="36424" b="33720"/>
          <a:stretch>
            <a:fillRect/>
          </a:stretch>
        </p:blipFill>
        <p:spPr bwMode="auto">
          <a:xfrm>
            <a:off x="7086600" y="533400"/>
            <a:ext cx="1676400" cy="1341438"/>
          </a:xfrm>
          <a:prstGeom prst="rect">
            <a:avLst/>
          </a:prstGeom>
          <a:noFill/>
          <a:ln w="381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1000"/>
                                        <p:tgtEl>
                                          <p:spTgt spid="9219">
                                            <p:txEl>
                                              <p:pRg st="1" end="1"/>
                                            </p:txEl>
                                          </p:spTgt>
                                        </p:tgtEl>
                                      </p:cBhvr>
                                    </p:animEffect>
                                    <p:anim calcmode="lin" valueType="num">
                                      <p:cBhvr>
                                        <p:cTn id="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Effect transition="in" filter="fade">
                                      <p:cBhvr>
                                        <p:cTn id="28" dur="1000"/>
                                        <p:tgtEl>
                                          <p:spTgt spid="9219">
                                            <p:txEl>
                                              <p:pRg st="4" end="4"/>
                                            </p:txEl>
                                          </p:spTgt>
                                        </p:tgtEl>
                                      </p:cBhvr>
                                    </p:animEffect>
                                    <p:anim calcmode="lin" valueType="num">
                                      <p:cBhvr>
                                        <p:cTn id="29"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noFill/>
        </p:spPr>
        <p:txBody>
          <a:bodyPr/>
          <a:lstStyle/>
          <a:p>
            <a:pPr algn="ctr">
              <a:buFontTx/>
              <a:buNone/>
            </a:pPr>
            <a:r>
              <a:rPr lang="en-US" sz="2800" b="1" i="1"/>
              <a:t>What should characterize the Christian’s speech?</a:t>
            </a:r>
            <a:endParaRPr lang="en-US"/>
          </a:p>
          <a:p>
            <a:pPr>
              <a:buFontTx/>
              <a:buNone/>
            </a:pPr>
            <a:r>
              <a:rPr lang="en-US" sz="4800" b="1"/>
              <a:t>III.  Honesty</a:t>
            </a:r>
            <a:endParaRPr lang="en-US"/>
          </a:p>
          <a:p>
            <a:pPr>
              <a:buFontTx/>
              <a:buNone/>
            </a:pPr>
            <a:r>
              <a:rPr lang="en-US"/>
              <a:t>	A.  In Daily Affairs (Col. 3:9-10; 		Matthew 5:33-37).</a:t>
            </a:r>
          </a:p>
          <a:p>
            <a:pPr>
              <a:buFontTx/>
              <a:buNone/>
            </a:pPr>
            <a:r>
              <a:rPr lang="en-US"/>
              <a:t>	B.  In Spiritual Matters (2 Tim 2:15-18). </a:t>
            </a:r>
          </a:p>
        </p:txBody>
      </p:sp>
      <p:sp>
        <p:nvSpPr>
          <p:cNvPr id="29699" name="Rectangle 5"/>
          <p:cNvSpPr>
            <a:spLocks noGrp="1" noChangeArrowheads="1"/>
          </p:cNvSpPr>
          <p:nvPr>
            <p:ph type="title"/>
          </p:nvPr>
        </p:nvSpPr>
        <p:spPr>
          <a:xfrm>
            <a:off x="609600" y="609600"/>
            <a:ext cx="8001000" cy="1295400"/>
          </a:xfrm>
          <a:solidFill>
            <a:srgbClr val="808080">
              <a:alpha val="54901"/>
            </a:srgbClr>
          </a:solidFill>
        </p:spPr>
        <p:txBody>
          <a:bodyPr/>
          <a:lstStyle/>
          <a:p>
            <a:pPr algn="l">
              <a:lnSpc>
                <a:spcPct val="80000"/>
              </a:lnSpc>
              <a:spcAft>
                <a:spcPct val="15000"/>
              </a:spcAft>
            </a:pPr>
            <a:r>
              <a:rPr lang="en-US"/>
              <a:t>   </a:t>
            </a:r>
            <a:r>
              <a:rPr lang="en-US" b="1"/>
              <a:t>The Christian’s Speech</a:t>
            </a:r>
            <a:br>
              <a:rPr lang="en-US" b="1"/>
            </a:br>
            <a:r>
              <a:rPr lang="en-US" b="1"/>
              <a:t>              </a:t>
            </a:r>
            <a:r>
              <a:rPr lang="en-US"/>
              <a:t>(James 3:1-12)</a:t>
            </a:r>
          </a:p>
        </p:txBody>
      </p:sp>
      <p:pic>
        <p:nvPicPr>
          <p:cNvPr id="29700" name="Picture 6" descr="35159"/>
          <p:cNvPicPr>
            <a:picLocks noChangeAspect="1" noChangeArrowheads="1"/>
          </p:cNvPicPr>
          <p:nvPr/>
        </p:nvPicPr>
        <p:blipFill>
          <a:blip r:embed="rId3"/>
          <a:srcRect l="19426" t="43024" r="36424" b="33720"/>
          <a:stretch>
            <a:fillRect/>
          </a:stretch>
        </p:blipFill>
        <p:spPr bwMode="auto">
          <a:xfrm>
            <a:off x="7086600" y="533400"/>
            <a:ext cx="1676400" cy="1341438"/>
          </a:xfrm>
          <a:prstGeom prst="rect">
            <a:avLst/>
          </a:prstGeom>
          <a:noFill/>
          <a:ln w="381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1000"/>
                                        <p:tgtEl>
                                          <p:spTgt spid="10243">
                                            <p:txEl>
                                              <p:pRg st="1" end="1"/>
                                            </p:txEl>
                                          </p:spTgt>
                                        </p:tgtEl>
                                      </p:cBhvr>
                                    </p:animEffect>
                                    <p:anim calcmode="lin" valueType="num">
                                      <p:cBhvr>
                                        <p:cTn id="8"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1000"/>
                                        <p:tgtEl>
                                          <p:spTgt spid="10243">
                                            <p:txEl>
                                              <p:pRg st="3" end="3"/>
                                            </p:txEl>
                                          </p:spTgt>
                                        </p:tgtEl>
                                      </p:cBhvr>
                                    </p:animEffect>
                                    <p:anim calcmode="lin" valueType="num">
                                      <p:cBhvr>
                                        <p:cTn id="22"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p:spPr>
        <p:txBody>
          <a:bodyPr/>
          <a:lstStyle/>
          <a:p>
            <a:pPr algn="ctr">
              <a:buFontTx/>
              <a:buNone/>
            </a:pPr>
            <a:r>
              <a:rPr lang="en-US" sz="2800" b="1" i="1"/>
              <a:t>What should characterize the Christian’s speech?</a:t>
            </a:r>
            <a:endParaRPr lang="en-US"/>
          </a:p>
          <a:p>
            <a:pPr>
              <a:buFontTx/>
              <a:buNone/>
            </a:pPr>
            <a:r>
              <a:rPr lang="en-US" sz="4800" b="1"/>
              <a:t>IV.  Reverence</a:t>
            </a:r>
            <a:endParaRPr lang="en-US"/>
          </a:p>
          <a:p>
            <a:pPr marL="966788" lvl="1" indent="-566738">
              <a:buFontTx/>
              <a:buNone/>
            </a:pPr>
            <a:r>
              <a:rPr lang="en-US" sz="3000"/>
              <a:t>A.  The Name of the Lord (Exod. 20:7). </a:t>
            </a:r>
          </a:p>
          <a:p>
            <a:pPr marL="966788" lvl="1" indent="-566738">
              <a:buFontTx/>
              <a:buNone/>
            </a:pPr>
            <a:r>
              <a:rPr lang="en-US" sz="3000"/>
              <a:t>B.  The Law of Christ (Matt. 12:33-37).</a:t>
            </a:r>
          </a:p>
        </p:txBody>
      </p:sp>
      <p:sp>
        <p:nvSpPr>
          <p:cNvPr id="31747" name="Rectangle 5"/>
          <p:cNvSpPr>
            <a:spLocks noGrp="1" noChangeArrowheads="1"/>
          </p:cNvSpPr>
          <p:nvPr>
            <p:ph type="title"/>
          </p:nvPr>
        </p:nvSpPr>
        <p:spPr>
          <a:xfrm>
            <a:off x="609600" y="609600"/>
            <a:ext cx="8001000" cy="1295400"/>
          </a:xfrm>
          <a:solidFill>
            <a:srgbClr val="808080">
              <a:alpha val="54901"/>
            </a:srgbClr>
          </a:solidFill>
        </p:spPr>
        <p:txBody>
          <a:bodyPr/>
          <a:lstStyle/>
          <a:p>
            <a:pPr algn="l">
              <a:lnSpc>
                <a:spcPct val="80000"/>
              </a:lnSpc>
              <a:spcAft>
                <a:spcPct val="15000"/>
              </a:spcAft>
            </a:pPr>
            <a:r>
              <a:rPr lang="en-US"/>
              <a:t>   </a:t>
            </a:r>
            <a:r>
              <a:rPr lang="en-US" b="1"/>
              <a:t>The Christian’s Speech</a:t>
            </a:r>
            <a:br>
              <a:rPr lang="en-US" b="1"/>
            </a:br>
            <a:r>
              <a:rPr lang="en-US" b="1"/>
              <a:t>              </a:t>
            </a:r>
            <a:r>
              <a:rPr lang="en-US"/>
              <a:t>(James 3:1-12)</a:t>
            </a:r>
          </a:p>
        </p:txBody>
      </p:sp>
      <p:pic>
        <p:nvPicPr>
          <p:cNvPr id="31748" name="Picture 6" descr="35159"/>
          <p:cNvPicPr>
            <a:picLocks noChangeAspect="1" noChangeArrowheads="1"/>
          </p:cNvPicPr>
          <p:nvPr/>
        </p:nvPicPr>
        <p:blipFill>
          <a:blip r:embed="rId3"/>
          <a:srcRect l="19426" t="43024" r="36424" b="33720"/>
          <a:stretch>
            <a:fillRect/>
          </a:stretch>
        </p:blipFill>
        <p:spPr bwMode="auto">
          <a:xfrm>
            <a:off x="7086600" y="533400"/>
            <a:ext cx="1676400" cy="1341438"/>
          </a:xfrm>
          <a:prstGeom prst="rect">
            <a:avLst/>
          </a:prstGeom>
          <a:noFill/>
          <a:ln w="381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2" end="2"/>
                                            </p:txEl>
                                          </p:spTgt>
                                        </p:tgtEl>
                                        <p:attrNameLst>
                                          <p:attrName>style.visibility</p:attrName>
                                        </p:attrNameLst>
                                      </p:cBhvr>
                                      <p:to>
                                        <p:strVal val="visible"/>
                                      </p:to>
                                    </p:set>
                                    <p:animEffect transition="in" filter="fade">
                                      <p:cBhvr>
                                        <p:cTn id="14" dur="1000"/>
                                        <p:tgtEl>
                                          <p:spTgt spid="12291">
                                            <p:txEl>
                                              <p:pRg st="2" end="2"/>
                                            </p:txEl>
                                          </p:spTgt>
                                        </p:tgtEl>
                                      </p:cBhvr>
                                    </p:animEffect>
                                    <p:anim calcmode="lin" valueType="num">
                                      <p:cBhvr>
                                        <p:cTn id="15"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Effect transition="in" filter="fade">
                                      <p:cBhvr>
                                        <p:cTn id="21" dur="1000"/>
                                        <p:tgtEl>
                                          <p:spTgt spid="12291">
                                            <p:txEl>
                                              <p:pRg st="3" end="3"/>
                                            </p:txEl>
                                          </p:spTgt>
                                        </p:tgtEl>
                                      </p:cBhvr>
                                    </p:animEffect>
                                    <p:anim calcmode="lin" valueType="num">
                                      <p:cBhvr>
                                        <p:cTn id="22"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TotalTime>
  <Pages>12</Pages>
  <Words>824</Words>
  <Application>Microsoft Macintosh PowerPoint</Application>
  <PresentationFormat>On-screen Show (4:3)</PresentationFormat>
  <Paragraphs>39</Paragraphs>
  <Slides>11</Slides>
  <Notes>11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Times New Roman</vt:lpstr>
      <vt:lpstr>Arial</vt:lpstr>
      <vt:lpstr>ＭＳ Ｐゴシック</vt:lpstr>
      <vt:lpstr>Default Design</vt:lpstr>
      <vt:lpstr>James 3:1-12</vt:lpstr>
      <vt:lpstr>James 3:1-12</vt:lpstr>
      <vt:lpstr>James 3:1-12</vt:lpstr>
      <vt:lpstr>James 3:1-12</vt:lpstr>
      <vt:lpstr>James 3:6</vt:lpstr>
      <vt:lpstr>   The Christian’s Speech               (James 3:1-12)</vt:lpstr>
      <vt:lpstr>   The Christian’s Speech               (James 3:1-12)</vt:lpstr>
      <vt:lpstr>   The Christian’s Speech               (James 3:1-12)</vt:lpstr>
      <vt:lpstr>   The Christian’s Speech               (James 3:1-12)</vt:lpstr>
      <vt:lpstr>   The Christian’s Speech               (James 3:1-12)</vt:lpstr>
      <vt:lpstr>Colossians 4:5-6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ChristianÕs Speech (James 3:1-12)</dc:title>
  <dc:subject/>
  <dc:creator>Kyle Pope</dc:creator>
  <cp:keywords/>
  <dc:description/>
  <cp:lastModifiedBy>Kyle Pope</cp:lastModifiedBy>
  <cp:revision>15</cp:revision>
  <cp:lastPrinted>1601-01-01T00:00:00Z</cp:lastPrinted>
  <dcterms:created xsi:type="dcterms:W3CDTF">2016-09-21T01:15:47Z</dcterms:created>
  <dcterms:modified xsi:type="dcterms:W3CDTF">2016-09-21T01:16:12Z</dcterms:modified>
</cp:coreProperties>
</file>