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wood-carving-border-ppt-backgrounds-powerpoint.jpg"/>
          <p:cNvPicPr>
            <a:picLocks noChangeAspect="1"/>
          </p:cNvPicPr>
          <p:nvPr userDrawn="1"/>
        </p:nvPicPr>
        <p:blipFill>
          <a:blip r:embed="rId13"/>
          <a:srcRect l="16155" b="33683"/>
          <a:stretch>
            <a:fillRect/>
          </a:stretch>
        </p:blipFill>
        <p:spPr>
          <a:xfrm>
            <a:off x="-40466" y="0"/>
            <a:ext cx="9184466" cy="6858000"/>
          </a:xfrm>
          <a:prstGeom prst="rect">
            <a:avLst/>
          </a:prstGeom>
        </p:spPr>
      </p:pic>
      <p:pic>
        <p:nvPicPr>
          <p:cNvPr id="7" name="Picture 6" descr="wood-carving-border-ppt-backgrounds-powerpoint.jpg"/>
          <p:cNvPicPr>
            <a:picLocks noChangeAspect="1"/>
          </p:cNvPicPr>
          <p:nvPr userDrawn="1"/>
        </p:nvPicPr>
        <p:blipFill>
          <a:blip r:embed="rId13">
            <a:lum bright="9000"/>
            <a:alphaModFix/>
          </a:blip>
          <a:srcRect r="14612"/>
          <a:stretch>
            <a:fillRect/>
          </a:stretch>
        </p:blipFill>
        <p:spPr>
          <a:xfrm>
            <a:off x="-2" y="1600200"/>
            <a:ext cx="9144002" cy="525779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6096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292BD-490F-7042-9C84-80D9083AFA5D}" type="datetimeFigureOut">
              <a:rPr lang="en-US" smtClean="0"/>
              <a:pPr/>
              <a:t>10/14/16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F8DF0-E41D-F243-B3B5-00FD98F72B4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20150325163228-Kings-Crown.jpg"/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9329"/>
          <a:stretch>
            <a:fillRect/>
          </a:stretch>
        </p:blipFill>
        <p:spPr>
          <a:xfrm>
            <a:off x="6712619" y="0"/>
            <a:ext cx="2431381" cy="20116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b="0" kern="1200" cap="none" spc="0">
          <a:ln>
            <a:noFill/>
          </a:ln>
          <a:solidFill>
            <a:schemeClr val="tx1"/>
          </a:solidFill>
          <a:effectLst/>
          <a:latin typeface="Cambria"/>
          <a:ea typeface="+mj-ea"/>
          <a:cs typeface="Cambri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Cambria"/>
          <a:ea typeface="+mn-ea"/>
          <a:cs typeface="Cambri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mbria"/>
          <a:ea typeface="+mn-ea"/>
          <a:cs typeface="Cambri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ambria"/>
          <a:ea typeface="+mn-ea"/>
          <a:cs typeface="Cambri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ambria"/>
          <a:ea typeface="+mn-ea"/>
          <a:cs typeface="Cambri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mbria"/>
          <a:ea typeface="+mn-ea"/>
          <a:cs typeface="Cambr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604" y="274638"/>
            <a:ext cx="6228865" cy="1325562"/>
          </a:xfrm>
        </p:spPr>
        <p:txBody>
          <a:bodyPr>
            <a:noAutofit/>
          </a:bodyPr>
          <a:lstStyle/>
          <a:p>
            <a:pPr algn="l"/>
            <a:r>
              <a:rPr lang="en-US" sz="55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Sovereignty of God</a:t>
            </a:r>
            <a:endParaRPr lang="en-US" sz="55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6884" y="1810336"/>
            <a:ext cx="7659915" cy="43158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400" b="1" dirty="0" smtClean="0"/>
              <a:t>Introduction. </a:t>
            </a:r>
            <a:r>
              <a:rPr lang="en-US" sz="2400" dirty="0" smtClean="0"/>
              <a:t>The Calvinist concept of the Sovereignty of God is the foundation of the entire system. </a:t>
            </a:r>
          </a:p>
          <a:p>
            <a:pPr marL="514350" indent="-514350"/>
            <a:r>
              <a:rPr lang="en-US" sz="2500" b="1" dirty="0" smtClean="0"/>
              <a:t>“With God all things are possible”</a:t>
            </a:r>
            <a:r>
              <a:rPr lang="en-US" sz="2500" dirty="0" smtClean="0"/>
              <a:t> (Matt. 19:26; Mark 10:27).</a:t>
            </a:r>
          </a:p>
          <a:p>
            <a:pPr marL="919163" indent="-458788"/>
            <a:r>
              <a:rPr lang="en-US" sz="2500" b="1" dirty="0" smtClean="0"/>
              <a:t>“Alleluia! For the Lord God Omnipotent reigns”</a:t>
            </a:r>
            <a:r>
              <a:rPr lang="en-US" sz="2500" dirty="0" smtClean="0"/>
              <a:t> (Rev. 19:6).</a:t>
            </a:r>
          </a:p>
          <a:p>
            <a:pPr marL="1716088" indent="-458788">
              <a:spcAft>
                <a:spcPts val="600"/>
              </a:spcAft>
            </a:pPr>
            <a:r>
              <a:rPr lang="en-US" sz="2500" b="1" dirty="0" smtClean="0"/>
              <a:t>“All authority has been given to me in heaven and on earth”</a:t>
            </a:r>
            <a:r>
              <a:rPr lang="en-US" sz="2500" dirty="0" smtClean="0"/>
              <a:t> (Matt. 28:18).</a:t>
            </a:r>
          </a:p>
          <a:p>
            <a:pPr marL="2459038" indent="-633413" algn="r">
              <a:buNone/>
            </a:pPr>
            <a:r>
              <a:rPr lang="en-US" sz="2500" b="1" dirty="0" smtClean="0"/>
              <a:t>Does that mean nothing else influences what happens in life?</a:t>
            </a:r>
          </a:p>
          <a:p>
            <a:pPr marL="514350" indent="-514350">
              <a:buFont typeface="+mj-lt"/>
              <a:buAutoNum type="alphaUcPeriod"/>
            </a:pPr>
            <a:endParaRPr lang="en-US" sz="3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026885" y="274638"/>
            <a:ext cx="1477328" cy="553998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28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</a:t>
            </a:r>
            <a:endParaRPr lang="en-US" sz="28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6885" y="1600200"/>
            <a:ext cx="5512747" cy="1588"/>
          </a:xfrm>
          <a:prstGeom prst="line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604" y="274638"/>
            <a:ext cx="6228865" cy="1325562"/>
          </a:xfrm>
        </p:spPr>
        <p:txBody>
          <a:bodyPr>
            <a:noAutofit/>
          </a:bodyPr>
          <a:lstStyle/>
          <a:p>
            <a:pPr algn="l"/>
            <a:r>
              <a:rPr lang="en-US" sz="55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Sovereignty of God</a:t>
            </a:r>
            <a:endParaRPr lang="en-US" sz="55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604" y="1810336"/>
            <a:ext cx="8117116" cy="4315827"/>
          </a:xfrm>
        </p:spPr>
        <p:txBody>
          <a:bodyPr>
            <a:noAutofit/>
          </a:bodyPr>
          <a:lstStyle/>
          <a:p>
            <a:pPr marL="404813" indent="-404813">
              <a:buNone/>
            </a:pPr>
            <a:r>
              <a:rPr lang="en-US" sz="3400" b="1" dirty="0" smtClean="0"/>
              <a:t>I.  Scriptural Teaching on Freewill and Laws of Nature. </a:t>
            </a:r>
            <a:endParaRPr lang="en-US" sz="3400" dirty="0" smtClean="0"/>
          </a:p>
          <a:p>
            <a:pPr marL="919163" indent="-460375">
              <a:buAutoNum type="alphaUcPeriod"/>
            </a:pPr>
            <a:r>
              <a:rPr lang="en-US" sz="2500" i="1" dirty="0" smtClean="0"/>
              <a:t>Choice in Scripture</a:t>
            </a:r>
            <a:r>
              <a:rPr lang="en-US" sz="2500" dirty="0" smtClean="0"/>
              <a:t>.</a:t>
            </a:r>
            <a:r>
              <a:rPr lang="en-US" sz="2500" i="1" dirty="0" smtClean="0"/>
              <a:t> </a:t>
            </a:r>
            <a:r>
              <a:rPr lang="en-US" sz="2500" dirty="0" smtClean="0"/>
              <a:t>(Josh. 24:14-15; Prov. 1:29-30; Gen. 3:22).</a:t>
            </a:r>
          </a:p>
          <a:p>
            <a:pPr marL="1377950" indent="-460375">
              <a:buAutoNum type="alphaUcPeriod"/>
            </a:pPr>
            <a:r>
              <a:rPr lang="en-US" sz="2500" i="1" dirty="0" smtClean="0"/>
              <a:t>Laws of Nature</a:t>
            </a:r>
            <a:r>
              <a:rPr lang="en-US" sz="2500" dirty="0" smtClean="0"/>
              <a:t>. (Gen. 2:2; John 5:17; Col. 1:17; Heb. 1:3; </a:t>
            </a:r>
            <a:r>
              <a:rPr lang="en-US" sz="2500" dirty="0" err="1" smtClean="0"/>
              <a:t>Ecc</a:t>
            </a:r>
            <a:r>
              <a:rPr lang="en-US" sz="2500" dirty="0" smtClean="0"/>
              <a:t>. 9:11).</a:t>
            </a:r>
          </a:p>
          <a:p>
            <a:pPr marL="1824038" indent="0">
              <a:buNone/>
            </a:pPr>
            <a:r>
              <a:rPr lang="en-US" sz="2500" b="1" dirty="0" smtClean="0"/>
              <a:t>“Chance” </a:t>
            </a:r>
            <a:r>
              <a:rPr lang="en-US" sz="2500" dirty="0" smtClean="0"/>
              <a:t>Heb.</a:t>
            </a:r>
            <a:r>
              <a:rPr lang="en-US" sz="2500" i="1" dirty="0" smtClean="0"/>
              <a:t> </a:t>
            </a:r>
            <a:r>
              <a:rPr lang="en-US" sz="2500" i="1" dirty="0" err="1" smtClean="0"/>
              <a:t>pega</a:t>
            </a:r>
            <a:r>
              <a:rPr lang="en-US" sz="2500" i="1" dirty="0" smtClean="0"/>
              <a:t>’</a:t>
            </a:r>
            <a:r>
              <a:rPr lang="en-US" sz="2500" dirty="0" smtClean="0"/>
              <a:t> (</a:t>
            </a:r>
            <a:r>
              <a:rPr lang="en-US" sz="2500" dirty="0" err="1" smtClean="0"/>
              <a:t>פֶּגַע</a:t>
            </a:r>
            <a:r>
              <a:rPr lang="en-US" sz="2500" dirty="0" smtClean="0"/>
              <a:t>) “occurrence, happening, chance” (BDB), from </a:t>
            </a:r>
            <a:r>
              <a:rPr lang="en-US" sz="2500" i="1" dirty="0" err="1" smtClean="0"/>
              <a:t>paga</a:t>
            </a:r>
            <a:r>
              <a:rPr lang="en-US" sz="2500" i="1" dirty="0" smtClean="0"/>
              <a:t>’ (</a:t>
            </a:r>
            <a:r>
              <a:rPr lang="en-US" sz="2500" dirty="0" err="1" smtClean="0"/>
              <a:t>פָּגַע</a:t>
            </a:r>
            <a:r>
              <a:rPr lang="en-US" sz="2500" dirty="0" smtClean="0"/>
              <a:t>) “to encounter, to meet, to light upon” (BDB).</a:t>
            </a:r>
          </a:p>
          <a:p>
            <a:pPr marL="1824038" indent="-460375">
              <a:buNone/>
            </a:pPr>
            <a:endParaRPr lang="en-US" sz="2500" dirty="0" smtClean="0"/>
          </a:p>
          <a:p>
            <a:pPr marL="919163" indent="-460375">
              <a:buAutoNum type="alphaUcPeriod"/>
            </a:pPr>
            <a:endParaRPr lang="en-US" sz="2500" dirty="0" smtClean="0"/>
          </a:p>
          <a:p>
            <a:pPr marL="973138" indent="-514350">
              <a:buNone/>
            </a:pPr>
            <a:endParaRPr lang="en-US" sz="3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026885" y="274638"/>
            <a:ext cx="1477328" cy="553998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28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</a:t>
            </a:r>
            <a:endParaRPr lang="en-US" sz="28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6885" y="1600200"/>
            <a:ext cx="5512747" cy="1588"/>
          </a:xfrm>
          <a:prstGeom prst="line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214</Words>
  <Application>Microsoft Macintosh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Sovereignty of God</vt:lpstr>
      <vt:lpstr>Sovereignty of God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Sovereignty of God</dc:title>
  <dc:creator>Kyle Pope</dc:creator>
  <cp:lastModifiedBy>Kyle Pope</cp:lastModifiedBy>
  <cp:revision>7</cp:revision>
  <dcterms:created xsi:type="dcterms:W3CDTF">2016-10-15T04:52:20Z</dcterms:created>
  <dcterms:modified xsi:type="dcterms:W3CDTF">2016-10-15T04:52:37Z</dcterms:modified>
</cp:coreProperties>
</file>