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8" r:id="rId5"/>
    <p:sldId id="269" r:id="rId6"/>
    <p:sldId id="262" r:id="rId7"/>
    <p:sldId id="267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CC66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B3167-E63E-475A-A23E-3414CD200DA1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03B21-C2EB-4DE6-BE7D-59493E03AD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54981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DAF8-6A58-45CE-8977-7C3E95BDAD3A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E4B1-B16A-4EBD-938B-18D67AD13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1536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DAF8-6A58-45CE-8977-7C3E95BDAD3A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E4B1-B16A-4EBD-938B-18D67AD13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8900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DAF8-6A58-45CE-8977-7C3E95BDAD3A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E4B1-B16A-4EBD-938B-18D67AD13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2378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DAF8-6A58-45CE-8977-7C3E95BDAD3A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E4B1-B16A-4EBD-938B-18D67AD13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571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DAF8-6A58-45CE-8977-7C3E95BDAD3A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E4B1-B16A-4EBD-938B-18D67AD13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9689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DAF8-6A58-45CE-8977-7C3E95BDAD3A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E4B1-B16A-4EBD-938B-18D67AD13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1056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DAF8-6A58-45CE-8977-7C3E95BDAD3A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E4B1-B16A-4EBD-938B-18D67AD13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2308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DAF8-6A58-45CE-8977-7C3E95BDAD3A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E4B1-B16A-4EBD-938B-18D67AD13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516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DAF8-6A58-45CE-8977-7C3E95BDAD3A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E4B1-B16A-4EBD-938B-18D67AD13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7430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DAF8-6A58-45CE-8977-7C3E95BDAD3A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E4B1-B16A-4EBD-938B-18D67AD13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9027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DAF8-6A58-45CE-8977-7C3E95BDAD3A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E4B1-B16A-4EBD-938B-18D67AD13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5003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4DAF8-6A58-45CE-8977-7C3E95BDAD3A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6E4B1-B16A-4EBD-938B-18D67AD13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78311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Our Generation is Experiencing a Revolt against Tradition. </a:t>
            </a:r>
            <a:endParaRPr lang="en-US" sz="50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4800600"/>
            <a:ext cx="7772400" cy="1588"/>
          </a:xfrm>
          <a:prstGeom prst="line">
            <a:avLst/>
          </a:prstGeom>
          <a:ln w="165100" cap="rnd" cmpd="thickThin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524318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1"/>
            <a:ext cx="8229600" cy="1112838"/>
          </a:xfrm>
        </p:spPr>
        <p:txBody>
          <a:bodyPr>
            <a:noAutofit/>
          </a:bodyPr>
          <a:lstStyle/>
          <a:p>
            <a:r>
              <a:rPr lang="en-US" sz="3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Many things we practice are said to be merely “Church of Christ tradition.”</a:t>
            </a:r>
            <a:endParaRPr lang="en-US" sz="35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191000" cy="4648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Believers Baptism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Baptism for Remission of Sins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 cappella Singing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Weekly Lord’s Supper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Independent churches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Elders and Deacons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Spiritual Focus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Group vs. Individual </a:t>
            </a:r>
            <a:r>
              <a:rPr lang="en-US" sz="2400" b="1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Responsibilties</a:t>
            </a:r>
            <a:endParaRPr lang="en-US" sz="2400" b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371600" y="1600200"/>
            <a:ext cx="7772400" cy="1588"/>
          </a:xfrm>
          <a:prstGeom prst="line">
            <a:avLst/>
          </a:prstGeom>
          <a:ln w="165100" cap="rnd" cmpd="thickThin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158055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7241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These are Traditions </a:t>
            </a:r>
            <a:endParaRPr lang="en-US" sz="50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066800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But they are Traditions Rooted in Scripture</a:t>
            </a:r>
            <a:endParaRPr lang="en-US" sz="40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43000" y="4724400"/>
            <a:ext cx="6858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b="1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“Is it from Heaven or from Men?” </a:t>
            </a:r>
            <a:endParaRPr lang="en-US" sz="3400" b="1" dirty="0">
              <a:solidFill>
                <a:srgbClr val="FFC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5440680"/>
            <a:ext cx="411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Matthew 21:23-27</a:t>
            </a:r>
            <a:endParaRPr lang="en-US" sz="32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2438400"/>
            <a:ext cx="7772400" cy="1588"/>
          </a:xfrm>
          <a:prstGeom prst="line">
            <a:avLst/>
          </a:prstGeom>
          <a:ln w="165100" cap="rnd" cmpd="thickThin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815165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1"/>
            <a:ext cx="8229600" cy="1112838"/>
          </a:xfrm>
        </p:spPr>
        <p:txBody>
          <a:bodyPr>
            <a:noAutofit/>
          </a:bodyPr>
          <a:lstStyle/>
          <a:p>
            <a:pPr marL="509588" indent="-509588" algn="l"/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We Believe these Practices                     Are from Heaven.</a:t>
            </a:r>
            <a:endParaRPr lang="en-US" sz="40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191000" cy="4648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Believers Baptism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Baptism for Remission of Sins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 cappella Singing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Weekly Lord’s Supper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Independent churches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Elders and Deacons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Spiritual Focus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Group vs. Individual </a:t>
            </a:r>
            <a:r>
              <a:rPr lang="en-US" sz="2400" b="1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Responsibilties</a:t>
            </a:r>
            <a:endParaRPr lang="en-US" sz="2400" b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40404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576"/>
              </a:spcBef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Mark 16:15-16</a:t>
            </a:r>
          </a:p>
          <a:p>
            <a:pPr>
              <a:lnSpc>
                <a:spcPct val="90000"/>
              </a:lnSpc>
              <a:spcBef>
                <a:spcPts val="576"/>
              </a:spcBef>
              <a:spcAft>
                <a:spcPts val="2400"/>
              </a:spcAft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Acts 2:38</a:t>
            </a:r>
          </a:p>
          <a:p>
            <a:pPr>
              <a:lnSpc>
                <a:spcPct val="90000"/>
              </a:lnSpc>
              <a:spcBef>
                <a:spcPts val="576"/>
              </a:spcBef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Ephesians 5:19</a:t>
            </a:r>
          </a:p>
          <a:p>
            <a:pPr>
              <a:lnSpc>
                <a:spcPct val="90000"/>
              </a:lnSpc>
              <a:spcBef>
                <a:spcPts val="576"/>
              </a:spcBef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Acts 20:7</a:t>
            </a:r>
          </a:p>
          <a:p>
            <a:pPr>
              <a:lnSpc>
                <a:spcPct val="90000"/>
              </a:lnSpc>
              <a:spcBef>
                <a:spcPts val="576"/>
              </a:spcBef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Acts 20:28</a:t>
            </a:r>
          </a:p>
          <a:p>
            <a:pPr>
              <a:lnSpc>
                <a:spcPct val="90000"/>
              </a:lnSpc>
              <a:spcBef>
                <a:spcPts val="576"/>
              </a:spcBef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Philippians 1:1</a:t>
            </a:r>
          </a:p>
          <a:p>
            <a:pPr>
              <a:lnSpc>
                <a:spcPct val="90000"/>
              </a:lnSpc>
              <a:spcBef>
                <a:spcPts val="576"/>
              </a:spcBef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Eph. 4:11-12, 1 Tim. 3:15</a:t>
            </a:r>
          </a:p>
          <a:p>
            <a:pPr>
              <a:lnSpc>
                <a:spcPct val="90000"/>
              </a:lnSpc>
              <a:spcBef>
                <a:spcPts val="576"/>
              </a:spcBef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1 Timothy 5:16</a:t>
            </a:r>
            <a:endParaRPr lang="en-US" sz="24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371600" y="1600200"/>
            <a:ext cx="7772400" cy="1588"/>
          </a:xfrm>
          <a:prstGeom prst="line">
            <a:avLst/>
          </a:prstGeom>
          <a:ln w="165100" cap="rnd" cmpd="thickThin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158055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1"/>
            <a:ext cx="8229600" cy="1112838"/>
          </a:xfrm>
        </p:spPr>
        <p:txBody>
          <a:bodyPr>
            <a:noAutofit/>
          </a:bodyPr>
          <a:lstStyle/>
          <a:p>
            <a:pPr marL="227013" indent="-227013" algn="l"/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What if we ask, “Is it…                                                                                                                                    From </a:t>
            </a:r>
            <a:r>
              <a:rPr lang="en-US" sz="4000" b="1" dirty="0" smtClean="0">
                <a:solidFill>
                  <a:srgbClr val="FFCC6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Heaven</a:t>
            </a:r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or From </a:t>
            </a:r>
            <a:r>
              <a:rPr lang="en-US" sz="4000" b="1" dirty="0" smtClean="0">
                <a:solidFill>
                  <a:srgbClr val="FFCC6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Men</a:t>
            </a:r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?”</a:t>
            </a:r>
            <a:endParaRPr lang="en-US" sz="40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191000" cy="4648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Believers Baptism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Baptism for Remission of Sins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 cappella Singing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Weekly Lord’s Supper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Independent churches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Elders and Deacons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Spiritual Focus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Group vs. Individual </a:t>
            </a:r>
            <a:r>
              <a:rPr lang="en-US" sz="2400" b="1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Responsibilties</a:t>
            </a:r>
            <a:endParaRPr lang="en-US" sz="2400" b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343400" cy="440404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576"/>
              </a:spcBef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Infant baptism</a:t>
            </a:r>
          </a:p>
          <a:p>
            <a:pPr>
              <a:lnSpc>
                <a:spcPct val="90000"/>
              </a:lnSpc>
              <a:spcBef>
                <a:spcPts val="576"/>
              </a:spcBef>
              <a:spcAft>
                <a:spcPts val="1800"/>
              </a:spcAft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Baptism merely a sign</a:t>
            </a:r>
          </a:p>
          <a:p>
            <a:pPr>
              <a:lnSpc>
                <a:spcPct val="90000"/>
              </a:lnSpc>
              <a:spcBef>
                <a:spcPts val="576"/>
              </a:spcBef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Instrumental Music</a:t>
            </a:r>
          </a:p>
          <a:p>
            <a:pPr>
              <a:lnSpc>
                <a:spcPct val="90000"/>
              </a:lnSpc>
              <a:spcBef>
                <a:spcPts val="576"/>
              </a:spcBef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Monthly, Annual</a:t>
            </a:r>
          </a:p>
          <a:p>
            <a:pPr>
              <a:lnSpc>
                <a:spcPct val="90000"/>
              </a:lnSpc>
              <a:spcBef>
                <a:spcPts val="576"/>
              </a:spcBef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Denominational Org.</a:t>
            </a:r>
          </a:p>
          <a:p>
            <a:pPr>
              <a:lnSpc>
                <a:spcPct val="90000"/>
              </a:lnSpc>
              <a:spcBef>
                <a:spcPts val="576"/>
              </a:spcBef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Other offices</a:t>
            </a:r>
          </a:p>
          <a:p>
            <a:pPr>
              <a:lnSpc>
                <a:spcPct val="90000"/>
              </a:lnSpc>
              <a:spcBef>
                <a:spcPts val="576"/>
              </a:spcBef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General Social Welfare</a:t>
            </a:r>
          </a:p>
          <a:p>
            <a:pPr>
              <a:lnSpc>
                <a:spcPct val="90000"/>
              </a:lnSpc>
              <a:spcBef>
                <a:spcPts val="576"/>
              </a:spcBef>
            </a:pP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“Anything individuals can do the church can do.”</a:t>
            </a:r>
          </a:p>
          <a:p>
            <a:pPr>
              <a:lnSpc>
                <a:spcPct val="90000"/>
              </a:lnSpc>
              <a:spcBef>
                <a:spcPts val="576"/>
              </a:spcBef>
            </a:pPr>
            <a:endParaRPr lang="en-US" sz="2400" b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>
              <a:lnSpc>
                <a:spcPct val="90000"/>
              </a:lnSpc>
              <a:spcBef>
                <a:spcPts val="576"/>
              </a:spcBef>
            </a:pPr>
            <a:endParaRPr lang="en-US" sz="2400" b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371600" y="1600200"/>
            <a:ext cx="7772400" cy="1588"/>
          </a:xfrm>
          <a:prstGeom prst="line">
            <a:avLst/>
          </a:prstGeom>
          <a:ln w="165100" cap="rnd" cmpd="thickThin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158055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292986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“Why are you the only ones who have discovered this?”</a:t>
            </a:r>
            <a:endParaRPr lang="en-US" sz="42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3736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CC6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We are not!</a:t>
            </a:r>
            <a:endParaRPr lang="en-US" sz="3600" b="1" dirty="0">
              <a:solidFill>
                <a:srgbClr val="FFCC66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495800"/>
            <a:ext cx="784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Church history has shown when people decide to follow the Scriptures alone, they come to these same conclusions. </a:t>
            </a:r>
            <a:endParaRPr lang="en-US" sz="30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2895600"/>
            <a:ext cx="7772400" cy="1588"/>
          </a:xfrm>
          <a:prstGeom prst="line">
            <a:avLst/>
          </a:prstGeom>
          <a:ln w="165100" cap="rnd" cmpd="thickThin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235671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794508"/>
            <a:ext cx="7772400" cy="309753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While some are coming to agree that what we are teaching and practicing is from Heaven, some “Churches of Christ” are abandoning old practices.</a:t>
            </a:r>
            <a:endParaRPr lang="en-US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85800" y="5562600"/>
            <a:ext cx="7772400" cy="1588"/>
          </a:xfrm>
          <a:prstGeom prst="line">
            <a:avLst/>
          </a:prstGeom>
          <a:ln w="165100" cap="rnd" cmpd="thickThin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17828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1"/>
            <a:ext cx="8229600" cy="1112838"/>
          </a:xfrm>
        </p:spPr>
        <p:txBody>
          <a:bodyPr>
            <a:noAutofit/>
          </a:bodyPr>
          <a:lstStyle/>
          <a:p>
            <a:pPr marL="227013" indent="-227013" algn="l"/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What if we ask, “Is it…                                                                                                                                    From </a:t>
            </a:r>
            <a:r>
              <a:rPr lang="en-US" sz="4000" b="1" dirty="0" smtClean="0">
                <a:solidFill>
                  <a:srgbClr val="FFCC6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Heaven</a:t>
            </a:r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or From </a:t>
            </a:r>
            <a:r>
              <a:rPr lang="en-US" sz="4000" b="1" dirty="0" smtClean="0">
                <a:solidFill>
                  <a:srgbClr val="FFCC6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Men</a:t>
            </a:r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?”</a:t>
            </a:r>
            <a:endParaRPr lang="en-US" sz="40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If it is “from heaven” it is a tradition that must be followed.</a:t>
            </a:r>
          </a:p>
          <a:p>
            <a:pPr marL="684213">
              <a:lnSpc>
                <a:spcPct val="90000"/>
              </a:lnSpc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Matt. 7:21</a:t>
            </a:r>
          </a:p>
          <a:p>
            <a:pPr marL="684213">
              <a:lnSpc>
                <a:spcPct val="90000"/>
              </a:lnSpc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2 Thess. 2:15</a:t>
            </a:r>
          </a:p>
          <a:p>
            <a:pPr marL="684213">
              <a:lnSpc>
                <a:spcPct val="90000"/>
              </a:lnSpc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Colossians 3:17</a:t>
            </a:r>
          </a:p>
          <a:p>
            <a:pPr algn="ctr">
              <a:lnSpc>
                <a:spcPct val="90000"/>
              </a:lnSpc>
              <a:buNone/>
            </a:pPr>
            <a:endParaRPr lang="en-US" sz="3000" b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343400" cy="4251643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spcBef>
                <a:spcPts val="576"/>
              </a:spcBef>
              <a:spcAft>
                <a:spcPts val="1200"/>
              </a:spcAft>
              <a:buNone/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If it is “from men” it must be avoided.</a:t>
            </a:r>
          </a:p>
          <a:p>
            <a:pPr marL="808038">
              <a:lnSpc>
                <a:spcPct val="90000"/>
              </a:lnSpc>
              <a:spcBef>
                <a:spcPts val="576"/>
              </a:spcBef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Matt. 15:8-9</a:t>
            </a:r>
          </a:p>
          <a:p>
            <a:pPr marL="808038">
              <a:lnSpc>
                <a:spcPct val="90000"/>
              </a:lnSpc>
              <a:spcBef>
                <a:spcPts val="576"/>
              </a:spcBef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2 John 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76800" y="4709160"/>
            <a:ext cx="3581400" cy="138499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274320" tIns="137160" rIns="274320" bIns="137160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If We Follow this Course are We Truly a Church </a:t>
            </a:r>
            <a:r>
              <a:rPr lang="en-US" sz="2400" b="1" dirty="0" smtClean="0">
                <a:solidFill>
                  <a:srgbClr val="FFCC6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of Christ</a:t>
            </a: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?</a:t>
            </a:r>
            <a:endParaRPr lang="en-US" sz="24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371600" y="1600200"/>
            <a:ext cx="7772400" cy="1588"/>
          </a:xfrm>
          <a:prstGeom prst="line">
            <a:avLst/>
          </a:prstGeom>
          <a:ln w="165100" cap="rnd" cmpd="thickThin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158055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1"/>
            <a:ext cx="8229600" cy="1112838"/>
          </a:xfrm>
        </p:spPr>
        <p:txBody>
          <a:bodyPr>
            <a:noAutofit/>
          </a:bodyPr>
          <a:lstStyle/>
          <a:p>
            <a:pPr marL="227013" indent="-227013" algn="l"/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What if we ask, “Is it…                                                                                                                                    From </a:t>
            </a:r>
            <a:r>
              <a:rPr lang="en-US" sz="4000" b="1" dirty="0" smtClean="0">
                <a:solidFill>
                  <a:srgbClr val="FFCC6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Heaven</a:t>
            </a:r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or From </a:t>
            </a:r>
            <a:r>
              <a:rPr lang="en-US" sz="4000" b="1" dirty="0" smtClean="0">
                <a:solidFill>
                  <a:srgbClr val="FFCC6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Men</a:t>
            </a:r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?”</a:t>
            </a:r>
            <a:endParaRPr lang="en-US" sz="40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If it is “from heaven” it is a tradition that must be followed.</a:t>
            </a:r>
          </a:p>
          <a:p>
            <a:pPr marL="684213">
              <a:lnSpc>
                <a:spcPct val="90000"/>
              </a:lnSpc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Matt. 7:21</a:t>
            </a:r>
          </a:p>
          <a:p>
            <a:pPr marL="684213">
              <a:lnSpc>
                <a:spcPct val="90000"/>
              </a:lnSpc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2 Thess. 2:15</a:t>
            </a:r>
          </a:p>
          <a:p>
            <a:pPr marL="684213">
              <a:lnSpc>
                <a:spcPct val="90000"/>
              </a:lnSpc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Colossians 3:17</a:t>
            </a:r>
          </a:p>
          <a:p>
            <a:pPr algn="ctr">
              <a:lnSpc>
                <a:spcPct val="90000"/>
              </a:lnSpc>
              <a:buNone/>
            </a:pPr>
            <a:endParaRPr lang="en-US" sz="3000" b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343400" cy="4251643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spcBef>
                <a:spcPts val="576"/>
              </a:spcBef>
              <a:spcAft>
                <a:spcPts val="1200"/>
              </a:spcAft>
              <a:buNone/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If it is “from men” it must be avoided.</a:t>
            </a:r>
          </a:p>
          <a:p>
            <a:pPr marL="808038">
              <a:lnSpc>
                <a:spcPct val="90000"/>
              </a:lnSpc>
              <a:spcBef>
                <a:spcPts val="576"/>
              </a:spcBef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Matt. 15:8-9</a:t>
            </a:r>
          </a:p>
          <a:p>
            <a:pPr marL="808038">
              <a:lnSpc>
                <a:spcPct val="90000"/>
              </a:lnSpc>
              <a:spcBef>
                <a:spcPts val="576"/>
              </a:spcBef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2 John 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76800" y="4709160"/>
            <a:ext cx="3581400" cy="138499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274320" tIns="137160" rIns="274320" bIns="137160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If We Follow this Course We Become a Church </a:t>
            </a:r>
            <a:r>
              <a:rPr lang="en-US" sz="2400" b="1" dirty="0" smtClean="0">
                <a:solidFill>
                  <a:srgbClr val="FFCC6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of Men</a:t>
            </a: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!</a:t>
            </a:r>
            <a:endParaRPr lang="en-US" sz="24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371600" y="1600200"/>
            <a:ext cx="7772400" cy="1588"/>
          </a:xfrm>
          <a:prstGeom prst="line">
            <a:avLst/>
          </a:prstGeom>
          <a:ln w="165100" cap="rnd" cmpd="thickThin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158055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454</Words>
  <Application>Microsoft Macintosh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Our Generation is Experiencing a Revolt against Tradition. </vt:lpstr>
      <vt:lpstr>Many things we practice are said to be merely “Church of Christ tradition.”</vt:lpstr>
      <vt:lpstr>These are Traditions </vt:lpstr>
      <vt:lpstr>We Believe these Practices                     Are from Heaven.</vt:lpstr>
      <vt:lpstr>What if we ask, “Is it…                                                                                                                                    From Heaven or From Men?”</vt:lpstr>
      <vt:lpstr>“Why are you the only ones who have discovered this?”</vt:lpstr>
      <vt:lpstr>While some are coming to agree that what we are teaching and practicing is from Heaven, some “Churches of Christ” are abandoning old practices.</vt:lpstr>
      <vt:lpstr>What if we ask, “Is it…                                                                                                                                    From Heaven or From Men?”</vt:lpstr>
      <vt:lpstr>What if we ask, “Is it…                                                                                                                                    From Heaven or From Men?”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witnessing a general revolt against tradition.</dc:title>
  <dc:creator>Sewell</dc:creator>
  <cp:lastModifiedBy>Kyle Pope</cp:lastModifiedBy>
  <cp:revision>18</cp:revision>
  <dcterms:created xsi:type="dcterms:W3CDTF">2016-06-19T04:21:54Z</dcterms:created>
  <dcterms:modified xsi:type="dcterms:W3CDTF">2016-06-19T04:22:19Z</dcterms:modified>
</cp:coreProperties>
</file>