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lum bright="-28000" contrast="-34000"/>
          </a:blip>
          <a:stretch>
            <a:fillRect/>
          </a:stretch>
        </p:blipFill>
        <p:spPr>
          <a:xfrm>
            <a:off x="0" y="761999"/>
            <a:ext cx="9144000" cy="6095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lum bright="-5000"/>
          </a:blip>
          <a:srcRect b="86244"/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917778"/>
            <a:ext cx="8229600" cy="4208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EFAD2-F8A3-8446-92F3-E98621271A63}" type="datetimeFigureOut">
              <a:rPr lang="en-US" smtClean="0"/>
              <a:pPr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4BE2-F6B2-A74D-A4BF-09727F676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0" y="274638"/>
            <a:ext cx="7735805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 i="1" dirty="0" smtClean="0"/>
              <a:t>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								</a:t>
            </a:r>
            <a:r>
              <a:rPr lang="en-US" i="1" dirty="0" smtClean="0"/>
              <a:t>Means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8286"/>
            <a:ext cx="8229600" cy="4330095"/>
          </a:xfrm>
        </p:spPr>
        <p:txBody>
          <a:bodyPr/>
          <a:lstStyle/>
          <a:p>
            <a:pPr>
              <a:buNone/>
            </a:pPr>
            <a:r>
              <a:rPr lang="en-US" dirty="0"/>
              <a:t>I. Freewill Doesn’t Mean We Can Do Anything We Want.</a:t>
            </a:r>
            <a:endParaRPr lang="en-US" dirty="0" smtClean="0"/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We cannot control nature (Matt. 5:33-36).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sz="2800" dirty="0"/>
              <a:t>Most things are under God’s control (Job 38:17-40).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sz="2800" dirty="0"/>
              <a:t>He allows “time and chance” to influence things (</a:t>
            </a:r>
            <a:r>
              <a:rPr lang="en-US" sz="2800" dirty="0" err="1"/>
              <a:t>Ecc</a:t>
            </a:r>
            <a:r>
              <a:rPr lang="en-US" sz="2800" dirty="0"/>
              <a:t>. 9:14), but He has the final say over all things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045287" y="274638"/>
            <a:ext cx="4684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/>
                <a:cs typeface="Cambria"/>
              </a:rPr>
              <a:t>FREEWILL</a:t>
            </a:r>
            <a:endParaRPr lang="en-US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0" y="274638"/>
            <a:ext cx="7735805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 i="1" dirty="0" smtClean="0"/>
              <a:t>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								</a:t>
            </a:r>
            <a:r>
              <a:rPr lang="en-US" i="1" dirty="0" smtClean="0"/>
              <a:t>Means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8286"/>
            <a:ext cx="8229600" cy="433009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I. Freewill </a:t>
            </a:r>
            <a:r>
              <a:rPr lang="en-US" dirty="0"/>
              <a:t>Doesn’t Mean We Can Do Anything We Want.</a:t>
            </a:r>
            <a:endParaRPr lang="en-US" dirty="0" smtClean="0"/>
          </a:p>
          <a:p>
            <a:pPr marL="914400" lvl="1" indent="-514350">
              <a:buFont typeface="+mj-lt"/>
              <a:buAutoNum type="alphaUcPeriod" startAt="2"/>
            </a:pPr>
            <a:r>
              <a:rPr lang="en-US" dirty="0" smtClean="0"/>
              <a:t>We are given the choice to serve Him or not (Josh. 24:14-15). </a:t>
            </a:r>
          </a:p>
          <a:p>
            <a:pPr marL="1314450" lvl="2" indent="-514350">
              <a:buNone/>
            </a:pPr>
            <a:r>
              <a:rPr lang="en-US" sz="2800" dirty="0" smtClean="0"/>
              <a:t>1.	In that realm of choice we can do as we choose, but that doesn’t mean every choice we make is best for us. </a:t>
            </a:r>
          </a:p>
          <a:p>
            <a:pPr marL="1314450" lvl="2" indent="-514350">
              <a:buNone/>
            </a:pPr>
            <a:r>
              <a:rPr lang="en-US" sz="2800" dirty="0" smtClean="0"/>
              <a:t>2.	We, like the rest of creation must follow God’s will.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5287" y="274638"/>
            <a:ext cx="4684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/>
                <a:cs typeface="Cambria"/>
              </a:rPr>
              <a:t>FREEWILL</a:t>
            </a:r>
            <a:endParaRPr lang="en-US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0" y="274638"/>
            <a:ext cx="7735805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 i="1" dirty="0" smtClean="0"/>
              <a:t>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								</a:t>
            </a:r>
            <a:r>
              <a:rPr lang="en-US" i="1" dirty="0" smtClean="0"/>
              <a:t>Means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8286"/>
            <a:ext cx="8229600" cy="4330095"/>
          </a:xfrm>
        </p:spPr>
        <p:txBody>
          <a:bodyPr>
            <a:normAutofit fontScale="92500" lnSpcReduction="10000"/>
          </a:bodyPr>
          <a:lstStyle/>
          <a:p>
            <a:pPr marL="460375" indent="-460375">
              <a:buNone/>
            </a:pPr>
            <a:r>
              <a:rPr lang="en-US" dirty="0"/>
              <a:t>II. Freewill Doesn’t Mean We Can’t Reject Spiritual Influences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We can choose to reject God—but there are consequences to this choice (Deut. 30:19-20).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We can choose to reject what our family has taught us, but we will answer for our choices (Ezek. 18:4-13).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We can reject the influence of faithful brethren, but our rejection of truth doesn’t change truth (2 Tim. 4:3-4).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5287" y="274638"/>
            <a:ext cx="4684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/>
                <a:cs typeface="Cambria"/>
              </a:rPr>
              <a:t>FREEWILL</a:t>
            </a:r>
            <a:endParaRPr lang="en-US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0" y="274638"/>
            <a:ext cx="7735805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 i="1" dirty="0" smtClean="0"/>
              <a:t>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								</a:t>
            </a:r>
            <a:r>
              <a:rPr lang="en-US" i="1" dirty="0" smtClean="0"/>
              <a:t>Means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8286"/>
            <a:ext cx="8229600" cy="4330095"/>
          </a:xfrm>
        </p:spPr>
        <p:txBody>
          <a:bodyPr>
            <a:normAutofit lnSpcReduction="10000"/>
          </a:bodyPr>
          <a:lstStyle/>
          <a:p>
            <a:pPr marL="568325" indent="-568325">
              <a:buNone/>
            </a:pPr>
            <a:r>
              <a:rPr lang="en-US" dirty="0" smtClean="0"/>
              <a:t>III. Freewill Means We Are Accountable for Our Choices.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In maturity we grow to know to “refuse the evil and choose the good” (Isa. 7:14-16).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We do not have to sin—there is always a “way of escape” (1 Cor. 10:13).</a:t>
            </a:r>
          </a:p>
          <a:p>
            <a:pPr marL="1314450" lvl="2" indent="-514350">
              <a:buNone/>
            </a:pPr>
            <a:r>
              <a:rPr lang="en-US" dirty="0" smtClean="0"/>
              <a:t>1.	We sin when we yield to our own desires (James 1:12-15).</a:t>
            </a:r>
          </a:p>
          <a:p>
            <a:pPr marL="1314450" lvl="2" indent="-514350">
              <a:buAutoNum type="arabicPeriod" startAt="2"/>
            </a:pPr>
            <a:r>
              <a:rPr lang="en-US" dirty="0" smtClean="0"/>
              <a:t>We will answer for the choices we make (Rom. 14:12).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5287" y="274638"/>
            <a:ext cx="4684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/>
                <a:cs typeface="Cambria"/>
              </a:rPr>
              <a:t>FREEWILL</a:t>
            </a:r>
            <a:endParaRPr lang="en-US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0" y="274638"/>
            <a:ext cx="7735805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 i="1" dirty="0" smtClean="0"/>
              <a:t>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								</a:t>
            </a:r>
            <a:r>
              <a:rPr lang="en-US" i="1" dirty="0" smtClean="0"/>
              <a:t>Means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8286"/>
            <a:ext cx="8229600" cy="4330095"/>
          </a:xfrm>
        </p:spPr>
        <p:txBody>
          <a:bodyPr>
            <a:normAutofit lnSpcReduction="10000"/>
          </a:bodyPr>
          <a:lstStyle/>
          <a:p>
            <a:pPr marL="628650" indent="-628650">
              <a:buNone/>
            </a:pPr>
            <a:r>
              <a:rPr lang="en-US" dirty="0" smtClean="0"/>
              <a:t>IV. Freewill Means We Must Shape Our Will.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We must be willing to deny our own will (Matt. 16:24).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This is one of the most powerful lessons Jesus teaches us in the garden—a heart that will say, “not as I will, but as You will” (Matt. 26:39).</a:t>
            </a:r>
          </a:p>
          <a:p>
            <a:pPr marL="1314450" lvl="2" indent="-514350">
              <a:buNone/>
            </a:pPr>
            <a:r>
              <a:rPr lang="en-US" sz="2800" dirty="0" smtClean="0"/>
              <a:t>1.	“Your will be done, on earth as it is in heaven” (Matt. 6:10).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5287" y="274638"/>
            <a:ext cx="4684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/>
                <a:cs typeface="Cambria"/>
              </a:rPr>
              <a:t>FREEWILL</a:t>
            </a:r>
            <a:endParaRPr lang="en-US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512</Words>
  <Application>Microsoft Macintosh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               Means</vt:lpstr>
      <vt:lpstr>What               Means</vt:lpstr>
      <vt:lpstr>What               Means</vt:lpstr>
      <vt:lpstr>What               Means</vt:lpstr>
      <vt:lpstr>What               Means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2</cp:revision>
  <dcterms:created xsi:type="dcterms:W3CDTF">2016-03-18T20:33:19Z</dcterms:created>
  <dcterms:modified xsi:type="dcterms:W3CDTF">2016-03-18T20:33:52Z</dcterms:modified>
</cp:coreProperties>
</file>